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8" r:id="rId4"/>
    <p:sldId id="259" r:id="rId5"/>
    <p:sldId id="273" r:id="rId6"/>
    <p:sldId id="260" r:id="rId7"/>
    <p:sldId id="272" r:id="rId8"/>
    <p:sldId id="274" r:id="rId9"/>
    <p:sldId id="271" r:id="rId10"/>
    <p:sldId id="270" r:id="rId11"/>
    <p:sldId id="275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425B"/>
    <a:srgbClr val="CD9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35"/>
  </p:normalViewPr>
  <p:slideViewPr>
    <p:cSldViewPr>
      <p:cViewPr varScale="1">
        <p:scale>
          <a:sx n="104" d="100"/>
          <a:sy n="104" d="100"/>
        </p:scale>
        <p:origin x="216" y="2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7C743168-6CB8-1148-9ADA-F630FF4C6E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0B24466-600A-1140-B8AA-E27B3F50CA07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B374D9C-3A2D-1749-A5B5-015D73D2C4D6}" type="slidenum">
              <a:rPr lang="fr-FR" sz="1200" smtClean="0"/>
              <a:pPr algn="r">
                <a:buClrTx/>
                <a:buFontTx/>
                <a:buNone/>
                <a:defRPr/>
              </a:pPr>
              <a:t>1</a:t>
            </a:fld>
            <a:endParaRPr lang="fr-FR" sz="1200"/>
          </a:p>
        </p:txBody>
      </p:sp>
      <p:sp>
        <p:nvSpPr>
          <p:cNvPr id="143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5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05FCAC4-9B7B-6349-ABE4-942665D65659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B6AB8C3-F2CF-1F47-B36A-AF21A001F6BA}" type="slidenum">
              <a:rPr lang="fr-FR" sz="1200" smtClean="0"/>
              <a:pPr algn="r">
                <a:buClrTx/>
                <a:buFontTx/>
                <a:buNone/>
                <a:defRPr/>
              </a:pPr>
              <a:t>2</a:t>
            </a:fld>
            <a:endParaRPr lang="fr-FR" sz="1200"/>
          </a:p>
        </p:txBody>
      </p:sp>
      <p:sp>
        <p:nvSpPr>
          <p:cNvPr id="1638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fr-FR" dirty="0">
                <a:latin typeface="Arial" charset="0"/>
              </a:rPr>
              <a:t>Une question possible</a:t>
            </a:r>
            <a:r>
              <a:rPr lang="fr-FR" baseline="0" dirty="0">
                <a:latin typeface="Arial" charset="0"/>
              </a:rPr>
              <a:t> d’étudiants = faut-il avoir le C2i ? Réponse : non. De plus, si quelqu’un valide le niveau Avancé et pas le C2i, il ne peut pas refaire le niveau Avancé… mais il peut contacter notre secrétariat pour demander à repasser le C2i hors cursus</a:t>
            </a:r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ECED77-CDAB-EC4D-B343-CE1A276E2233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2C716CF-95F0-264A-9E9A-4E591F4CA638}" type="slidenum">
              <a:rPr lang="fr-FR" sz="1200" smtClean="0"/>
              <a:pPr algn="r">
                <a:buClrTx/>
                <a:buFontTx/>
                <a:buNone/>
                <a:defRPr/>
              </a:pPr>
              <a:t>3</a:t>
            </a:fld>
            <a:endParaRPr lang="fr-FR" sz="1200"/>
          </a:p>
        </p:txBody>
      </p:sp>
      <p:sp>
        <p:nvSpPr>
          <p:cNvPr id="1741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fr-FR" dirty="0">
                <a:latin typeface="Arial" charset="0"/>
              </a:rPr>
              <a:t>La présentation de ce transparent par orientation permet de comprendre</a:t>
            </a:r>
            <a:r>
              <a:rPr lang="fr-FR" baseline="0" dirty="0">
                <a:latin typeface="Arial" charset="0"/>
              </a:rPr>
              <a:t> qu’on peut s’engager annuellement mais en pratique, on peut croiser.</a:t>
            </a:r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5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40011DB-1915-484A-B7E1-EB0084BE09A1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308C84B-DF30-2C4A-A9A8-65212A73F7EF}" type="slidenum">
              <a:rPr lang="fr-FR" sz="1200" smtClean="0"/>
              <a:pPr algn="r">
                <a:buClrTx/>
                <a:buFontTx/>
                <a:buNone/>
                <a:defRPr/>
              </a:pPr>
              <a:t>5</a:t>
            </a:fld>
            <a:endParaRPr lang="fr-FR" sz="1200"/>
          </a:p>
        </p:txBody>
      </p:sp>
      <p:sp>
        <p:nvSpPr>
          <p:cNvPr id="184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0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948E77D-C591-8A44-935E-168E3CCE1423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D6E12E5-294A-3749-8427-3A9604B5A83D}" type="slidenum">
              <a:rPr lang="fr-FR" sz="1200" smtClean="0"/>
              <a:pPr algn="r">
                <a:buClrTx/>
                <a:buFontTx/>
                <a:buNone/>
                <a:defRPr/>
              </a:pPr>
              <a:t>6</a:t>
            </a:fld>
            <a:endParaRPr lang="fr-FR" sz="1200"/>
          </a:p>
        </p:txBody>
      </p:sp>
      <p:sp>
        <p:nvSpPr>
          <p:cNvPr id="184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fr-FR" dirty="0">
                <a:latin typeface="Arial" charset="0"/>
              </a:rPr>
              <a:t>Evolution de Expert Simulation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8AFE3E-D7F3-2841-844C-DE7B33545724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D9B3D0B9-C3A7-9246-B551-C771616E0D40}" type="slidenum">
              <a:rPr lang="fr-FR" sz="1200" smtClean="0"/>
              <a:pPr algn="r">
                <a:buClrTx/>
                <a:buFontTx/>
                <a:buNone/>
                <a:defRPr/>
              </a:pPr>
              <a:t>8</a:t>
            </a:fld>
            <a:endParaRPr lang="fr-FR" sz="1200"/>
          </a:p>
        </p:txBody>
      </p:sp>
      <p:sp>
        <p:nvSpPr>
          <p:cNvPr id="184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fr-FR" dirty="0">
                <a:latin typeface="Arial" charset="0"/>
              </a:rPr>
              <a:t>Ex : </a:t>
            </a:r>
            <a:r>
              <a:rPr lang="fr-FR">
                <a:latin typeface="Arial" charset="0"/>
              </a:rPr>
              <a:t>expert</a:t>
            </a:r>
            <a:r>
              <a:rPr lang="fr-FR" baseline="0">
                <a:latin typeface="Arial" charset="0"/>
              </a:rPr>
              <a:t> Communication</a:t>
            </a:r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2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323B9B1-C909-724A-A055-F55A34362F15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436CFC2D-7385-ED48-B466-7900B05846D9}" type="slidenum">
              <a:rPr lang="fr-FR" sz="1200" smtClean="0"/>
              <a:pPr algn="r">
                <a:buClrTx/>
                <a:buFontTx/>
                <a:buNone/>
                <a:defRPr/>
              </a:pPr>
              <a:t>9</a:t>
            </a:fld>
            <a:endParaRPr lang="fr-FR" sz="1200"/>
          </a:p>
        </p:txBody>
      </p:sp>
      <p:sp>
        <p:nvSpPr>
          <p:cNvPr id="184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8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C743168-6CB8-1148-9ADA-F630FF4C6E2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18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2512B-81CC-724D-A637-B9B7E8DB5C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1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C9BA-9FFD-E14E-846F-4077C9B478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97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9D89-9476-3044-B5BC-7C9A1182D9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31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C3B5-CAA2-9448-A3A1-F1F2938290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2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54F7-8F05-554C-8510-71E1A1E904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3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1A4C-40F5-2A49-AFDD-65F1ADDEAA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6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5B2F-AE0E-3843-85B8-E34306F3D8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09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AF16-63FF-414E-9022-7D56D57EE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52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A763-3670-8847-A60F-B0DCFDA6F0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6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95C6-E0F3-2748-A096-21934B82B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935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406B-308F-0E46-8F27-76CFB6F9C5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45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88B5-974A-944F-9582-4E838E787B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3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D8EA-93A1-6441-95A2-FDE48641B4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43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CE23-DF13-684A-A00D-EBDCA21B98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6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1E277-0CD7-FB4D-ADEC-32F7893837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00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F421-16AE-C64C-A568-C038D81BD8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43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8ECA-9795-584F-A8F6-FA6B73530F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3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AA39-8733-7446-8FCB-4C08EE2D42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6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2998-2535-C242-9372-377F916D6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79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F016-9D02-7B45-86F4-6536809CAE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61ED-E4FB-5740-BC8E-2CB6BA01A7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60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4821-73D8-8D44-A997-4105B17E5D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87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0463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0463"/>
            <a:ext cx="21320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7BFC6-4B87-1542-9521-AC00A9E188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w 1000"/>
              <a:gd name="T7" fmla="*/ 0 h 1000"/>
              <a:gd name="T8" fmla="*/ 1000 w 1000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w 1000"/>
              <a:gd name="T7" fmla="*/ 0 h 1000"/>
              <a:gd name="T8" fmla="*/ 1000 w 1000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  <a:cs typeface="Arial Unicode MS" charset="0"/>
              </a:defRPr>
            </a:lvl1pPr>
          </a:lstStyle>
          <a:p>
            <a:pPr>
              <a:defRPr/>
            </a:pPr>
            <a:fld id="{DEF2B409-2310-634A-8710-F367829C76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14400" y="1524000"/>
            <a:ext cx="76231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fr-FR" sz="4600" b="1" dirty="0">
                <a:solidFill>
                  <a:srgbClr val="006633"/>
                </a:solidFill>
                <a:latin typeface="Garamond" charset="0"/>
              </a:rPr>
              <a:t>Informatique en L2-L3</a:t>
            </a:r>
          </a:p>
          <a:p>
            <a:pPr algn="ctr">
              <a:buClrTx/>
              <a:buFontTx/>
              <a:buNone/>
              <a:defRPr/>
            </a:pPr>
            <a:r>
              <a:rPr lang="fr-FR" sz="4600" b="1" dirty="0">
                <a:solidFill>
                  <a:srgbClr val="006633"/>
                </a:solidFill>
                <a:latin typeface="Garamond" charset="0"/>
              </a:rPr>
              <a:t>Thèmes du niveau « Expert »</a:t>
            </a:r>
            <a:r>
              <a:rPr lang="fr-FR" sz="4600" dirty="0">
                <a:solidFill>
                  <a:srgbClr val="006633"/>
                </a:solidFill>
                <a:latin typeface="Garamond" charset="0"/>
              </a:rPr>
              <a:t>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584700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r-FR" dirty="0"/>
              <a:t>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72249" y="260648"/>
            <a:ext cx="864096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200" b="1" dirty="0">
                <a:solidFill>
                  <a:srgbClr val="006633"/>
                </a:solidFill>
                <a:latin typeface="Garamond" charset="0"/>
              </a:rPr>
              <a:t>Niveau Expert « Projet »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521" y="1125538"/>
            <a:ext cx="8640960" cy="49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lang="fr-FR" b="1" dirty="0">
                <a:solidFill>
                  <a:srgbClr val="CD9901"/>
                </a:solidFill>
              </a:rPr>
              <a:t>Mener un projet informatique </a:t>
            </a:r>
          </a:p>
          <a:p>
            <a:pPr algn="ctr" eaLnBrk="1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lang="fr-FR" b="1" dirty="0">
                <a:solidFill>
                  <a:srgbClr val="CD9901"/>
                </a:solidFill>
              </a:rPr>
              <a:t>Réaliser une application complète</a:t>
            </a:r>
          </a:p>
          <a:p>
            <a:pPr algn="ctr" eaLnBrk="1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lang="fr-FR" sz="2000" b="1" i="1" dirty="0" err="1">
                <a:solidFill>
                  <a:srgbClr val="07425B"/>
                </a:solidFill>
              </a:rPr>
              <a:t>Php</a:t>
            </a:r>
            <a:r>
              <a:rPr lang="fr-FR" sz="2000" b="1" i="1" dirty="0">
                <a:solidFill>
                  <a:srgbClr val="07425B"/>
                </a:solidFill>
              </a:rPr>
              <a:t>/</a:t>
            </a:r>
            <a:r>
              <a:rPr lang="fr-FR" sz="2000" b="1" i="1" dirty="0" err="1">
                <a:solidFill>
                  <a:srgbClr val="07425B"/>
                </a:solidFill>
              </a:rPr>
              <a:t>Javascript</a:t>
            </a:r>
            <a:r>
              <a:rPr lang="fr-FR" sz="2000" b="1" i="1" dirty="0">
                <a:solidFill>
                  <a:srgbClr val="07425B"/>
                </a:solidFill>
              </a:rPr>
              <a:t> ou Python ou Java</a:t>
            </a:r>
            <a:endParaRPr lang="fr-FR" sz="2000" i="1" dirty="0">
              <a:solidFill>
                <a:srgbClr val="07425B"/>
              </a:solidFill>
            </a:endParaRP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fr-FR" sz="1200" dirty="0">
              <a:solidFill>
                <a:srgbClr val="000000"/>
              </a:solidFill>
            </a:endParaRPr>
          </a:p>
          <a:p>
            <a:pPr marL="357188"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Apprendre à gérer </a:t>
            </a:r>
            <a:r>
              <a:rPr lang="fr-FR" dirty="0">
                <a:solidFill>
                  <a:schemeClr val="tx1"/>
                </a:solidFill>
              </a:rPr>
              <a:t>les différentes phases</a:t>
            </a:r>
            <a:r>
              <a:rPr lang="fr-FR" dirty="0">
                <a:solidFill>
                  <a:srgbClr val="000000"/>
                </a:solidFill>
              </a:rPr>
              <a:t> d’un</a:t>
            </a:r>
            <a:r>
              <a:rPr lang="fr-FR" b="1" dirty="0">
                <a:solidFill>
                  <a:srgbClr val="CD9901"/>
                </a:solidFill>
              </a:rPr>
              <a:t> projet informatique 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i="1" dirty="0">
                <a:solidFill>
                  <a:srgbClr val="000000"/>
                </a:solidFill>
              </a:rPr>
              <a:t>cahier des charges, modélisation, implémentation et documentation</a:t>
            </a:r>
          </a:p>
          <a:p>
            <a:pPr marL="357188"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Améliorer sa maîtrise d’un langage de programmation</a:t>
            </a:r>
          </a:p>
          <a:p>
            <a:pPr marL="357188"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Présenter/Vendre sa réalisation</a:t>
            </a:r>
          </a:p>
          <a:p>
            <a:pPr marL="357188"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fr-FR" sz="1200" b="1" dirty="0">
              <a:solidFill>
                <a:srgbClr val="CD9901"/>
              </a:solidFill>
            </a:endParaRPr>
          </a:p>
          <a:p>
            <a:pPr marL="357188"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b="1" dirty="0">
                <a:solidFill>
                  <a:srgbClr val="FF0000"/>
                </a:solidFill>
              </a:rPr>
              <a:t> Prérequis : </a:t>
            </a:r>
            <a:r>
              <a:rPr lang="fr-FR" dirty="0">
                <a:solidFill>
                  <a:srgbClr val="000000"/>
                </a:solidFill>
              </a:rPr>
              <a:t>notions de programmation (</a:t>
            </a:r>
            <a:r>
              <a:rPr lang="fr-FR" dirty="0" err="1">
                <a:solidFill>
                  <a:srgbClr val="000000"/>
                </a:solidFill>
              </a:rPr>
              <a:t>Php</a:t>
            </a:r>
            <a:r>
              <a:rPr lang="fr-FR" dirty="0">
                <a:solidFill>
                  <a:srgbClr val="000000"/>
                </a:solidFill>
              </a:rPr>
              <a:t>/</a:t>
            </a:r>
            <a:r>
              <a:rPr lang="fr-FR" dirty="0" err="1">
                <a:solidFill>
                  <a:srgbClr val="000000"/>
                </a:solidFill>
              </a:rPr>
              <a:t>Javascript</a:t>
            </a:r>
            <a:r>
              <a:rPr lang="fr-FR" dirty="0">
                <a:solidFill>
                  <a:srgbClr val="000000"/>
                </a:solidFill>
              </a:rPr>
              <a:t> ou Python ou Java)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 descr="Programm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72" y="119608"/>
            <a:ext cx="1895873" cy="14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200" b="1" dirty="0">
                <a:solidFill>
                  <a:srgbClr val="006633"/>
                </a:solidFill>
                <a:latin typeface="Garamond" charset="0"/>
              </a:rPr>
              <a:t>En L2-L3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98884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5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sz="3000" dirty="0"/>
              <a:t>Informatique = une option annuelle</a:t>
            </a:r>
            <a:br>
              <a:rPr lang="fr-FR" sz="3000" dirty="0"/>
            </a:br>
            <a:r>
              <a:rPr lang="fr-FR" dirty="0"/>
              <a:t>(changement possible au S2 pour culture générale)</a:t>
            </a:r>
          </a:p>
          <a:p>
            <a:pPr marL="0" indent="0">
              <a:spcBef>
                <a:spcPts val="750"/>
              </a:spcBef>
              <a:buClr>
                <a:srgbClr val="CC9900"/>
              </a:buClr>
              <a:buSzPct val="65000"/>
              <a:defRPr/>
            </a:pPr>
            <a:endParaRPr lang="fr-FR" dirty="0"/>
          </a:p>
          <a:p>
            <a:pPr>
              <a:spcBef>
                <a:spcPts val="75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sz="3000" dirty="0"/>
              <a:t>Niveau « Avancé » validé </a:t>
            </a:r>
            <a:br>
              <a:rPr lang="fr-FR" sz="3000" dirty="0"/>
            </a:br>
            <a:r>
              <a:rPr lang="fr-FR" sz="3000" dirty="0"/>
              <a:t>	</a:t>
            </a:r>
            <a:r>
              <a:rPr lang="fr-FR" sz="3000" dirty="0">
                <a:solidFill>
                  <a:srgbClr val="CD9901"/>
                </a:solidFill>
              </a:rPr>
              <a:t> ➥ </a:t>
            </a:r>
            <a:r>
              <a:rPr lang="fr-FR" sz="3000" dirty="0"/>
              <a:t>accès au niveau « Expert 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200" b="1" dirty="0">
                <a:solidFill>
                  <a:srgbClr val="006633"/>
                </a:solidFill>
                <a:latin typeface="Garamond" charset="0"/>
              </a:rPr>
              <a:t>5 thèmes de niveaux Expert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05632" y="1124744"/>
            <a:ext cx="8281168" cy="513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8338" indent="-3254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b="1" dirty="0">
                <a:solidFill>
                  <a:srgbClr val="CD9901"/>
                </a:solidFill>
              </a:rPr>
              <a:t>2 thèmes orientés « textes »</a:t>
            </a:r>
          </a:p>
          <a:p>
            <a:pPr lvl="1">
              <a:spcBef>
                <a:spcPts val="7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Expert « Document »</a:t>
            </a:r>
          </a:p>
          <a:p>
            <a:pPr lvl="1">
              <a:spcBef>
                <a:spcPts val="7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Expert « Web »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b="1" dirty="0">
                <a:solidFill>
                  <a:srgbClr val="CD9901"/>
                </a:solidFill>
              </a:rPr>
              <a:t>2 thèmes orientés « données »</a:t>
            </a:r>
          </a:p>
          <a:p>
            <a:pPr lvl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Expert « Tableaux de bords » </a:t>
            </a:r>
          </a:p>
          <a:p>
            <a:pPr lvl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Expert « Bases de Données »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b="1" dirty="0">
                <a:solidFill>
                  <a:srgbClr val="CD9901"/>
                </a:solidFill>
              </a:rPr>
              <a:t>1 thème orienté « applications »</a:t>
            </a:r>
          </a:p>
          <a:p>
            <a:pPr lvl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Expert « Projet »</a:t>
            </a:r>
          </a:p>
          <a:p>
            <a:pPr marL="342900" lvl="1" indent="0">
              <a:spcBef>
                <a:spcPts val="600"/>
              </a:spcBef>
              <a:buClr>
                <a:srgbClr val="3B812F"/>
              </a:buClr>
              <a:buSzPct val="60000"/>
              <a:defRPr/>
            </a:pPr>
            <a:endParaRPr lang="fr-FR" sz="2000" dirty="0"/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b="1" dirty="0">
                <a:solidFill>
                  <a:srgbClr val="CD9901"/>
                </a:solidFill>
              </a:rPr>
              <a:t>En 2019-2020 </a:t>
            </a:r>
          </a:p>
          <a:p>
            <a:pPr lvl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Sem. 1 : Expert Document / Expert Tableaux de bords</a:t>
            </a:r>
          </a:p>
          <a:p>
            <a:pPr lvl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defRPr/>
            </a:pPr>
            <a:r>
              <a:rPr lang="fr-FR" sz="2000" dirty="0"/>
              <a:t>Sem. 2 : Expert Web / Expert BD / Expert Projet</a:t>
            </a:r>
            <a:endParaRPr lang="fr-FR" sz="2800" dirty="0"/>
          </a:p>
          <a:p>
            <a:pPr>
              <a:spcBef>
                <a:spcPts val="700"/>
              </a:spcBef>
              <a:buClrTx/>
              <a:buSzPct val="65000"/>
              <a:buFontTx/>
              <a:buNone/>
              <a:defRPr/>
            </a:pP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Semestre 1 2019-2020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Expert Document</a:t>
            </a:r>
          </a:p>
          <a:p>
            <a:r>
              <a:rPr lang="fr-FR" dirty="0"/>
              <a:t>Expert Tableaux de bords</a:t>
            </a:r>
          </a:p>
        </p:txBody>
      </p:sp>
    </p:spTree>
    <p:extLst>
      <p:ext uri="{BB962C8B-B14F-4D97-AF65-F5344CB8AC3E}">
        <p14:creationId xmlns:p14="http://schemas.microsoft.com/office/powerpoint/2010/main" val="380457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200" b="1" dirty="0">
                <a:solidFill>
                  <a:srgbClr val="006633"/>
                </a:solidFill>
                <a:latin typeface="Garamond" charset="0"/>
              </a:rPr>
              <a:t>Niveau Expert « Document »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7544" y="980728"/>
            <a:ext cx="8219256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CC9900"/>
              </a:buClr>
              <a:buSzPct val="65000"/>
              <a:defRPr/>
            </a:pPr>
            <a:r>
              <a:rPr lang="fr-FR" sz="2800" dirty="0"/>
              <a:t>Apprentissage de                un outil puissant  :</a:t>
            </a:r>
            <a:br>
              <a:rPr lang="fr-FR" sz="2800" dirty="0"/>
            </a:br>
            <a:endParaRPr lang="fr-FR" sz="1000" dirty="0"/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adapté pour la rédaction de </a:t>
            </a:r>
            <a:br>
              <a:rPr lang="fr-FR" dirty="0"/>
            </a:br>
            <a:r>
              <a:rPr lang="fr-FR" b="1" dirty="0">
                <a:solidFill>
                  <a:srgbClr val="CD9901"/>
                </a:solidFill>
              </a:rPr>
              <a:t>documents volumineux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immensément plus riche que </a:t>
            </a:r>
            <a:br>
              <a:rPr lang="fr-FR" dirty="0"/>
            </a:br>
            <a:r>
              <a:rPr lang="fr-FR" dirty="0"/>
              <a:t>les traitements de texte bureautique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offrant une </a:t>
            </a:r>
            <a:r>
              <a:rPr lang="fr-FR" b="1" dirty="0">
                <a:solidFill>
                  <a:srgbClr val="CD9901"/>
                </a:solidFill>
              </a:rPr>
              <a:t>qualité typographique pro</a:t>
            </a:r>
            <a:endParaRPr lang="fr-FR" dirty="0"/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utilisé par de nombreux éditeurs </a:t>
            </a:r>
            <a:br>
              <a:rPr lang="fr-FR" dirty="0"/>
            </a:br>
            <a:r>
              <a:rPr lang="fr-FR" dirty="0"/>
              <a:t>(exemple : les PULM)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reposant sur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séparation du fond et de la forme 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>
                <a:solidFill>
                  <a:schemeClr val="tx1"/>
                </a:solidFill>
              </a:rPr>
              <a:t>et un système de balisage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endParaRPr lang="fr-FR" sz="2800" dirty="0"/>
          </a:p>
        </p:txBody>
      </p:sp>
      <p:pic>
        <p:nvPicPr>
          <p:cNvPr id="32772" name="Image 1" descr="lat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01948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apture d’écran 2016-03-18 à 10.59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18" y="4077072"/>
            <a:ext cx="2391346" cy="1944216"/>
          </a:xfrm>
          <a:prstGeom prst="rect">
            <a:avLst/>
          </a:prstGeom>
        </p:spPr>
      </p:pic>
      <p:pic>
        <p:nvPicPr>
          <p:cNvPr id="3" name="Image 2" descr="Capture d’écran 2016-03-18 à 10.59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18" y="1556792"/>
            <a:ext cx="2376264" cy="1925448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 bwMode="auto">
          <a:xfrm>
            <a:off x="7380312" y="3573016"/>
            <a:ext cx="144016" cy="36004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000" b="1" dirty="0">
                <a:solidFill>
                  <a:srgbClr val="006633"/>
                </a:solidFill>
                <a:latin typeface="Garamond" charset="0"/>
              </a:rPr>
              <a:t>Niveau Expert « Tableaux de bords »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296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CC9900"/>
              </a:buClr>
              <a:buSzPct val="65000"/>
              <a:defRPr/>
            </a:pPr>
            <a:r>
              <a:rPr lang="fr-FR" sz="2800" dirty="0">
                <a:solidFill>
                  <a:schemeClr val="tx1"/>
                </a:solidFill>
              </a:rPr>
              <a:t>Traitement de données avec un tableur</a:t>
            </a:r>
            <a:endParaRPr lang="fr-FR" sz="100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>
                <a:solidFill>
                  <a:schemeClr val="tx1"/>
                </a:solidFill>
              </a:rPr>
              <a:t>Extraire des informations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>
                <a:solidFill>
                  <a:schemeClr val="tx1"/>
                </a:solidFill>
              </a:rPr>
              <a:t>graphiques, formatages conditionnels, …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>
                <a:solidFill>
                  <a:schemeClr val="tx1"/>
                </a:solidFill>
              </a:rPr>
              <a:t>Structurer et analyser l’information 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>
                <a:solidFill>
                  <a:schemeClr val="tx1"/>
                </a:solidFill>
              </a:rPr>
              <a:t>tableaux croisés, tris, filtre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>
                <a:solidFill>
                  <a:schemeClr val="tx1"/>
                </a:solidFill>
              </a:rPr>
              <a:t>Recherches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is-IS" dirty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b="1" dirty="0">
                <a:solidFill>
                  <a:srgbClr val="CD9901"/>
                </a:solidFill>
              </a:rPr>
              <a:t>Automatiser les traitements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publipostage,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macros (enregistrement de traitements), …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Vers des applications : </a:t>
            </a:r>
            <a:r>
              <a:rPr lang="fr-FR" b="1" dirty="0">
                <a:solidFill>
                  <a:srgbClr val="CD9901"/>
                </a:solidFill>
              </a:rPr>
              <a:t>tableaux de bords</a:t>
            </a:r>
            <a:r>
              <a:rPr lang="fr-FR" dirty="0"/>
              <a:t>, …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endParaRPr lang="fr-FR" sz="2800" dirty="0"/>
          </a:p>
        </p:txBody>
      </p:sp>
      <p:pic>
        <p:nvPicPr>
          <p:cNvPr id="3" name="Image 2" descr="Capture d’écran 2016-03-18 à 20.5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669804" cy="2139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60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Semestre 2 2019-2020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r>
              <a:rPr lang="fr-FR" dirty="0"/>
              <a:t>Expert Web</a:t>
            </a:r>
          </a:p>
          <a:p>
            <a:r>
              <a:rPr lang="fr-FR" dirty="0"/>
              <a:t>Expert Base de Données</a:t>
            </a:r>
          </a:p>
          <a:p>
            <a:r>
              <a:rPr lang="fr-FR" dirty="0"/>
              <a:t>Expert Projet</a:t>
            </a:r>
          </a:p>
        </p:txBody>
      </p:sp>
    </p:spTree>
    <p:extLst>
      <p:ext uri="{BB962C8B-B14F-4D97-AF65-F5344CB8AC3E}">
        <p14:creationId xmlns:p14="http://schemas.microsoft.com/office/powerpoint/2010/main" val="21363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200" b="1" dirty="0">
                <a:solidFill>
                  <a:srgbClr val="006633"/>
                </a:solidFill>
                <a:latin typeface="Garamond" charset="0"/>
              </a:rPr>
              <a:t>Niveau Expert « Web »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1520" y="980951"/>
            <a:ext cx="6335935" cy="496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700"/>
              </a:spcBef>
              <a:buClr>
                <a:srgbClr val="CC9900"/>
              </a:buClr>
              <a:buSzPct val="65000"/>
              <a:defRPr/>
            </a:pPr>
            <a:r>
              <a:rPr lang="fr-FR" sz="2800" dirty="0"/>
              <a:t>Mise en forme de documents html via la technologie </a:t>
            </a:r>
            <a:r>
              <a:rPr lang="fr-FR" sz="2800" b="1" dirty="0">
                <a:solidFill>
                  <a:srgbClr val="CD9901"/>
                </a:solidFill>
              </a:rPr>
              <a:t>CSS</a:t>
            </a:r>
            <a:r>
              <a:rPr lang="fr-FR" sz="2800" dirty="0"/>
              <a:t> : un outil puissant 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pour de </a:t>
            </a:r>
            <a:r>
              <a:rPr lang="fr-FR" b="1" dirty="0">
                <a:solidFill>
                  <a:srgbClr val="CD9901"/>
                </a:solidFill>
              </a:rPr>
              <a:t>jolis sites web</a:t>
            </a:r>
            <a:r>
              <a:rPr lang="fr-FR" b="1" dirty="0"/>
              <a:t> 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technologie </a:t>
            </a:r>
            <a:r>
              <a:rPr lang="fr-FR" b="1" dirty="0">
                <a:solidFill>
                  <a:srgbClr val="CD9901"/>
                </a:solidFill>
              </a:rPr>
              <a:t>incontournable</a:t>
            </a:r>
            <a:r>
              <a:rPr lang="fr-FR" dirty="0"/>
              <a:t> 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principe : un document - plusieurs formes possibles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prolongement de la notion de style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dirty="0"/>
              <a:t>approche par boîte et non par paragraphes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b="1" dirty="0">
                <a:solidFill>
                  <a:srgbClr val="CD9901"/>
                </a:solidFill>
              </a:rPr>
              <a:t>interactivité, </a:t>
            </a:r>
            <a:r>
              <a:rPr lang="fr-FR" b="1" dirty="0" err="1">
                <a:solidFill>
                  <a:srgbClr val="CD9901"/>
                </a:solidFill>
              </a:rPr>
              <a:t>dynamicité</a:t>
            </a:r>
            <a:r>
              <a:rPr lang="fr-FR" b="1" dirty="0">
                <a:solidFill>
                  <a:srgbClr val="CD9901"/>
                </a:solidFill>
              </a:rPr>
              <a:t> </a:t>
            </a:r>
          </a:p>
          <a:p>
            <a:pPr lvl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r>
              <a:rPr lang="fr-FR" sz="2200" dirty="0"/>
              <a:t>agrandissement d’une image lors passage souris, affichage-masquage de parties</a:t>
            </a:r>
          </a:p>
          <a:p>
            <a:pPr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defRPr/>
            </a:pPr>
            <a:endParaRPr lang="fr-FR" sz="2200" dirty="0"/>
          </a:p>
        </p:txBody>
      </p:sp>
      <p:pic>
        <p:nvPicPr>
          <p:cNvPr id="2" name="Image 1" descr="Capture d’écran 2016-03-18 à 08.5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80120"/>
            <a:ext cx="2507981" cy="2564904"/>
          </a:xfrm>
          <a:prstGeom prst="rect">
            <a:avLst/>
          </a:prstGeom>
        </p:spPr>
      </p:pic>
      <p:pic>
        <p:nvPicPr>
          <p:cNvPr id="3" name="Image 2" descr="Capture d’écran 2016-03-18 à 08.55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04456"/>
            <a:ext cx="2511328" cy="2564904"/>
          </a:xfrm>
          <a:prstGeom prst="rect">
            <a:avLst/>
          </a:prstGeom>
        </p:spPr>
      </p:pic>
      <p:sp>
        <p:nvSpPr>
          <p:cNvPr id="4" name="Flèche vers le bas 3"/>
          <p:cNvSpPr/>
          <p:nvPr/>
        </p:nvSpPr>
        <p:spPr bwMode="auto">
          <a:xfrm>
            <a:off x="7740352" y="3717032"/>
            <a:ext cx="144016" cy="36004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7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72249" y="260648"/>
            <a:ext cx="864096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fr-FR" sz="4200" b="1" dirty="0">
                <a:solidFill>
                  <a:srgbClr val="006633"/>
                </a:solidFill>
                <a:latin typeface="Garamond" charset="0"/>
              </a:rPr>
              <a:t>Niveau Expert « Bases de données »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229600" cy="49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lang="fr-FR" sz="2800" dirty="0">
                <a:solidFill>
                  <a:srgbClr val="000000"/>
                </a:solidFill>
              </a:rPr>
              <a:t>Bases de données : un outil puissant pour le</a:t>
            </a:r>
          </a:p>
          <a:p>
            <a:pPr algn="r" eaLnBrk="1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lang="fr-FR" sz="2800" b="1" dirty="0">
                <a:solidFill>
                  <a:srgbClr val="CD9901"/>
                </a:solidFill>
              </a:rPr>
              <a:t>traitement de données structurées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</a:pPr>
            <a:r>
              <a:rPr lang="fr-FR" dirty="0">
                <a:solidFill>
                  <a:srgbClr val="000000"/>
                </a:solidFill>
              </a:rPr>
              <a:t>Exemple : stocker et gérer des informations sur des personnes, des produits, des livres, des événements, …)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modéliser le réel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CD9901"/>
                </a:solidFill>
              </a:rPr>
              <a:t>stocker, gérer, traiter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utiliser un langage de 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b="1" dirty="0">
                <a:solidFill>
                  <a:srgbClr val="CD9901"/>
                </a:solidFill>
              </a:rPr>
              <a:t>requêtes SQL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créer des formulaires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r>
              <a:rPr lang="fr-FR" dirty="0">
                <a:solidFill>
                  <a:srgbClr val="000000"/>
                </a:solidFill>
              </a:rPr>
              <a:t> générer des états 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	       ou rapports</a:t>
            </a:r>
          </a:p>
          <a:p>
            <a:pPr eaLnBrk="1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</a:pPr>
            <a:endParaRPr lang="fr-FR" sz="2800" dirty="0">
              <a:solidFill>
                <a:srgbClr val="000000"/>
              </a:solidFill>
            </a:endParaRPr>
          </a:p>
        </p:txBody>
      </p:sp>
      <p:pic>
        <p:nvPicPr>
          <p:cNvPr id="3" name="Image 2" descr="B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328350" cy="28803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Garamon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341</Words>
  <Application>Microsoft Macintosh PowerPoint</Application>
  <PresentationFormat>Affichage à l'écran (4:3)</PresentationFormat>
  <Paragraphs>94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 Unicode MS</vt:lpstr>
      <vt:lpstr>ＭＳ Ｐゴシック</vt:lpstr>
      <vt:lpstr>Arial</vt:lpstr>
      <vt:lpstr>Garamond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Semestre 1 2019-2020</vt:lpstr>
      <vt:lpstr>Présentation PowerPoint</vt:lpstr>
      <vt:lpstr>Présentation PowerPoint</vt:lpstr>
      <vt:lpstr>Semestre 2 2019-2020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Compétences informatiques &amp; C2i Niveau avancé </dc:title>
  <dc:creator>guest</dc:creator>
  <cp:lastModifiedBy>bringay@gmail.com</cp:lastModifiedBy>
  <cp:revision>221</cp:revision>
  <cp:lastPrinted>2019-11-11T19:41:24Z</cp:lastPrinted>
  <dcterms:created xsi:type="dcterms:W3CDTF">2009-09-09T09:33:22Z</dcterms:created>
  <dcterms:modified xsi:type="dcterms:W3CDTF">2019-11-11T19:41:31Z</dcterms:modified>
</cp:coreProperties>
</file>