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21" r:id="rId2"/>
    <p:sldId id="329" r:id="rId3"/>
    <p:sldId id="330" r:id="rId4"/>
    <p:sldId id="331" r:id="rId5"/>
    <p:sldId id="332" r:id="rId6"/>
    <p:sldId id="334" r:id="rId7"/>
    <p:sldId id="335" r:id="rId8"/>
    <p:sldId id="336" r:id="rId9"/>
    <p:sldId id="337" r:id="rId10"/>
    <p:sldId id="338" r:id="rId11"/>
    <p:sldId id="339" r:id="rId12"/>
    <p:sldId id="340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i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A097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>
      <p:cViewPr varScale="1">
        <p:scale>
          <a:sx n="120" d="100"/>
          <a:sy n="120" d="100"/>
        </p:scale>
        <p:origin x="1400" y="176"/>
      </p:cViewPr>
      <p:guideLst>
        <p:guide orient="horz" pos="2160"/>
        <p:guide pos="29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44"/>
    </p:cViewPr>
  </p:sorterViewPr>
  <p:notesViewPr>
    <p:cSldViewPr snapToGrid="0">
      <p:cViewPr varScale="1">
        <p:scale>
          <a:sx n="77" d="100"/>
          <a:sy n="77" d="100"/>
        </p:scale>
        <p:origin x="-1584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4" name="Rectangle 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" charset="0"/>
              </a:defRPr>
            </a:lvl1pPr>
          </a:lstStyle>
          <a:p>
            <a:pPr>
              <a:defRPr/>
            </a:pPr>
            <a:fld id="{8206F708-F048-BB48-8D40-606BAE321ABB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6351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4" name="Rectangle 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045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" charset="0"/>
              </a:defRPr>
            </a:lvl1pPr>
          </a:lstStyle>
          <a:p>
            <a:pPr>
              <a:defRPr/>
            </a:pPr>
            <a:fld id="{9BED7E36-4CBE-034F-9DD7-BF828717FA3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i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i="0">
                <a:latin typeface="Time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AutoShape 1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26579321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9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BE1D27-4A96-9943-A839-A69900FCC8F6}" type="slidenum">
              <a:rPr lang="en-GB" sz="1200" i="0">
                <a:latin typeface="Times" charset="0"/>
              </a:rPr>
              <a:pPr/>
              <a:t>1</a:t>
            </a:fld>
            <a:endParaRPr lang="en-GB" sz="1200" i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4083">
              <a:defRPr/>
            </a:pPr>
            <a:r>
              <a:rPr lang="fr-FR" dirty="0"/>
              <a:t>Oralement : citer permet</a:t>
            </a:r>
            <a:r>
              <a:rPr lang="fr-FR" baseline="0" dirty="0"/>
              <a:t> de valoriser son travail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13F7B2-2B8F-4847-885B-1C35E8B6740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40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44083">
              <a:defRPr/>
            </a:pPr>
            <a:r>
              <a:rPr lang="fr-FR" baseline="0" dirty="0"/>
              <a:t>Plagiat : l’université s’est engagé dans la lutte anti-plagiat et tout travail d’étudiant peut être passé dans une application anti-plagiat (</a:t>
            </a:r>
            <a:r>
              <a:rPr lang="fr-FR" baseline="0" dirty="0" err="1"/>
              <a:t>cf</a:t>
            </a:r>
            <a:r>
              <a:rPr lang="fr-FR" baseline="0" dirty="0"/>
              <a:t> règlement des études)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13F7B2-2B8F-4847-885B-1C35E8B67404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76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5" name="Rectangle 1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28600"/>
            <a:ext cx="784860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33600" y="3886200"/>
            <a:ext cx="6477000" cy="1905000"/>
          </a:xfrm>
        </p:spPr>
        <p:txBody>
          <a:bodyPr/>
          <a:lstStyle>
            <a:lvl1pPr marL="0" indent="0">
              <a:buFont typeface="Wingdings" charset="2"/>
              <a:buNone/>
              <a:defRPr>
                <a:latin typeface="Arial Black" charset="0"/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38F7FDF5-AE6C-284E-8EFD-274088EC1816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0F8FB4A8-8038-6645-88C2-73ACEC93A82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410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99796-DF07-534C-A96D-6F7D238CE72B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A9E3-E05D-5942-A0CB-65E1A65A5F8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3169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304800"/>
            <a:ext cx="2057400" cy="579120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019800" cy="5791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225B1-9CC3-1D45-9084-430B3F174E1A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7F5A90-402F-F843-ABD7-D99A4D851B22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012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1066800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76700"/>
            <a:ext cx="8153400" cy="20193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A2B5B-87EA-9F4B-B565-616B3865D715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E47662-C7DA-AC46-9CE6-ABA263ED364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492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D2CB6-9E86-FB4F-8FC1-FAF48DB4D461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7747AC-FC0B-8448-88E4-57B3A0A43AE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5981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6943-6CA6-8345-B5FD-B1610311A6EB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9D7F-FB4E-E144-8AA5-B4BCD1DD869F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3463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0100" y="1905000"/>
            <a:ext cx="40005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D1C17-F928-F241-B49B-D21C310EC7FC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0F3F7-7484-8349-9244-96A0B211144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8150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DF61-2F0A-0740-AF1B-80E42B81022F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6DFD7-7157-9A4C-8F8C-15C7C116F16E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271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82C68-8F7C-6B4B-AB97-7418E089E6CD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7B310-0CD0-2A42-81E0-8055E2081EB4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2586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04AFC-1FF2-6349-B746-A64CD7D7DB3E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B91D1-5E3B-B649-8704-A239A81B2F7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859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0AAF6-A7EA-014E-8B4D-1F2C1EFF170B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33CB0-CF36-4944-9116-C05D624528EA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0392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05C15-6EAD-4849-9A9D-3A7DF19A8EF5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A8826-C5F1-9F40-A0CB-0B8C38A2EB48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6382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aint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  <a:endParaRPr lang="en-GB"/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153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78588"/>
            <a:ext cx="855663" cy="37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800" i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958BA228-46FA-9542-87E8-00801BC977AA}" type="datetime1">
              <a:rPr lang="fr-FR" smtClean="0"/>
              <a:t>28/01/2019</a:t>
            </a:fld>
            <a:endParaRPr lang="fr-FR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 i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1813" y="6465888"/>
            <a:ext cx="992187" cy="39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800" i="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7BC5F9D0-B374-9D49-AE95-F6A490B43FF1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kumimoji="1"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kumimoji="1" sz="28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kumimoji="1" sz="24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kumimoji="1"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0"/>
        <a:buChar char="§"/>
        <a:defRPr kumimoji="1" sz="20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charset="2"/>
        <a:buChar char="§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iv-montp3.fr/miap/ens/info/Debutant/Accueil/ProjetIndividuel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057400"/>
            <a:ext cx="7848600" cy="1676400"/>
          </a:xfrm>
        </p:spPr>
        <p:txBody>
          <a:bodyPr/>
          <a:lstStyle/>
          <a:p>
            <a:pPr algn="ctr"/>
            <a:r>
              <a:rPr lang="fr-FR" dirty="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rPr>
              <a:t>Niveau Débutant 6 semaines</a:t>
            </a:r>
            <a:br>
              <a:rPr lang="fr-FR" dirty="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rPr>
            </a:br>
            <a:r>
              <a:rPr lang="fr-FR" dirty="0">
                <a:solidFill>
                  <a:schemeClr val="tx1"/>
                </a:solidFill>
                <a:latin typeface="Arial Black" charset="0"/>
                <a:ea typeface="ＭＳ Ｐゴシック" charset="0"/>
                <a:cs typeface="ＭＳ Ｐゴシック" charset="0"/>
              </a:rPr>
              <a:t>Lancement du projet</a:t>
            </a:r>
            <a:endParaRPr lang="fr-FR" u="sng" dirty="0">
              <a:solidFill>
                <a:schemeClr val="tx1"/>
              </a:solidFill>
              <a:latin typeface="Arial Blac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E282885-861A-3448-9AAD-C35BE022553A}" type="slidenum">
              <a:rPr lang="fr-FR" sz="800" i="0">
                <a:solidFill>
                  <a:srgbClr val="5E574E"/>
                </a:solidFill>
                <a:latin typeface="Arial" charset="0"/>
              </a:rPr>
              <a:pPr/>
              <a:t>1</a:t>
            </a:fld>
            <a:endParaRPr lang="fr-FR" sz="800" i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686800" cy="4191000"/>
          </a:xfrm>
        </p:spPr>
        <p:txBody>
          <a:bodyPr/>
          <a:lstStyle/>
          <a:p>
            <a:r>
              <a:rPr lang="fr-FR" sz="2800" dirty="0"/>
              <a:t>Exemple 2 (suite)</a:t>
            </a:r>
          </a:p>
          <a:p>
            <a:pPr lvl="1"/>
            <a:r>
              <a:rPr lang="fr-FR" sz="2400" dirty="0"/>
              <a:t>Bibliographie en fin de document (numéro)</a:t>
            </a:r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</p:txBody>
      </p:sp>
      <p:pic>
        <p:nvPicPr>
          <p:cNvPr id="6" name="Image 5" descr="i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7493000" cy="289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683568" y="3933056"/>
            <a:ext cx="6840760" cy="360040"/>
          </a:xfrm>
          <a:prstGeom prst="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3951618"/>
            <a:ext cx="46301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i="0" dirty="0"/>
              <a:t>[1]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683568" y="4386590"/>
            <a:ext cx="480656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i="0" dirty="0"/>
              <a:t>[2]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83568" y="4818638"/>
            <a:ext cx="463016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i="0" dirty="0"/>
              <a:t>[3]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683568" y="5301208"/>
            <a:ext cx="463015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i="0" dirty="0"/>
              <a:t>[4]</a:t>
            </a:r>
          </a:p>
        </p:txBody>
      </p:sp>
      <p:sp>
        <p:nvSpPr>
          <p:cNvPr id="11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fr-FR" b="1" dirty="0"/>
              <a:t>Pour indiquer la source d’une citation ? </a:t>
            </a:r>
            <a:r>
              <a:rPr lang="fr-FR" b="1" dirty="0">
                <a:solidFill>
                  <a:srgbClr val="FF0000"/>
                </a:solidFill>
              </a:rPr>
              <a:t>De nombreux standards 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34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i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56992"/>
            <a:ext cx="6438900" cy="20066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4191000"/>
          </a:xfrm>
        </p:spPr>
        <p:txBody>
          <a:bodyPr/>
          <a:lstStyle/>
          <a:p>
            <a:r>
              <a:rPr lang="fr-FR" sz="2800" dirty="0"/>
              <a:t>Exemple 3</a:t>
            </a:r>
          </a:p>
          <a:p>
            <a:pPr lvl="1"/>
            <a:r>
              <a:rPr lang="fr-FR" sz="2400" dirty="0"/>
              <a:t>Information sur l’auteur et la date de publication dans le texte</a:t>
            </a:r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endParaRPr lang="fr-FR" sz="2800" dirty="0"/>
          </a:p>
        </p:txBody>
      </p:sp>
      <p:cxnSp>
        <p:nvCxnSpPr>
          <p:cNvPr id="13" name="Connecteur droit 12"/>
          <p:cNvCxnSpPr/>
          <p:nvPr/>
        </p:nvCxnSpPr>
        <p:spPr bwMode="auto">
          <a:xfrm>
            <a:off x="1043608" y="5373216"/>
            <a:ext cx="7200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ZoneTexte 15"/>
          <p:cNvSpPr txBox="1"/>
          <p:nvPr/>
        </p:nvSpPr>
        <p:spPr>
          <a:xfrm>
            <a:off x="6156176" y="4581128"/>
            <a:ext cx="86409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200" dirty="0"/>
              <a:t>1</a:t>
            </a:r>
          </a:p>
          <a:p>
            <a:endParaRPr lang="fr-FR" sz="1200" dirty="0"/>
          </a:p>
        </p:txBody>
      </p:sp>
      <p:sp>
        <p:nvSpPr>
          <p:cNvPr id="17" name="ZoneTexte 16"/>
          <p:cNvSpPr txBox="1"/>
          <p:nvPr/>
        </p:nvSpPr>
        <p:spPr>
          <a:xfrm>
            <a:off x="971600" y="4941168"/>
            <a:ext cx="640871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/>
          </a:p>
        </p:txBody>
      </p:sp>
      <p:cxnSp>
        <p:nvCxnSpPr>
          <p:cNvPr id="10" name="Connecteur droit 9"/>
          <p:cNvCxnSpPr/>
          <p:nvPr/>
        </p:nvCxnSpPr>
        <p:spPr bwMode="auto">
          <a:xfrm>
            <a:off x="6012160" y="5013176"/>
            <a:ext cx="7200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Ellipse 14"/>
          <p:cNvSpPr/>
          <p:nvPr/>
        </p:nvSpPr>
        <p:spPr bwMode="auto">
          <a:xfrm>
            <a:off x="6156176" y="4581128"/>
            <a:ext cx="288032" cy="36004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pic>
        <p:nvPicPr>
          <p:cNvPr id="21" name="Image 20" descr="im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301208"/>
            <a:ext cx="7493000" cy="2895600"/>
          </a:xfrm>
          <a:prstGeom prst="rect">
            <a:avLst/>
          </a:prstGeom>
        </p:spPr>
      </p:pic>
      <p:cxnSp>
        <p:nvCxnSpPr>
          <p:cNvPr id="8" name="Connecteur droit avec flèche 7"/>
          <p:cNvCxnSpPr>
            <a:stCxn id="6" idx="0"/>
          </p:cNvCxnSpPr>
          <p:nvPr/>
        </p:nvCxnSpPr>
        <p:spPr bwMode="auto">
          <a:xfrm flipH="1" flipV="1">
            <a:off x="6660232" y="4869160"/>
            <a:ext cx="828092" cy="2160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ZoneTexte 22"/>
          <p:cNvSpPr txBox="1"/>
          <p:nvPr/>
        </p:nvSpPr>
        <p:spPr>
          <a:xfrm>
            <a:off x="3203848" y="5271591"/>
            <a:ext cx="2304256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4" name="ZoneTexte 23"/>
          <p:cNvSpPr txBox="1"/>
          <p:nvPr/>
        </p:nvSpPr>
        <p:spPr>
          <a:xfrm>
            <a:off x="683568" y="6567735"/>
            <a:ext cx="7488832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5" name="ZoneTexte 24"/>
          <p:cNvSpPr txBox="1"/>
          <p:nvPr/>
        </p:nvSpPr>
        <p:spPr>
          <a:xfrm>
            <a:off x="683568" y="3356992"/>
            <a:ext cx="432048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380312" y="3356992"/>
            <a:ext cx="792088" cy="212365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  <p:sp>
        <p:nvSpPr>
          <p:cNvPr id="27" name="ZoneTexte 26"/>
          <p:cNvSpPr txBox="1"/>
          <p:nvPr/>
        </p:nvSpPr>
        <p:spPr>
          <a:xfrm>
            <a:off x="755576" y="5949280"/>
            <a:ext cx="28803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fr-FR" sz="1200" dirty="0"/>
          </a:p>
          <a:p>
            <a:r>
              <a:rPr lang="fr-FR" sz="1200" dirty="0"/>
              <a:t>1</a:t>
            </a:r>
          </a:p>
          <a:p>
            <a:endParaRPr lang="fr-FR" sz="1200" dirty="0"/>
          </a:p>
        </p:txBody>
      </p:sp>
      <p:cxnSp>
        <p:nvCxnSpPr>
          <p:cNvPr id="5" name="Connecteur droit 4"/>
          <p:cNvCxnSpPr/>
          <p:nvPr/>
        </p:nvCxnSpPr>
        <p:spPr bwMode="auto">
          <a:xfrm>
            <a:off x="755576" y="5949280"/>
            <a:ext cx="10081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6156176" y="5085184"/>
            <a:ext cx="2664296" cy="10081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5" charset="0"/>
              </a:rPr>
              <a:t>Appel de note de bas de page</a:t>
            </a:r>
          </a:p>
        </p:txBody>
      </p:sp>
      <p:sp>
        <p:nvSpPr>
          <p:cNvPr id="20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066800"/>
          </a:xfrm>
        </p:spPr>
        <p:txBody>
          <a:bodyPr/>
          <a:lstStyle/>
          <a:p>
            <a:r>
              <a:rPr lang="fr-FR" b="1" dirty="0"/>
              <a:t>Pour indiquer la source d’une citation ? </a:t>
            </a:r>
            <a:r>
              <a:rPr lang="fr-FR" b="1" dirty="0">
                <a:solidFill>
                  <a:srgbClr val="FF0000"/>
                </a:solidFill>
              </a:rPr>
              <a:t>De nombreux standards 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705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Vous serez aussi amenés 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05000"/>
            <a:ext cx="8153400" cy="4548336"/>
          </a:xfrm>
        </p:spPr>
        <p:txBody>
          <a:bodyPr/>
          <a:lstStyle/>
          <a:p>
            <a:r>
              <a:rPr lang="fr-FR" sz="2800" b="1" dirty="0"/>
              <a:t>Reformuler, résumer</a:t>
            </a:r>
          </a:p>
          <a:p>
            <a:pPr lvl="1"/>
            <a:r>
              <a:rPr lang="fr-FR" sz="2400" dirty="0"/>
              <a:t>La pensée d’autres auteurs</a:t>
            </a:r>
          </a:p>
          <a:p>
            <a:pPr lvl="1"/>
            <a:r>
              <a:rPr lang="fr-FR" sz="2400" dirty="0"/>
              <a:t>Pas de mise en forme particulière </a:t>
            </a:r>
          </a:p>
          <a:p>
            <a:pPr lvl="1"/>
            <a:r>
              <a:rPr lang="fr-FR" sz="2400" b="1" dirty="0"/>
              <a:t>Toujours indiquer d’où provient l’idée</a:t>
            </a:r>
          </a:p>
          <a:p>
            <a:pPr lvl="1"/>
            <a:endParaRPr lang="fr-FR" sz="2400" b="1" dirty="0"/>
          </a:p>
          <a:p>
            <a:pPr lvl="1"/>
            <a:endParaRPr lang="fr-FR" sz="2400" b="1" dirty="0"/>
          </a:p>
          <a:p>
            <a:pPr lvl="1"/>
            <a:endParaRPr lang="fr-FR" sz="2400" b="1" dirty="0"/>
          </a:p>
          <a:p>
            <a:pPr marL="0" indent="0" algn="ctr">
              <a:buNone/>
            </a:pPr>
            <a:r>
              <a:rPr lang="fr-FR" b="1" dirty="0"/>
              <a:t>Dans tous les cas</a:t>
            </a:r>
          </a:p>
          <a:p>
            <a:r>
              <a:rPr lang="fr-FR" b="1" dirty="0"/>
              <a:t>Ne tombez pas dans </a:t>
            </a:r>
            <a:r>
              <a:rPr lang="fr-FR" b="1"/>
              <a:t>le plagiat !</a:t>
            </a:r>
            <a:endParaRPr lang="fr-FR" b="1" dirty="0"/>
          </a:p>
          <a:p>
            <a:pPr marL="0" indent="0" algn="ctr">
              <a:buNone/>
            </a:pPr>
            <a:endParaRPr lang="fr-FR" b="1" dirty="0"/>
          </a:p>
          <a:p>
            <a:endParaRPr lang="fr-FR" dirty="0"/>
          </a:p>
        </p:txBody>
      </p:sp>
      <p:pic>
        <p:nvPicPr>
          <p:cNvPr id="5" name="Image 4" descr="im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717032"/>
            <a:ext cx="8199520" cy="1296144"/>
          </a:xfrm>
          <a:prstGeom prst="rect">
            <a:avLst/>
          </a:prstGeom>
        </p:spPr>
      </p:pic>
      <p:cxnSp>
        <p:nvCxnSpPr>
          <p:cNvPr id="6" name="Connecteur droit 5"/>
          <p:cNvCxnSpPr/>
          <p:nvPr/>
        </p:nvCxnSpPr>
        <p:spPr bwMode="auto">
          <a:xfrm>
            <a:off x="2915816" y="5013176"/>
            <a:ext cx="324036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6538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 modalités d’évaluation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Rappel des MCC</a:t>
            </a:r>
            <a:endParaRPr lang="fr-FR" sz="2400" dirty="0"/>
          </a:p>
          <a:p>
            <a:pPr marL="0" indent="0">
              <a:buNone/>
            </a:pPr>
            <a:r>
              <a:rPr lang="fr-FR" sz="2400" dirty="0"/>
              <a:t>     (pour les étudiants non dispensés d’assiduité)</a:t>
            </a:r>
          </a:p>
          <a:p>
            <a:pPr lvl="1"/>
            <a:r>
              <a:rPr lang="fr-FR" dirty="0"/>
              <a:t>Examen final : 14 points</a:t>
            </a:r>
          </a:p>
          <a:p>
            <a:pPr lvl="1"/>
            <a:r>
              <a:rPr lang="fr-FR" dirty="0">
                <a:solidFill>
                  <a:srgbClr val="FF0000"/>
                </a:solidFill>
              </a:rPr>
              <a:t>Projet individuel débutant : 4 points</a:t>
            </a:r>
          </a:p>
          <a:p>
            <a:pPr lvl="1"/>
            <a:r>
              <a:rPr lang="fr-FR" dirty="0"/>
              <a:t>Note de CC : 2 points</a:t>
            </a:r>
          </a:p>
          <a:p>
            <a:pPr lvl="1"/>
            <a:r>
              <a:rPr lang="fr-FR" dirty="0"/>
              <a:t>Pénalité d’absence pour absences répétées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747AC-FC0B-8448-88E4-57B3A0A43AE0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8440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 individuel (1/3)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réflexion sur la recherche d'information</a:t>
            </a:r>
          </a:p>
          <a:p>
            <a:r>
              <a:rPr lang="fr-FR" dirty="0"/>
              <a:t>réflexion sur la citation de sources</a:t>
            </a:r>
          </a:p>
          <a:p>
            <a:r>
              <a:rPr lang="fr-FR" dirty="0"/>
              <a:t>réflexion sur la gestion de fichiers sur disques et sur les formats de fichiers</a:t>
            </a:r>
          </a:p>
          <a:p>
            <a:r>
              <a:rPr lang="fr-FR" dirty="0"/>
              <a:t>rédaction d'un document</a:t>
            </a:r>
          </a:p>
          <a:p>
            <a:r>
              <a:rPr lang="fr-FR" dirty="0"/>
              <a:t>mettre en pratique les TD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747AC-FC0B-8448-88E4-57B3A0A43AE0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6057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 individuel (2/3)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travail en quelques points </a:t>
            </a:r>
          </a:p>
          <a:p>
            <a:pPr lvl="1"/>
            <a:r>
              <a:rPr lang="fr-FR" dirty="0"/>
              <a:t>Rechercher 3 citations, 3 images</a:t>
            </a:r>
          </a:p>
          <a:p>
            <a:pPr lvl="1"/>
            <a:r>
              <a:rPr lang="fr-FR" dirty="0"/>
              <a:t>Analyser la qualité des sites, la taille et le droit des images</a:t>
            </a:r>
          </a:p>
          <a:p>
            <a:pPr lvl="1"/>
            <a:r>
              <a:rPr lang="fr-FR" dirty="0"/>
              <a:t>R</a:t>
            </a:r>
            <a:r>
              <a:rPr lang="fr-FR"/>
              <a:t>endre </a:t>
            </a:r>
            <a:r>
              <a:rPr lang="fr-FR" dirty="0"/>
              <a:t>un dossier</a:t>
            </a:r>
          </a:p>
          <a:p>
            <a:pPr lvl="2"/>
            <a:r>
              <a:rPr lang="fr-FR" dirty="0"/>
              <a:t>un fichier « traitement de texte » </a:t>
            </a:r>
          </a:p>
          <a:p>
            <a:pPr lvl="2"/>
            <a:r>
              <a:rPr lang="fr-FR" dirty="0"/>
              <a:t>un dossier d’images</a:t>
            </a:r>
          </a:p>
          <a:p>
            <a:pPr lvl="1"/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109399" y="890555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747AC-FC0B-8448-88E4-57B3A0A43AE0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138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projet individuel (3/3)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Calendrier</a:t>
            </a:r>
            <a:r>
              <a:rPr lang="fr-FR" sz="2000" dirty="0"/>
              <a:t> (pour les étudiants en « débutant 6 semaines »)</a:t>
            </a:r>
          </a:p>
          <a:p>
            <a:pPr lvl="1"/>
            <a:r>
              <a:rPr lang="fr-FR" dirty="0"/>
              <a:t>début séance 2</a:t>
            </a:r>
          </a:p>
          <a:p>
            <a:pPr lvl="1"/>
            <a:r>
              <a:rPr lang="fr-FR" dirty="0"/>
              <a:t>fin séance 5 </a:t>
            </a:r>
            <a:br>
              <a:rPr lang="fr-FR" dirty="0"/>
            </a:br>
            <a:r>
              <a:rPr lang="fr-FR" dirty="0"/>
              <a:t>(remise au plus tard pour la séance)</a:t>
            </a:r>
          </a:p>
          <a:p>
            <a:pPr lvl="1"/>
            <a:endParaRPr lang="fr-FR" dirty="0"/>
          </a:p>
          <a:p>
            <a:r>
              <a:rPr lang="fr-FR" dirty="0"/>
              <a:t>Pour plus d’info :</a:t>
            </a:r>
            <a:br>
              <a:rPr lang="fr-FR" dirty="0"/>
            </a:br>
            <a:r>
              <a:rPr lang="fr-FR" dirty="0">
                <a:hlinkClick r:id="rId2"/>
              </a:rPr>
              <a:t>http://www.univ-montp3.fr/miap/ens/info/</a:t>
            </a:r>
          </a:p>
          <a:p>
            <a:pPr marL="0" indent="0">
              <a:buNone/>
            </a:pPr>
            <a:r>
              <a:rPr lang="fr-FR" dirty="0">
                <a:hlinkClick r:id="rId2"/>
              </a:rPr>
              <a:t>   Debutant/Accueil/ProjetIndividuel.html</a:t>
            </a:r>
            <a:r>
              <a:rPr lang="fr-FR" dirty="0"/>
              <a:t>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7747AC-FC0B-8448-88E4-57B3A0A43AE0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877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Utilisation d’informations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905000"/>
            <a:ext cx="8784976" cy="4191000"/>
          </a:xfrm>
        </p:spPr>
        <p:txBody>
          <a:bodyPr/>
          <a:lstStyle/>
          <a:p>
            <a:r>
              <a:rPr lang="fr-FR" sz="2800" b="1" dirty="0"/>
              <a:t>Citation</a:t>
            </a:r>
          </a:p>
          <a:p>
            <a:pPr lvl="1"/>
            <a:r>
              <a:rPr lang="fr-FR" sz="2400" dirty="0"/>
              <a:t>On fait une citation quand on reprend tous les mots d’un texte d’un autre auteur</a:t>
            </a:r>
          </a:p>
          <a:p>
            <a:pPr lvl="1"/>
            <a:r>
              <a:rPr lang="fr-FR" sz="2400" dirty="0"/>
              <a:t>On met la citation entre guillemets ou en italique… </a:t>
            </a:r>
          </a:p>
          <a:p>
            <a:pPr lvl="1"/>
            <a:r>
              <a:rPr lang="fr-FR" sz="2400" dirty="0"/>
              <a:t>Si on omet certains mots, on l’indique : [...] </a:t>
            </a:r>
          </a:p>
          <a:p>
            <a:pPr lvl="1"/>
            <a:r>
              <a:rPr lang="fr-FR" sz="2400" dirty="0"/>
              <a:t>On doit TOUT reprendre  (sa mise en forme - gras, italique - et les éventuelles erreurs dans le texte initial)</a:t>
            </a:r>
          </a:p>
          <a:p>
            <a:pPr lvl="1"/>
            <a:endParaRPr lang="fr-FR" sz="2400" dirty="0"/>
          </a:p>
          <a:p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704352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i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56992"/>
            <a:ext cx="6438900" cy="20066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529" y="304800"/>
            <a:ext cx="9024471" cy="1066800"/>
          </a:xfrm>
        </p:spPr>
        <p:txBody>
          <a:bodyPr/>
          <a:lstStyle/>
          <a:p>
            <a:r>
              <a:rPr lang="fr-FR" b="1" dirty="0"/>
              <a:t>Pour indiquer la source d’une citation ? </a:t>
            </a:r>
            <a:r>
              <a:rPr lang="fr-FR" b="1" dirty="0">
                <a:solidFill>
                  <a:srgbClr val="FF0000"/>
                </a:solidFill>
              </a:rPr>
              <a:t>De nombreux standards !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4191000"/>
          </a:xfrm>
        </p:spPr>
        <p:txBody>
          <a:bodyPr/>
          <a:lstStyle/>
          <a:p>
            <a:r>
              <a:rPr lang="fr-FR" sz="2800" dirty="0"/>
              <a:t>Exemple 1</a:t>
            </a:r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endParaRPr lang="fr-FR" sz="2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868144" y="5589240"/>
            <a:ext cx="2664296" cy="10081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5" charset="0"/>
              </a:rPr>
              <a:t>Nom de famille de l’auteur + année</a:t>
            </a:r>
          </a:p>
        </p:txBody>
      </p:sp>
      <p:cxnSp>
        <p:nvCxnSpPr>
          <p:cNvPr id="8" name="Connecteur droit avec flèche 7"/>
          <p:cNvCxnSpPr>
            <a:stCxn id="6" idx="0"/>
          </p:cNvCxnSpPr>
          <p:nvPr/>
        </p:nvCxnSpPr>
        <p:spPr bwMode="auto">
          <a:xfrm flipH="1" flipV="1">
            <a:off x="6588224" y="5085184"/>
            <a:ext cx="612068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necteur droit 9"/>
          <p:cNvCxnSpPr/>
          <p:nvPr/>
        </p:nvCxnSpPr>
        <p:spPr bwMode="auto">
          <a:xfrm>
            <a:off x="6156176" y="5013176"/>
            <a:ext cx="7200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Connecteur droit 12"/>
          <p:cNvCxnSpPr/>
          <p:nvPr/>
        </p:nvCxnSpPr>
        <p:spPr bwMode="auto">
          <a:xfrm>
            <a:off x="1043608" y="5373216"/>
            <a:ext cx="7200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Ellipse 13"/>
          <p:cNvSpPr/>
          <p:nvPr/>
        </p:nvSpPr>
        <p:spPr bwMode="auto">
          <a:xfrm>
            <a:off x="4572000" y="3645024"/>
            <a:ext cx="288032" cy="36004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940152" y="4653136"/>
            <a:ext cx="288032" cy="36004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99592" y="5661248"/>
            <a:ext cx="2664296" cy="10081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5" charset="0"/>
              </a:rPr>
              <a:t>Texte repris</a:t>
            </a:r>
            <a:r>
              <a:rPr kumimoji="0" lang="fr-F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5" charset="0"/>
              </a:rPr>
              <a:t> entre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aseline="0" dirty="0">
                <a:latin typeface="Times New Roman" pitchFamily="-105" charset="0"/>
              </a:rPr>
              <a:t>guillemets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cxnSp>
        <p:nvCxnSpPr>
          <p:cNvPr id="20" name="Connecteur droit avec flèche 19"/>
          <p:cNvCxnSpPr>
            <a:stCxn id="19" idx="3"/>
          </p:cNvCxnSpPr>
          <p:nvPr/>
        </p:nvCxnSpPr>
        <p:spPr bwMode="auto">
          <a:xfrm flipV="1">
            <a:off x="3563888" y="4005064"/>
            <a:ext cx="1008112" cy="2160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onnecteur droit avec flèche 21"/>
          <p:cNvCxnSpPr/>
          <p:nvPr/>
        </p:nvCxnSpPr>
        <p:spPr bwMode="auto">
          <a:xfrm flipV="1">
            <a:off x="3563888" y="4869160"/>
            <a:ext cx="2376264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6604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dirty="0"/>
              <a:t>Exemple 1 (suite)</a:t>
            </a:r>
          </a:p>
          <a:p>
            <a:pPr lvl="1"/>
            <a:r>
              <a:rPr lang="fr-FR" sz="2400" dirty="0"/>
              <a:t>Bibliographie en fin de document (auteur, site, url…)</a:t>
            </a:r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</p:txBody>
      </p:sp>
      <p:pic>
        <p:nvPicPr>
          <p:cNvPr id="6" name="Image 5" descr="i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068960"/>
            <a:ext cx="7493000" cy="28956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auto">
          <a:xfrm>
            <a:off x="971600" y="3933056"/>
            <a:ext cx="6624736" cy="360040"/>
          </a:xfrm>
          <a:prstGeom prst="rect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119529" y="304800"/>
            <a:ext cx="9024471" cy="1066800"/>
          </a:xfrm>
        </p:spPr>
        <p:txBody>
          <a:bodyPr/>
          <a:lstStyle/>
          <a:p>
            <a:r>
              <a:rPr lang="fr-FR" b="1" dirty="0"/>
              <a:t>Pour indiquer la source d’une citation ? </a:t>
            </a:r>
            <a:r>
              <a:rPr lang="fr-FR" b="1" dirty="0">
                <a:solidFill>
                  <a:srgbClr val="FF0000"/>
                </a:solidFill>
              </a:rPr>
              <a:t>De nombreux standards 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328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 descr="im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356992"/>
            <a:ext cx="6438900" cy="2006600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16832"/>
            <a:ext cx="8686800" cy="4191000"/>
          </a:xfrm>
        </p:spPr>
        <p:txBody>
          <a:bodyPr/>
          <a:lstStyle/>
          <a:p>
            <a:r>
              <a:rPr lang="fr-FR" sz="2800" dirty="0"/>
              <a:t>Exemple 2</a:t>
            </a:r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pPr lvl="1"/>
            <a:endParaRPr lang="fr-FR" sz="2400" dirty="0"/>
          </a:p>
          <a:p>
            <a:endParaRPr lang="fr-FR" sz="2800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868144" y="5589240"/>
            <a:ext cx="2880320" cy="10081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5" charset="0"/>
              </a:rPr>
              <a:t>Numéro d’apparition dans la biblio</a:t>
            </a:r>
          </a:p>
        </p:txBody>
      </p:sp>
      <p:cxnSp>
        <p:nvCxnSpPr>
          <p:cNvPr id="8" name="Connecteur droit avec flèche 7"/>
          <p:cNvCxnSpPr>
            <a:stCxn id="6" idx="0"/>
          </p:cNvCxnSpPr>
          <p:nvPr/>
        </p:nvCxnSpPr>
        <p:spPr bwMode="auto">
          <a:xfrm flipH="1" flipV="1">
            <a:off x="6588224" y="5085184"/>
            <a:ext cx="720080" cy="50405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Connecteur droit 9"/>
          <p:cNvCxnSpPr/>
          <p:nvPr/>
        </p:nvCxnSpPr>
        <p:spPr bwMode="auto">
          <a:xfrm>
            <a:off x="6156176" y="5013176"/>
            <a:ext cx="72008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Ellipse 13"/>
          <p:cNvSpPr/>
          <p:nvPr/>
        </p:nvSpPr>
        <p:spPr bwMode="auto">
          <a:xfrm>
            <a:off x="4572000" y="3645024"/>
            <a:ext cx="288032" cy="36004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sp>
        <p:nvSpPr>
          <p:cNvPr id="15" name="Ellipse 14"/>
          <p:cNvSpPr/>
          <p:nvPr/>
        </p:nvSpPr>
        <p:spPr bwMode="auto">
          <a:xfrm>
            <a:off x="5868144" y="4653136"/>
            <a:ext cx="288032" cy="360040"/>
          </a:xfrm>
          <a:prstGeom prst="ellipse">
            <a:avLst/>
          </a:prstGeom>
          <a:noFill/>
          <a:ln w="254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899592" y="5661248"/>
            <a:ext cx="2664296" cy="100811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5" charset="0"/>
              </a:rPr>
              <a:t>Texte repris</a:t>
            </a:r>
            <a:r>
              <a:rPr kumimoji="0" lang="fr-FR" sz="2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105" charset="0"/>
              </a:rPr>
              <a:t> entre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baseline="0" dirty="0">
                <a:latin typeface="Times New Roman" pitchFamily="-105" charset="0"/>
              </a:rPr>
              <a:t>guillemet</a:t>
            </a:r>
            <a:endParaRPr kumimoji="0" lang="fr-F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-105" charset="0"/>
            </a:endParaRPr>
          </a:p>
        </p:txBody>
      </p:sp>
      <p:cxnSp>
        <p:nvCxnSpPr>
          <p:cNvPr id="20" name="Connecteur droit avec flèche 19"/>
          <p:cNvCxnSpPr>
            <a:stCxn id="19" idx="3"/>
          </p:cNvCxnSpPr>
          <p:nvPr/>
        </p:nvCxnSpPr>
        <p:spPr bwMode="auto">
          <a:xfrm flipV="1">
            <a:off x="3563888" y="4005064"/>
            <a:ext cx="1008112" cy="21602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Connecteur droit avec flèche 21"/>
          <p:cNvCxnSpPr/>
          <p:nvPr/>
        </p:nvCxnSpPr>
        <p:spPr bwMode="auto">
          <a:xfrm flipV="1">
            <a:off x="3563888" y="4869160"/>
            <a:ext cx="2376264" cy="12961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ZoneTexte 3"/>
          <p:cNvSpPr txBox="1"/>
          <p:nvPr/>
        </p:nvSpPr>
        <p:spPr>
          <a:xfrm>
            <a:off x="6156176" y="4581128"/>
            <a:ext cx="864096" cy="33855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/>
              <a:t>[1]</a:t>
            </a:r>
          </a:p>
        </p:txBody>
      </p:sp>
      <p:sp>
        <p:nvSpPr>
          <p:cNvPr id="16" name="Titre 1"/>
          <p:cNvSpPr>
            <a:spLocks noGrp="1"/>
          </p:cNvSpPr>
          <p:nvPr>
            <p:ph type="title"/>
          </p:nvPr>
        </p:nvSpPr>
        <p:spPr>
          <a:xfrm>
            <a:off x="0" y="304800"/>
            <a:ext cx="9024471" cy="1066800"/>
          </a:xfrm>
        </p:spPr>
        <p:txBody>
          <a:bodyPr/>
          <a:lstStyle/>
          <a:p>
            <a:r>
              <a:rPr lang="fr-FR" b="1" dirty="0"/>
              <a:t>Pour indiquer la source d’une citation ? </a:t>
            </a:r>
            <a:r>
              <a:rPr lang="fr-FR" b="1" dirty="0">
                <a:solidFill>
                  <a:srgbClr val="FF0000"/>
                </a:solidFill>
              </a:rPr>
              <a:t>De nombreux standards !</a:t>
            </a: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72524"/>
      </p:ext>
    </p:extLst>
  </p:cSld>
  <p:clrMapOvr>
    <a:masterClrMapping/>
  </p:clrMapOvr>
</p:sld>
</file>

<file path=ppt/theme/theme1.xml><?xml version="1.0" encoding="utf-8"?>
<a:theme xmlns:a="http://schemas.openxmlformats.org/drawingml/2006/main" name="Contemporain blanc">
  <a:themeElements>
    <a:clrScheme name="Contemporain blanc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in blanc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ontemporain blanc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2578</TotalTime>
  <Words>412</Words>
  <Application>Microsoft Macintosh PowerPoint</Application>
  <PresentationFormat>Affichage à l'écran (4:3)</PresentationFormat>
  <Paragraphs>114</Paragraphs>
  <Slides>12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Arial Black</vt:lpstr>
      <vt:lpstr>Times</vt:lpstr>
      <vt:lpstr>Times New Roman</vt:lpstr>
      <vt:lpstr>Wingdings</vt:lpstr>
      <vt:lpstr>Contemporain blanc</vt:lpstr>
      <vt:lpstr>Niveau Débutant 6 semaines Lancement du projet</vt:lpstr>
      <vt:lpstr>Rappel modalités d’évaluation</vt:lpstr>
      <vt:lpstr>Le projet individuel (1/3)</vt:lpstr>
      <vt:lpstr>Le projet individuel (2/3)</vt:lpstr>
      <vt:lpstr>Le projet individuel (3/3)</vt:lpstr>
      <vt:lpstr>Utilisation d’informations</vt:lpstr>
      <vt:lpstr>Pour indiquer la source d’une citation ? De nombreux standards !</vt:lpstr>
      <vt:lpstr>Pour indiquer la source d’une citation ? De nombreux standards !</vt:lpstr>
      <vt:lpstr>Pour indiquer la source d’une citation ? De nombreux standards !</vt:lpstr>
      <vt:lpstr>Pour indiquer la source d’une citation ? De nombreux standards !</vt:lpstr>
      <vt:lpstr>Pour indiquer la source d’une citation ? De nombreux standards !</vt:lpstr>
      <vt:lpstr>Vous serez aussi amenés à</vt:lpstr>
    </vt:vector>
  </TitlesOfParts>
  <Company>UPV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Informatique : Les bases essentielles</dc:title>
  <dc:creator>MIAp</dc:creator>
  <cp:lastModifiedBy>Utilisateur Microsoft Office</cp:lastModifiedBy>
  <cp:revision>245</cp:revision>
  <cp:lastPrinted>2015-01-09T18:18:33Z</cp:lastPrinted>
  <dcterms:created xsi:type="dcterms:W3CDTF">2000-02-11T12:53:57Z</dcterms:created>
  <dcterms:modified xsi:type="dcterms:W3CDTF">2019-01-28T15:37:53Z</dcterms:modified>
</cp:coreProperties>
</file>