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83" r:id="rId3"/>
    <p:sldId id="322" r:id="rId4"/>
    <p:sldId id="267" r:id="rId5"/>
    <p:sldId id="335" r:id="rId6"/>
    <p:sldId id="286" r:id="rId7"/>
    <p:sldId id="287" r:id="rId8"/>
    <p:sldId id="32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2" autoAdjust="0"/>
    <p:restoredTop sz="92789"/>
  </p:normalViewPr>
  <p:slideViewPr>
    <p:cSldViewPr snapToGrid="0" snapToObjects="1">
      <p:cViewPr varScale="1">
        <p:scale>
          <a:sx n="118" d="100"/>
          <a:sy n="118" d="100"/>
        </p:scale>
        <p:origin x="31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30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40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4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93441" y="6356351"/>
            <a:ext cx="34063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925" y="6356351"/>
            <a:ext cx="3221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mailto:miap.cours_informatique@univ-montp3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Enseignements d’informatique :</a:t>
            </a:r>
            <a:br>
              <a:rPr lang="fr-FR" b="1" dirty="0"/>
            </a:br>
            <a:r>
              <a:rPr lang="fr-FR" b="1" dirty="0"/>
              <a:t>Quelques points importants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des enseignements en informatique en licence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345238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Renforcer les </a:t>
            </a:r>
            <a:r>
              <a:rPr lang="fr-FR" b="1" dirty="0">
                <a:solidFill>
                  <a:srgbClr val="236896"/>
                </a:solidFill>
              </a:rPr>
              <a:t>compétences numériques </a:t>
            </a:r>
            <a:r>
              <a:rPr lang="fr-FR" dirty="0"/>
              <a:t>des étudiants</a:t>
            </a:r>
          </a:p>
          <a:p>
            <a:pPr lvl="1"/>
            <a:r>
              <a:rPr lang="fr-FR" dirty="0"/>
              <a:t>Utilisation </a:t>
            </a:r>
            <a:r>
              <a:rPr lang="fr-FR" b="1" dirty="0">
                <a:solidFill>
                  <a:srgbClr val="236896"/>
                </a:solidFill>
              </a:rPr>
              <a:t>efficace</a:t>
            </a:r>
            <a:r>
              <a:rPr lang="fr-FR" dirty="0">
                <a:solidFill>
                  <a:srgbClr val="236896"/>
                </a:solidFill>
              </a:rPr>
              <a:t> </a:t>
            </a:r>
            <a:r>
              <a:rPr lang="fr-FR" dirty="0"/>
              <a:t>d’un ordinateur pour usages de base (Communiquer, collaborer, conception de documents (rapports, mémoire, …), traitement de données, …)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Capacité d’adaptation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Bon usage (</a:t>
            </a:r>
            <a:r>
              <a:rPr lang="fr-FR" sz="2400" dirty="0"/>
              <a:t>Droits, Devoirs, Risques... )</a:t>
            </a:r>
          </a:p>
          <a:p>
            <a:r>
              <a:rPr lang="fr-FR" dirty="0"/>
              <a:t>Préparer à des certifications</a:t>
            </a:r>
          </a:p>
          <a:p>
            <a:pPr lvl="1"/>
            <a:r>
              <a:rPr lang="fr-FR" dirty="0"/>
              <a:t>Les enseignements de L1 s’appuient sur le même référentiel que la certification </a:t>
            </a:r>
            <a:r>
              <a:rPr lang="fr-FR" dirty="0" err="1"/>
              <a:t>Pix</a:t>
            </a:r>
            <a:r>
              <a:rPr lang="fr-FR" dirty="0"/>
              <a:t> (proposée à partir de la L2)</a:t>
            </a:r>
          </a:p>
          <a:p>
            <a:pPr lvl="1"/>
            <a:r>
              <a:rPr lang="fr-FR" dirty="0"/>
              <a:t>L’université est centre de certification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8550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8355" y="4312817"/>
            <a:ext cx="2860947" cy="2043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391653"/>
            <a:ext cx="7886700" cy="49646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obligatoire en L1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Objectifs = compétences utiles en licence : </a:t>
            </a:r>
            <a:r>
              <a:rPr lang="fr-FR" dirty="0"/>
              <a:t>notion de bases, styles en traitement de texte, gestion taille de documents, traitements de données, travail collaboratif, communication, …</a:t>
            </a:r>
            <a:endParaRPr lang="fr-FR" b="1" dirty="0">
              <a:solidFill>
                <a:srgbClr val="236896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1 : </a:t>
            </a:r>
            <a:r>
              <a:rPr lang="fr-FR" dirty="0"/>
              <a:t>niveau stage, </a:t>
            </a:r>
            <a:r>
              <a:rPr lang="fr-FR" b="1" dirty="0"/>
              <a:t>6 semaines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2 : </a:t>
            </a:r>
            <a:r>
              <a:rPr lang="fr-FR" dirty="0"/>
              <a:t>niveau standard </a:t>
            </a:r>
            <a:br>
              <a:rPr lang="fr-FR" dirty="0"/>
            </a:br>
            <a:r>
              <a:rPr lang="fr-FR" dirty="0"/>
              <a:t>(selon résultat du semestre 1 en </a:t>
            </a:r>
            <a:r>
              <a:rPr lang="fr-FR" b="1" dirty="0"/>
              <a:t>6 ou 10 semaines)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optionnel en L2/L3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 standard (10 semaines) si non validé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</a:t>
            </a:r>
          </a:p>
          <a:p>
            <a:pPr lvl="2">
              <a:lnSpc>
                <a:spcPct val="120000"/>
              </a:lnSpc>
            </a:pPr>
            <a:r>
              <a:rPr lang="fr-FR" dirty="0">
                <a:solidFill>
                  <a:srgbClr val="236896"/>
                </a:solidFill>
              </a:rPr>
              <a:t>Expertise valorisable dans la vie professionnelle</a:t>
            </a:r>
          </a:p>
          <a:p>
            <a:pPr lvl="2">
              <a:lnSpc>
                <a:spcPct val="120000"/>
              </a:lnSpc>
            </a:pPr>
            <a:r>
              <a:rPr lang="fr-FR" dirty="0"/>
              <a:t>Perfectionnement et préparation Certification </a:t>
            </a:r>
            <a:r>
              <a:rPr lang="fr-FR" dirty="0" err="1"/>
              <a:t>Pix</a:t>
            </a:r>
            <a:endParaRPr lang="fr-FR" dirty="0"/>
          </a:p>
          <a:p>
            <a:pPr lvl="2">
              <a:lnSpc>
                <a:spcPct val="120000"/>
              </a:lnSpc>
            </a:pPr>
            <a:r>
              <a:rPr lang="fr-FR" dirty="0"/>
              <a:t>ou thématiques : Web  (CSS/HTML),  Tableur, Bases de données, Scratch (init. </a:t>
            </a:r>
            <a:r>
              <a:rPr lang="fr-FR" dirty="0" err="1"/>
              <a:t>prog</a:t>
            </a:r>
            <a:r>
              <a:rPr lang="fr-FR" dirty="0"/>
              <a:t>.)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73829" y="6356351"/>
            <a:ext cx="324122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91922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Présence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17600"/>
            <a:ext cx="8491815" cy="5238751"/>
          </a:xfrm>
        </p:spPr>
        <p:txBody>
          <a:bodyPr>
            <a:normAutofit/>
          </a:bodyPr>
          <a:lstStyle/>
          <a:p>
            <a:r>
              <a:rPr lang="fr-FR" sz="2000" dirty="0"/>
              <a:t>Pour réussir !</a:t>
            </a:r>
          </a:p>
          <a:p>
            <a:r>
              <a:rPr lang="fr-FR" sz="2000" dirty="0"/>
              <a:t>Pénalités d’absence (lourde) à partir de la troisième absence non justifiée</a:t>
            </a:r>
          </a:p>
          <a:p>
            <a:pPr lvl="1"/>
            <a:r>
              <a:rPr lang="fr-FR" sz="2000" dirty="0">
                <a:solidFill>
                  <a:srgbClr val="0000FF"/>
                </a:solidFill>
              </a:rPr>
              <a:t>justifiez vos absences au plus vite auprès de votre enseignant ou du secrétariat</a:t>
            </a:r>
          </a:p>
          <a:p>
            <a:r>
              <a:rPr lang="fr-FR" sz="2000" dirty="0"/>
              <a:t>Possibilité de désinscription en cas de deux absences consécutives</a:t>
            </a:r>
          </a:p>
          <a:p>
            <a:r>
              <a:rPr lang="fr-FR" sz="2000" dirty="0"/>
              <a:t>Possibilité de rattraper dans un autre groupe de TD du même niveau dans la semaine (sous réserve de place)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Picture 4" descr="Sans ti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2" y="3832171"/>
            <a:ext cx="5883108" cy="25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16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Changer de TD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Possible pendant les 3 prochaines semaines d’enseignement</a:t>
            </a:r>
            <a:br>
              <a:rPr lang="fr-FR" sz="2000" dirty="0"/>
            </a:br>
            <a:r>
              <a:rPr lang="fr-FR" sz="2000" dirty="0"/>
              <a:t>dans les groupes où il y a de la place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Pour Montpellier </a:t>
            </a:r>
          </a:p>
          <a:p>
            <a:pPr lvl="1"/>
            <a:r>
              <a:rPr lang="fr-FR" sz="2000" dirty="0"/>
              <a:t>Les changements se réalisent sur </a:t>
            </a:r>
            <a:r>
              <a:rPr lang="fr-FR" sz="2000" b="1" dirty="0">
                <a:solidFill>
                  <a:srgbClr val="FF0000"/>
                </a:solidFill>
              </a:rPr>
              <a:t>notre site de gestion de TD</a:t>
            </a:r>
          </a:p>
          <a:p>
            <a:pPr lvl="2"/>
            <a:r>
              <a:rPr lang="fr-FR" sz="2000" dirty="0"/>
              <a:t>accès via </a:t>
            </a:r>
            <a:r>
              <a:rPr lang="fr-FR" sz="2000" dirty="0">
                <a:solidFill>
                  <a:srgbClr val="256898"/>
                </a:solidFill>
              </a:rPr>
              <a:t>https://www.univ-montp3.fr/miap/ens/info/</a:t>
            </a:r>
          </a:p>
          <a:p>
            <a:pPr lvl="2"/>
            <a:r>
              <a:rPr lang="fr-FR" sz="2000" dirty="0"/>
              <a:t>ou accès via ENT</a:t>
            </a:r>
          </a:p>
          <a:p>
            <a:pPr lvl="1"/>
            <a:r>
              <a:rPr lang="fr-FR" sz="2000" dirty="0"/>
              <a:t>Si souci, contactez le secrétariat des enseignements transversaux d’informatique : </a:t>
            </a:r>
            <a:r>
              <a:rPr lang="fr-FR" sz="2000" dirty="0">
                <a:solidFill>
                  <a:srgbClr val="256898"/>
                </a:solidFill>
              </a:rPr>
              <a:t>miap.cours_informatique@univ-montp3.fr </a:t>
            </a:r>
            <a:br>
              <a:rPr lang="fr-FR" sz="2000" dirty="0">
                <a:solidFill>
                  <a:srgbClr val="256898"/>
                </a:solidFill>
              </a:rPr>
            </a:br>
            <a:endParaRPr lang="fr-FR" sz="2000" dirty="0">
              <a:solidFill>
                <a:srgbClr val="256898"/>
              </a:solidFill>
            </a:endParaRPr>
          </a:p>
          <a:p>
            <a:r>
              <a:rPr lang="fr-FR" sz="2000" dirty="0"/>
              <a:t>Pour Béziers, </a:t>
            </a:r>
          </a:p>
          <a:p>
            <a:pPr lvl="1"/>
            <a:r>
              <a:rPr lang="fr-FR" sz="2000" dirty="0"/>
              <a:t>Contactez Mme </a:t>
            </a:r>
            <a:r>
              <a:rPr lang="fr-FR" sz="2000" dirty="0" err="1"/>
              <a:t>Serex</a:t>
            </a:r>
            <a:r>
              <a:rPr lang="fr-FR" sz="2000" dirty="0"/>
              <a:t> Erika (BU)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Une séance de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Un TD par séance</a:t>
            </a:r>
          </a:p>
          <a:p>
            <a:pPr lvl="1"/>
            <a:r>
              <a:rPr lang="fr-FR" sz="2000" dirty="0"/>
              <a:t>Si pas fini, terminez-le avant la semaine suivante</a:t>
            </a:r>
            <a:br>
              <a:rPr lang="fr-FR" sz="2000" dirty="0"/>
            </a:br>
            <a:r>
              <a:rPr lang="fr-FR" sz="2000" dirty="0"/>
              <a:t>chez vous ou </a:t>
            </a:r>
            <a:br>
              <a:rPr lang="fr-FR" sz="2000" dirty="0"/>
            </a:br>
            <a:r>
              <a:rPr lang="fr-FR" sz="2000" dirty="0"/>
              <a:t>(sur Montpellier) au pavillon informatique </a:t>
            </a:r>
            <a:br>
              <a:rPr lang="fr-FR" sz="2000" dirty="0"/>
            </a:br>
            <a:r>
              <a:rPr lang="fr-FR" sz="2000" dirty="0"/>
              <a:t>			(ouverture 8h-19h45 du lundi au vendredi)</a:t>
            </a:r>
          </a:p>
          <a:p>
            <a:pPr lvl="1"/>
            <a:endParaRPr lang="fr-FR" sz="2000" dirty="0"/>
          </a:p>
          <a:p>
            <a:r>
              <a:rPr lang="fr-FR" sz="2000" dirty="0"/>
              <a:t>Les retards et départs anticipés </a:t>
            </a:r>
            <a:br>
              <a:rPr lang="fr-FR" sz="2000" dirty="0"/>
            </a:br>
            <a:r>
              <a:rPr lang="fr-FR" sz="2000" dirty="0"/>
              <a:t>                                  peuvent être considérés comme des absences</a:t>
            </a:r>
          </a:p>
          <a:p>
            <a:endParaRPr lang="fr-FR" sz="2000" dirty="0"/>
          </a:p>
          <a:p>
            <a:r>
              <a:rPr lang="fr-FR" sz="2000" dirty="0"/>
              <a:t>Concentrez-vous :</a:t>
            </a:r>
          </a:p>
          <a:p>
            <a:pPr lvl="1"/>
            <a:r>
              <a:rPr lang="fr-FR" sz="2000" dirty="0"/>
              <a:t>merci d’éteindre vos mobiles </a:t>
            </a:r>
            <a:r>
              <a:rPr lang="fr-FR" sz="2000"/>
              <a:t>(smartphones)</a:t>
            </a:r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72203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 en stage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Évaluation 1 en contrôle continu</a:t>
            </a:r>
          </a:p>
          <a:p>
            <a:pPr lvl="1"/>
            <a:r>
              <a:rPr lang="fr-FR" dirty="0"/>
              <a:t>Tests Moodle (total 5 points) : tout au long du semestre</a:t>
            </a:r>
          </a:p>
          <a:p>
            <a:pPr lvl="1"/>
            <a:r>
              <a:rPr lang="fr-FR" dirty="0"/>
              <a:t>Examen final de 30 minutes (15 points) : </a:t>
            </a:r>
            <a:br>
              <a:rPr lang="fr-FR" dirty="0"/>
            </a:br>
            <a:r>
              <a:rPr lang="fr-FR" dirty="0"/>
              <a:t>test Moodle (questions de culture numérique ou vérification de connaissances des manipulations de bases)</a:t>
            </a:r>
          </a:p>
          <a:p>
            <a:pPr lvl="1"/>
            <a:r>
              <a:rPr lang="fr-FR" dirty="0"/>
              <a:t>(- pénalités d’absence)</a:t>
            </a:r>
          </a:p>
          <a:p>
            <a:pPr lvl="1"/>
            <a:endParaRPr lang="fr-FR" dirty="0"/>
          </a:p>
          <a:p>
            <a:r>
              <a:rPr lang="fr-FR" b="1" dirty="0"/>
              <a:t>Évaluation 2 </a:t>
            </a:r>
            <a:r>
              <a:rPr lang="fr-FR" b="1"/>
              <a:t>(rattrapage)</a:t>
            </a:r>
            <a:endParaRPr lang="fr-FR" b="1" dirty="0"/>
          </a:p>
          <a:p>
            <a:pPr lvl="1"/>
            <a:r>
              <a:rPr lang="fr-FR" dirty="0"/>
              <a:t>Examen de 40 minutes, comme en évaluation 1 avec plus de questions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59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Autre information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815356"/>
            <a:ext cx="8491815" cy="554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/>
              <a:t>		Pensez à :</a:t>
            </a:r>
          </a:p>
          <a:p>
            <a:r>
              <a:rPr lang="fr-FR" sz="2000" dirty="0"/>
              <a:t>Consulter le site d’enseignement</a:t>
            </a:r>
          </a:p>
          <a:p>
            <a:pPr marL="0" indent="0" algn="ctr">
              <a:buNone/>
            </a:pPr>
            <a:r>
              <a:rPr lang="fr-FR" sz="2000" dirty="0">
                <a:hlinkClick r:id="rId3"/>
              </a:rPr>
              <a:t>http://www.univ-montp3.fr/miap/ens/info/</a:t>
            </a: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Contacter notre secrétariat :</a:t>
            </a:r>
          </a:p>
          <a:p>
            <a:pPr marL="0" indent="0" algn="ctr">
              <a:buNone/>
            </a:pPr>
            <a:r>
              <a:rPr lang="fr-FR" sz="2000" dirty="0"/>
              <a:t>Pour Montpellier : </a:t>
            </a:r>
            <a:r>
              <a:rPr lang="fr-FR" sz="2000" dirty="0">
                <a:hlinkClick r:id="rId4"/>
              </a:rPr>
              <a:t>miap.cours</a:t>
            </a:r>
            <a:r>
              <a:rPr lang="fr-FR" sz="2000">
                <a:hlinkClick r:id="rId4"/>
              </a:rPr>
              <a:t>_informatique@</a:t>
            </a:r>
            <a:r>
              <a:rPr lang="fr-FR" sz="2000" dirty="0">
                <a:hlinkClick r:id="rId4"/>
              </a:rPr>
              <a:t>univ-montp3.fr</a:t>
            </a:r>
            <a:r>
              <a:rPr lang="fr-FR" sz="2000" dirty="0"/>
              <a:t> </a:t>
            </a:r>
          </a:p>
          <a:p>
            <a:pPr marL="0" indent="0" algn="ctr">
              <a:buNone/>
            </a:pPr>
            <a:r>
              <a:rPr lang="fr-FR" sz="2000" dirty="0"/>
              <a:t>Pour Béziers, contactez Mme Delmas Sandrine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DB3816-3475-FF41-A725-09EC650FB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4836" y="1859099"/>
            <a:ext cx="4533794" cy="34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684</Words>
  <Application>Microsoft Macintosh PowerPoint</Application>
  <PresentationFormat>Affichage à l'écran (4:3)</PresentationFormat>
  <Paragraphs>90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Avenir Book</vt:lpstr>
      <vt:lpstr>Calibri</vt:lpstr>
      <vt:lpstr>Thème Office</vt:lpstr>
      <vt:lpstr>Enseignements d’informatique : Quelques points importants</vt:lpstr>
      <vt:lpstr>Objectifs des enseignements en informatique en licence</vt:lpstr>
      <vt:lpstr>Organisation des enseignements en informatique en licence</vt:lpstr>
      <vt:lpstr>Présence obligatoire</vt:lpstr>
      <vt:lpstr>Changer de TD ?</vt:lpstr>
      <vt:lpstr>Une séance de TD</vt:lpstr>
      <vt:lpstr>Modalités de contrôle des connaissances en stage</vt:lpstr>
      <vt:lpstr>Autre information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203</cp:revision>
  <cp:lastPrinted>2020-09-12T19:48:49Z</cp:lastPrinted>
  <dcterms:created xsi:type="dcterms:W3CDTF">2016-06-22T20:29:37Z</dcterms:created>
  <dcterms:modified xsi:type="dcterms:W3CDTF">2024-03-26T13:18:46Z</dcterms:modified>
</cp:coreProperties>
</file>