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77" r:id="rId4"/>
    <p:sldId id="278" r:id="rId5"/>
    <p:sldId id="280" r:id="rId6"/>
    <p:sldId id="279" r:id="rId7"/>
    <p:sldId id="281" r:id="rId8"/>
    <p:sldId id="273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33"/>
    <p:restoredTop sz="90204"/>
  </p:normalViewPr>
  <p:slideViewPr>
    <p:cSldViewPr snapToGrid="0" snapToObjects="1">
      <p:cViewPr varScale="1">
        <p:scale>
          <a:sx n="115" d="100"/>
          <a:sy n="115" d="100"/>
        </p:scale>
        <p:origin x="11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00A64-2D40-F04D-8F55-4E9EE877C1F3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CA7AB-8C98-1842-84DC-8ABA62A46A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4129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C6420-66E8-DB44-A65F-DFCEB4AE00B7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00B98-C512-464A-A881-DFA01D29D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0258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00B98-C512-464A-A881-DFA01D29DB5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775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- Saisie URL</a:t>
            </a:r>
          </a:p>
          <a:p>
            <a:r>
              <a:rPr lang="fr-FR" dirty="0"/>
              <a:t>- Jour de l’examen… perte de données si mauvaise habitude de travail sur fichier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00B98-C512-464A-A881-DFA01D29DB5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664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Sans titr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00" y="392400"/>
            <a:ext cx="8382000" cy="6065520"/>
          </a:xfrm>
          <a:prstGeom prst="rect">
            <a:avLst/>
          </a:prstGeom>
        </p:spPr>
      </p:pic>
      <p:grpSp>
        <p:nvGrpSpPr>
          <p:cNvPr id="11" name="Grouper 10"/>
          <p:cNvGrpSpPr/>
          <p:nvPr userDrawn="1"/>
        </p:nvGrpSpPr>
        <p:grpSpPr>
          <a:xfrm>
            <a:off x="735919" y="355600"/>
            <a:ext cx="1891287" cy="2298700"/>
            <a:chOff x="692727" y="368300"/>
            <a:chExt cx="1891287" cy="22987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" name="Rectangle 11"/>
            <p:cNvSpPr/>
            <p:nvPr/>
          </p:nvSpPr>
          <p:spPr>
            <a:xfrm>
              <a:off x="692727" y="368300"/>
              <a:ext cx="1891287" cy="13981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692727" y="775713"/>
              <a:ext cx="1891287" cy="1891287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4" name="Image 13" descr="LOGO_NOIR_VF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05" y="1255530"/>
            <a:ext cx="1656000" cy="119734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963334" y="3152038"/>
            <a:ext cx="5399832" cy="911962"/>
          </a:xfrm>
          <a:solidFill>
            <a:schemeClr val="bg1">
              <a:alpha val="67000"/>
            </a:schemeClr>
          </a:solidFill>
        </p:spPr>
        <p:txBody>
          <a:bodyPr>
            <a:normAutofit/>
          </a:bodyPr>
          <a:lstStyle>
            <a:lvl1pPr algn="l">
              <a:defRPr sz="2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 sz="2400" dirty="0">
                <a:latin typeface="Intro "/>
                <a:cs typeface="Intro "/>
              </a:rPr>
              <a:t>TITRE </a:t>
            </a:r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63334" y="4076805"/>
            <a:ext cx="5399832" cy="523417"/>
          </a:xfrm>
          <a:solidFill>
            <a:schemeClr val="bg1">
              <a:alpha val="67000"/>
            </a:schemeClr>
          </a:solidFill>
        </p:spPr>
        <p:txBody>
          <a:bodyPr/>
          <a:lstStyle>
            <a:lvl1pPr marL="0" indent="0" algn="l">
              <a:buNone/>
              <a:defRPr sz="1600">
                <a:solidFill>
                  <a:srgbClr val="000000"/>
                </a:solidFill>
                <a:latin typeface="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1715-9D30-A64C-93BA-613091770BA0}" type="datetime1">
              <a:rPr lang="fr-FR" smtClean="0"/>
              <a:t>23/07/2024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85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347-E65C-5544-BDB2-66E9983C8E27}" type="datetime1">
              <a:rPr lang="fr-FR" smtClean="0"/>
              <a:t>23/07/2024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38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416B-2BC3-9143-9BC1-FBF88626C718}" type="datetime1">
              <a:rPr lang="fr-FR" smtClean="0"/>
              <a:t>23/07/2024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72105" y="266453"/>
            <a:ext cx="6614695" cy="953587"/>
          </a:xfrm>
        </p:spPr>
        <p:txBody>
          <a:bodyPr>
            <a:normAutofit/>
          </a:bodyPr>
          <a:lstStyle>
            <a:lvl1pPr algn="r">
              <a:defRPr sz="2800" b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 dirty="0"/>
              <a:t>Cliquez pour modifier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8313"/>
            <a:ext cx="8229600" cy="4525963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3DA-5256-D94D-85DF-935DE6BCFEC8}" type="datetime1">
              <a:rPr lang="fr-FR" smtClean="0"/>
              <a:t>23/07/2024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  <p:grpSp>
        <p:nvGrpSpPr>
          <p:cNvPr id="10" name="Grouper 9"/>
          <p:cNvGrpSpPr/>
          <p:nvPr userDrawn="1"/>
        </p:nvGrpSpPr>
        <p:grpSpPr>
          <a:xfrm>
            <a:off x="326967" y="-3720"/>
            <a:ext cx="1440000" cy="1450160"/>
            <a:chOff x="326967" y="10160"/>
            <a:chExt cx="1440000" cy="1450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" name="Rectangle 11"/>
            <p:cNvSpPr/>
            <p:nvPr/>
          </p:nvSpPr>
          <p:spPr>
            <a:xfrm>
              <a:off x="326967" y="10160"/>
              <a:ext cx="1440000" cy="680720"/>
            </a:xfrm>
            <a:prstGeom prst="rect">
              <a:avLst/>
            </a:prstGeom>
            <a:solidFill>
              <a:srgbClr val="2252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26967" y="20320"/>
              <a:ext cx="1440000" cy="1440000"/>
            </a:xfrm>
            <a:prstGeom prst="ellipse">
              <a:avLst/>
            </a:prstGeom>
            <a:solidFill>
              <a:srgbClr val="2252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4" name="Image 13" descr="LOGO BLANC VF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8" y="320040"/>
            <a:ext cx="1244757" cy="90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7312891" y="1315750"/>
            <a:ext cx="1373909" cy="92363"/>
          </a:xfrm>
          <a:prstGeom prst="rect">
            <a:avLst/>
          </a:prstGeom>
          <a:solidFill>
            <a:srgbClr val="22529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94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80FB-E4B8-E645-BCC3-4C1AAB076EF9}" type="datetime1">
              <a:rPr lang="fr-FR" smtClean="0"/>
              <a:t>23/07/2024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4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3FFE-1BC0-984B-BA10-72B0D31CA2E4}" type="datetime1">
              <a:rPr lang="fr-FR" smtClean="0"/>
              <a:t>23/07/2024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23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19D0-C43C-EE40-8DF1-5CCD151BAD06}" type="datetime1">
              <a:rPr lang="fr-FR" smtClean="0"/>
              <a:t>23/07/2024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70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1054-22CF-9241-BAFC-D0FF3B5D3B77}" type="datetime1">
              <a:rPr lang="fr-FR" smtClean="0"/>
              <a:t>23/07/2024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67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1D2D-362E-2F41-8215-20165301AE7F}" type="datetime1">
              <a:rPr lang="fr-FR" smtClean="0"/>
              <a:t>23/07/2024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14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712D-D243-0F4B-84ED-BFC6BFE578B1}" type="datetime1">
              <a:rPr lang="fr-FR" smtClean="0"/>
              <a:t>23/07/2024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96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0763-C6F5-D646-BC1F-D01C294032BD}" type="datetime1">
              <a:rPr lang="fr-FR" smtClean="0"/>
              <a:t>23/07/2024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88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D3BE-2A1C-9E41-AF63-84AF53DC556F}" type="datetime1">
              <a:rPr lang="fr-FR" smtClean="0"/>
              <a:t>23/07/2024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F5ADF-DE11-0746-AF41-C4D93D9B5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58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66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Lucida Grande"/>
        <a:buChar char="-"/>
        <a:defRPr sz="3200" kern="1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Lucida Grande"/>
        <a:buChar char="-"/>
        <a:defRPr sz="2800" kern="1200">
          <a:solidFill>
            <a:srgbClr val="00669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-"/>
        <a:defRPr sz="2400" kern="1200">
          <a:solidFill>
            <a:srgbClr val="00669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Lucida Grande"/>
        <a:buChar char="-"/>
        <a:defRPr sz="2000" kern="1200">
          <a:solidFill>
            <a:srgbClr val="00669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Lucida Grande"/>
        <a:buChar char="-"/>
        <a:defRPr sz="2000" kern="1200">
          <a:solidFill>
            <a:srgbClr val="00669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-montp3.fr/miap/ens/ESEEC/Tableu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63334" y="2414954"/>
            <a:ext cx="5399832" cy="1602889"/>
          </a:xfrm>
        </p:spPr>
        <p:txBody>
          <a:bodyPr>
            <a:normAutofit/>
          </a:bodyPr>
          <a:lstStyle/>
          <a:p>
            <a:r>
              <a:rPr lang="fr-FR" dirty="0"/>
              <a:t>ESEEC 2024-2025</a:t>
            </a:r>
            <a:br>
              <a:rPr lang="fr-FR" dirty="0"/>
            </a:br>
            <a:r>
              <a:rPr lang="fr-FR" dirty="0"/>
              <a:t>TW332XS </a:t>
            </a:r>
            <a:br>
              <a:rPr lang="fr-FR" dirty="0"/>
            </a:br>
            <a:r>
              <a:rPr lang="fr-FR" dirty="0">
                <a:solidFill>
                  <a:srgbClr val="0432FF"/>
                </a:solidFill>
              </a:rPr>
              <a:t>Tableaux de bord et gestion de données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63334" y="4064001"/>
            <a:ext cx="5399832" cy="508000"/>
          </a:xfrm>
        </p:spPr>
        <p:txBody>
          <a:bodyPr/>
          <a:lstStyle/>
          <a:p>
            <a:r>
              <a:rPr lang="fr-FR" dirty="0"/>
              <a:t>gwenael.richomme@univ-montp3.fr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1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070203" y="2810343"/>
            <a:ext cx="1373909" cy="923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7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5B9ADC-AB90-7747-9713-EA56C2BE6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Calendrier prévisionnel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3B237D-CE9B-3F43-BD10-40B0565F9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851CC5-3DAF-7C4E-A793-08D601B8B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Séances :</a:t>
            </a:r>
          </a:p>
          <a:p>
            <a:pPr lvl="1"/>
            <a:r>
              <a:rPr lang="fr-FR" dirty="0"/>
              <a:t>Mercredi 13h45-17h00 (dont 15’ pause)</a:t>
            </a:r>
          </a:p>
          <a:p>
            <a:pPr lvl="2"/>
            <a:r>
              <a:rPr lang="fr-FR" dirty="0"/>
              <a:t>16/10, 23/10, 6/11, 13/11, 20/11, 27/11</a:t>
            </a:r>
          </a:p>
          <a:p>
            <a:pPr lvl="1"/>
            <a:r>
              <a:rPr lang="fr-FR" dirty="0"/>
              <a:t>Examen : jeudi 4/12 13h45-…</a:t>
            </a:r>
          </a:p>
          <a:p>
            <a:r>
              <a:rPr lang="fr-FR" dirty="0"/>
              <a:t>MCC – Examen 1h (en 1</a:t>
            </a:r>
            <a:r>
              <a:rPr lang="fr-FR" baseline="30000" dirty="0"/>
              <a:t>ère</a:t>
            </a:r>
            <a:r>
              <a:rPr lang="fr-FR" dirty="0"/>
              <a:t> et 2</a:t>
            </a:r>
            <a:r>
              <a:rPr lang="fr-FR" baseline="30000" dirty="0"/>
              <a:t>ème</a:t>
            </a:r>
            <a:r>
              <a:rPr lang="fr-FR" dirty="0"/>
              <a:t> évaluation)</a:t>
            </a:r>
          </a:p>
        </p:txBody>
      </p:sp>
    </p:spTree>
    <p:extLst>
      <p:ext uri="{BB962C8B-B14F-4D97-AF65-F5344CB8AC3E}">
        <p14:creationId xmlns:p14="http://schemas.microsoft.com/office/powerpoint/2010/main" val="18117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1D1E29-0691-E84D-BC39-01F8D211F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Données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A415EC-757F-7ECD-EA9F-DB4DF19F2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/>
              <a:t>Sources de données</a:t>
            </a:r>
          </a:p>
          <a:p>
            <a:pPr lvl="1"/>
            <a:r>
              <a:rPr lang="fr-FR" dirty="0"/>
              <a:t>Enquêtes</a:t>
            </a:r>
          </a:p>
          <a:p>
            <a:pPr lvl="1"/>
            <a:r>
              <a:rPr lang="fr-FR" dirty="0"/>
              <a:t>Capteurs</a:t>
            </a:r>
          </a:p>
          <a:p>
            <a:pPr lvl="1"/>
            <a:r>
              <a:rPr lang="fr-FR" dirty="0"/>
              <a:t>Logs de connexion sur sites</a:t>
            </a:r>
          </a:p>
          <a:p>
            <a:pPr lvl="1"/>
            <a:r>
              <a:rPr lang="fr-FR" dirty="0"/>
              <a:t>….</a:t>
            </a:r>
          </a:p>
          <a:p>
            <a:r>
              <a:rPr lang="fr-FR" dirty="0"/>
              <a:t>Stockage des données</a:t>
            </a:r>
          </a:p>
          <a:p>
            <a:pPr lvl="1"/>
            <a:r>
              <a:rPr lang="fr-FR" dirty="0"/>
              <a:t>Fichiers (textes, classeurs)</a:t>
            </a:r>
          </a:p>
          <a:p>
            <a:pPr lvl="1"/>
            <a:r>
              <a:rPr lang="fr-FR" dirty="0"/>
              <a:t>Bases de données</a:t>
            </a:r>
          </a:p>
          <a:p>
            <a:r>
              <a:rPr lang="fr-FR" dirty="0"/>
              <a:t>Types des données qui nous intéressent</a:t>
            </a:r>
          </a:p>
          <a:p>
            <a:pPr lvl="1"/>
            <a:r>
              <a:rPr lang="fr-FR" dirty="0"/>
              <a:t>Tableaux de nombres et textes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Données utilisables</a:t>
            </a:r>
          </a:p>
          <a:p>
            <a:pPr lvl="1"/>
            <a:r>
              <a:rPr lang="fr-FR" dirty="0"/>
              <a:t>Données fictives</a:t>
            </a:r>
          </a:p>
          <a:p>
            <a:pPr lvl="1"/>
            <a:r>
              <a:rPr lang="fr-FR" dirty="0"/>
              <a:t>Données privées (de soi, de l’entreprise)</a:t>
            </a:r>
          </a:p>
          <a:p>
            <a:pPr lvl="1"/>
            <a:r>
              <a:rPr lang="fr-FR" dirty="0"/>
              <a:t>Données ouvertes (anonymisées, souvent des synthèses extraites de bases de données, …)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7A356D2-D97A-F452-CEC5-7209E2D26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3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4E66A24-1DE8-4FB0-904D-C6756198EF82}"/>
              </a:ext>
            </a:extLst>
          </p:cNvPr>
          <p:cNvSpPr txBox="1"/>
          <p:nvPr/>
        </p:nvSpPr>
        <p:spPr>
          <a:xfrm>
            <a:off x="4232030" y="4161692"/>
            <a:ext cx="259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 utilisation d’un tableur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254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98D306-B2F2-9859-B0AA-EAC7BB5B5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Formats de fichier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53F912CA-B403-B971-F08C-1BE642051E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095781"/>
              </p:ext>
            </p:extLst>
          </p:nvPr>
        </p:nvGraphicFramePr>
        <p:xfrm>
          <a:off x="457200" y="1647825"/>
          <a:ext cx="822960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7477">
                  <a:extLst>
                    <a:ext uri="{9D8B030D-6E8A-4147-A177-3AD203B41FA5}">
                      <a16:colId xmlns:a16="http://schemas.microsoft.com/office/drawing/2014/main" val="66572851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835432816"/>
                    </a:ext>
                  </a:extLst>
                </a:gridCol>
                <a:gridCol w="4126523">
                  <a:extLst>
                    <a:ext uri="{9D8B030D-6E8A-4147-A177-3AD203B41FA5}">
                      <a16:colId xmlns:a16="http://schemas.microsoft.com/office/drawing/2014/main" val="1252590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extension fichier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Remarques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278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ods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Open document (</a:t>
                      </a:r>
                      <a:r>
                        <a:rPr lang="fr-FR" dirty="0" err="1"/>
                        <a:t>Sheet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Normalisé, ouvert, interopérable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22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xlsx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Open XML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Normalisé (mais pour compatibilité avec ancien format pas tout), ouvert interopérable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921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i="1" dirty="0" err="1"/>
                        <a:t>xls</a:t>
                      </a:r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dirty="0"/>
                        <a:t>Excel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dirty="0"/>
                        <a:t>Propriétaire, obsolète, à éviter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116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csv</a:t>
                      </a:r>
                    </a:p>
                    <a:p>
                      <a:pPr algn="ctr"/>
                      <a:r>
                        <a:rPr lang="fr-FR" dirty="0" err="1"/>
                        <a:t>tsv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Comma </a:t>
                      </a:r>
                      <a:r>
                        <a:rPr lang="fr-FR" dirty="0" err="1"/>
                        <a:t>separator</a:t>
                      </a:r>
                      <a:r>
                        <a:rPr lang="fr-FR" dirty="0"/>
                        <a:t> values</a:t>
                      </a:r>
                    </a:p>
                    <a:p>
                      <a:r>
                        <a:rPr lang="fr-FR" dirty="0"/>
                        <a:t>Tabulation </a:t>
                      </a:r>
                      <a:r>
                        <a:rPr lang="fr-FR" dirty="0" err="1"/>
                        <a:t>separator</a:t>
                      </a:r>
                      <a:r>
                        <a:rPr lang="fr-FR" dirty="0"/>
                        <a:t>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Texte séparés par des virgules (commas) ou tabulation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560681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6E0D77-F61A-BADF-96DE-87A17C259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4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97C83CD-B8EA-CA83-62DA-CE562AA8F178}"/>
              </a:ext>
            </a:extLst>
          </p:cNvPr>
          <p:cNvSpPr txBox="1"/>
          <p:nvPr/>
        </p:nvSpPr>
        <p:spPr>
          <a:xfrm>
            <a:off x="457200" y="4778959"/>
            <a:ext cx="762753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Utilisation régulière du suffixe de fichier pour désigner le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432FF"/>
                </a:solidFill>
              </a:rPr>
              <a:t>Tous peuvent être ouverts par les logiciels de bureautique les plus courants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432FF"/>
                </a:solidFill>
              </a:rPr>
              <a:t>Microsoft Excel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432FF"/>
                </a:solidFill>
              </a:rPr>
              <a:t>Libre Office Calc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432FF"/>
                </a:solidFill>
              </a:rPr>
              <a:t>Apache OpenOffice Calc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Mais on préférera Excel pour le format xlsx, Calc pour le format </a:t>
            </a:r>
            <a:r>
              <a:rPr lang="fr-FR" dirty="0" err="1"/>
              <a:t>ods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650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C7D7B2-FA43-142C-F17F-4279959D2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Limites de l’outil tableur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F225D2-17CA-6BF3-DED1-F881F331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Données de taille moyenne</a:t>
            </a:r>
          </a:p>
          <a:p>
            <a:pPr lvl="1"/>
            <a:r>
              <a:rPr lang="fr-FR" dirty="0" err="1"/>
              <a:t>Posssibilité</a:t>
            </a:r>
            <a:r>
              <a:rPr lang="fr-FR" dirty="0"/>
              <a:t> de traiter des fichiers aujourd’hui de plusieurs Mo (Méga-octets) avec des milliers de lignes</a:t>
            </a:r>
          </a:p>
          <a:p>
            <a:pPr lvl="1"/>
            <a:r>
              <a:rPr lang="fr-FR" dirty="0"/>
              <a:t>Ralentissement, plantage si fichiers de taille trop importante</a:t>
            </a:r>
          </a:p>
          <a:p>
            <a:r>
              <a:rPr lang="fr-FR" dirty="0"/>
              <a:t>Interconnexion avec un S.I. </a:t>
            </a:r>
            <a:r>
              <a:rPr lang="fr-FR" sz="2200" dirty="0"/>
              <a:t>(système d’information)</a:t>
            </a:r>
            <a:r>
              <a:rPr lang="fr-FR" dirty="0"/>
              <a:t> faible</a:t>
            </a:r>
          </a:p>
          <a:p>
            <a:pPr lvl="1"/>
            <a:r>
              <a:rPr lang="fr-FR" dirty="0"/>
              <a:t>(plus faible qu’avec une base de données)</a:t>
            </a:r>
          </a:p>
          <a:p>
            <a:pPr lvl="1"/>
            <a:r>
              <a:rPr lang="fr-FR" dirty="0"/>
              <a:t>Mais utile pour des traitements non prévus</a:t>
            </a:r>
          </a:p>
          <a:p>
            <a:r>
              <a:rPr lang="fr-FR" dirty="0"/>
              <a:t>Outil ad hoc</a:t>
            </a:r>
          </a:p>
          <a:p>
            <a:pPr lvl="1"/>
            <a:r>
              <a:rPr lang="fr-FR" dirty="0"/>
              <a:t>Difficulté de réutilisation de certaines feuilles (importance de la documentation et de la rédaction)</a:t>
            </a:r>
          </a:p>
          <a:p>
            <a:r>
              <a:rPr lang="fr-FR" dirty="0"/>
              <a:t>Des outils grands publics</a:t>
            </a:r>
          </a:p>
          <a:p>
            <a:pPr lvl="1"/>
            <a:r>
              <a:rPr lang="fr-FR" dirty="0"/>
              <a:t>Des bugs potentiels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15A507-B01E-B643-7C13-788291B3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86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AB6BC0-F6B9-0777-6740-DB91EE20A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données aux tableaux de bords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B5E71C-DA6D-C844-A901-3A06F5D2A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Récupération des données </a:t>
            </a:r>
          </a:p>
          <a:p>
            <a:r>
              <a:rPr lang="fr-FR" dirty="0"/>
              <a:t>Analyse et compréhension des données</a:t>
            </a:r>
          </a:p>
          <a:p>
            <a:r>
              <a:rPr lang="fr-FR" dirty="0"/>
              <a:t>Vérification cohérence</a:t>
            </a:r>
          </a:p>
          <a:p>
            <a:r>
              <a:rPr lang="fr-FR" dirty="0"/>
              <a:t>Agrégation de sources</a:t>
            </a:r>
          </a:p>
          <a:p>
            <a:r>
              <a:rPr lang="fr-FR" dirty="0"/>
              <a:t>Tableaux de bords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DEE442-5898-4DCA-3659-E451D471C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95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63206D-4A0B-AD1E-CB81-2B5849C05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 savoir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49B3CD-5A28-4AA5-5E7F-D72E82B82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fr-FR" dirty="0"/>
              <a:t>gestion de fichiers, ouverture, mise au bon format</a:t>
            </a:r>
          </a:p>
          <a:p>
            <a:pPr lvl="1"/>
            <a:r>
              <a:rPr lang="fr-FR" dirty="0"/>
              <a:t>volets, filtres, tris, </a:t>
            </a:r>
          </a:p>
          <a:p>
            <a:pPr lvl="1"/>
            <a:r>
              <a:rPr lang="fr-FR" dirty="0"/>
              <a:t>mise en forme fixe et conditionnelle</a:t>
            </a:r>
          </a:p>
          <a:p>
            <a:pPr lvl="1"/>
            <a:r>
              <a:rPr lang="fr-FR" dirty="0"/>
              <a:t>calcul simples et conditionnels</a:t>
            </a:r>
          </a:p>
          <a:p>
            <a:pPr lvl="2"/>
            <a:r>
              <a:rPr lang="fr-FR" dirty="0"/>
              <a:t>somme, moyenne, min, max, …</a:t>
            </a:r>
          </a:p>
          <a:p>
            <a:pPr lvl="2"/>
            <a:r>
              <a:rPr lang="fr-FR" dirty="0"/>
              <a:t>si, </a:t>
            </a:r>
            <a:r>
              <a:rPr lang="fr-FR" dirty="0" err="1"/>
              <a:t>nb.si</a:t>
            </a:r>
            <a:r>
              <a:rPr lang="fr-FR" dirty="0"/>
              <a:t>, </a:t>
            </a:r>
            <a:r>
              <a:rPr lang="fr-FR" dirty="0" err="1"/>
              <a:t>somme.si</a:t>
            </a:r>
            <a:endParaRPr lang="fr-FR" dirty="0"/>
          </a:p>
          <a:p>
            <a:pPr lvl="1"/>
            <a:r>
              <a:rPr lang="fr-FR" dirty="0"/>
              <a:t>imbrication de calculs</a:t>
            </a:r>
          </a:p>
          <a:p>
            <a:pPr lvl="1"/>
            <a:r>
              <a:rPr lang="fr-FR" dirty="0"/>
              <a:t>gestion de références relatives/absolues : $</a:t>
            </a:r>
          </a:p>
          <a:p>
            <a:pPr lvl="1"/>
            <a:r>
              <a:rPr lang="fr-FR" dirty="0"/>
              <a:t>gestion de données</a:t>
            </a:r>
          </a:p>
          <a:p>
            <a:pPr lvl="2"/>
            <a:r>
              <a:rPr lang="fr-FR" dirty="0"/>
              <a:t>recherche</a:t>
            </a:r>
          </a:p>
          <a:p>
            <a:pPr lvl="1"/>
            <a:r>
              <a:rPr lang="fr-FR" dirty="0"/>
              <a:t>des plus : protection de données, validation de données</a:t>
            </a:r>
          </a:p>
          <a:p>
            <a:pPr lvl="1"/>
            <a:r>
              <a:rPr lang="fr-FR" dirty="0"/>
              <a:t>…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184449-B1F5-3E72-BEEB-7B0D8901F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61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Passons à la pratique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Créez un dossier de travail</a:t>
            </a:r>
          </a:p>
          <a:p>
            <a:pPr lvl="1"/>
            <a:r>
              <a:rPr lang="fr-FR" sz="2400" dirty="0"/>
              <a:t>Et éventuellement un sous-dossier pour le TD du jour</a:t>
            </a:r>
          </a:p>
          <a:p>
            <a:pPr lvl="1"/>
            <a:r>
              <a:rPr lang="fr-FR" sz="2400" dirty="0"/>
              <a:t>Mettez-y vos fichiers au fur et à mesure </a:t>
            </a:r>
          </a:p>
          <a:p>
            <a:pPr marL="457200" lvl="1" indent="0">
              <a:buNone/>
            </a:pPr>
            <a:endParaRPr lang="fr-FR" sz="2400" dirty="0"/>
          </a:p>
          <a:p>
            <a:r>
              <a:rPr lang="fr-FR" dirty="0"/>
              <a:t>Connectez vous au site de cours</a:t>
            </a:r>
          </a:p>
          <a:p>
            <a:pPr lvl="1"/>
            <a:r>
              <a:rPr lang="fr-FR" sz="2400" dirty="0">
                <a:hlinkClick r:id="rId3"/>
              </a:rPr>
              <a:t>http://www.univ-montp3.fr/miap/ens/ESEEC/Tableur</a:t>
            </a:r>
            <a:br>
              <a:rPr lang="fr-FR" sz="2400" dirty="0"/>
            </a:br>
            <a:r>
              <a:rPr lang="fr-FR" sz="2400" dirty="0"/>
              <a:t>(accès possible via Moodle si IP faite)</a:t>
            </a:r>
          </a:p>
          <a:p>
            <a:pPr lvl="1"/>
            <a:r>
              <a:rPr lang="fr-FR" sz="2400" dirty="0"/>
              <a:t>Suggestion : enregistrez la page dans le marque-page</a:t>
            </a:r>
          </a:p>
          <a:p>
            <a:pPr marL="457200" lvl="1" indent="0">
              <a:buNone/>
            </a:pPr>
            <a:endParaRPr lang="fr-FR" sz="2400" dirty="0"/>
          </a:p>
          <a:p>
            <a:r>
              <a:rPr lang="fr-FR" dirty="0"/>
              <a:t>Allez dans l’exemple 1 </a:t>
            </a:r>
            <a:r>
              <a:rPr lang="fr-FR"/>
              <a:t>du support 1</a:t>
            </a:r>
            <a:endParaRPr lang="fr-FR" dirty="0"/>
          </a:p>
          <a:p>
            <a:endParaRPr lang="fr-FR" sz="2400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5ADF-DE11-0746-AF41-C4D93D9B515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545397"/>
      </p:ext>
    </p:extLst>
  </p:cSld>
  <p:clrMapOvr>
    <a:masterClrMapping/>
  </p:clrMapOvr>
</p:sld>
</file>

<file path=ppt/theme/theme1.xml><?xml version="1.0" encoding="utf-8"?>
<a:theme xmlns:a="http://schemas.openxmlformats.org/drawingml/2006/main" name="UM3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</TotalTime>
  <Words>517</Words>
  <Application>Microsoft Macintosh PowerPoint</Application>
  <PresentationFormat>Affichage à l'écran (4:3)</PresentationFormat>
  <Paragraphs>102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Intro </vt:lpstr>
      <vt:lpstr>Lucida Grande</vt:lpstr>
      <vt:lpstr>Wingdings</vt:lpstr>
      <vt:lpstr>UM3</vt:lpstr>
      <vt:lpstr>ESEEC 2024-2025 TW332XS  Tableaux de bord et gestion de données </vt:lpstr>
      <vt:lpstr>Calendrier prévisionnel</vt:lpstr>
      <vt:lpstr>Données ?</vt:lpstr>
      <vt:lpstr>Formats de fichier</vt:lpstr>
      <vt:lpstr>Limites de l’outil tableur</vt:lpstr>
      <vt:lpstr>Des données aux tableaux de bords</vt:lpstr>
      <vt:lpstr>Que savoir ?</vt:lpstr>
      <vt:lpstr>Passons à la pratique</vt:lpstr>
    </vt:vector>
  </TitlesOfParts>
  <Company>LIRMM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MISRH 2016-2017</dc:title>
  <dc:creator>Utilisateur de Microsoft Office</dc:creator>
  <cp:lastModifiedBy>Gwenaël Richomme</cp:lastModifiedBy>
  <cp:revision>109</cp:revision>
  <cp:lastPrinted>2017-08-31T17:14:02Z</cp:lastPrinted>
  <dcterms:created xsi:type="dcterms:W3CDTF">2016-10-08T15:10:25Z</dcterms:created>
  <dcterms:modified xsi:type="dcterms:W3CDTF">2024-07-23T12:27:03Z</dcterms:modified>
</cp:coreProperties>
</file>