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90" r:id="rId3"/>
    <p:sldId id="291" r:id="rId4"/>
    <p:sldId id="296" r:id="rId5"/>
    <p:sldId id="293" r:id="rId6"/>
    <p:sldId id="292" r:id="rId7"/>
    <p:sldId id="295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76AC"/>
    <a:srgbClr val="135185"/>
    <a:srgbClr val="226895"/>
    <a:srgbClr val="E6ECF5"/>
    <a:srgbClr val="256898"/>
    <a:srgbClr val="F7F9FF"/>
    <a:srgbClr val="236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427" autoAdjust="0"/>
    <p:restoredTop sz="92700"/>
  </p:normalViewPr>
  <p:slideViewPr>
    <p:cSldViewPr snapToGrid="0" snapToObjects="1">
      <p:cViewPr varScale="1">
        <p:scale>
          <a:sx n="112" d="100"/>
          <a:sy n="112" d="100"/>
        </p:scale>
        <p:origin x="28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22/09/2023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Nouveau : on insiste</a:t>
            </a:r>
            <a:r>
              <a:rPr lang="fr-FR" baseline="0" dirty="0"/>
              <a:t> sur la partie formation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548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 baseline="0">
                <a:solidFill>
                  <a:srgbClr val="135185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 baseline="0">
                <a:solidFill>
                  <a:srgbClr val="135185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none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rgbClr val="2676AC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4119" y="6356351"/>
            <a:ext cx="3180931" cy="365125"/>
          </a:xfrm>
        </p:spPr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https://www.univ-montp3.</a:t>
            </a:r>
            <a:r>
              <a:rPr lang="fr-FR" baseline="0" dirty="0">
                <a:solidFill>
                  <a:schemeClr val="tx1"/>
                </a:solidFill>
              </a:rPr>
              <a:t>fr</a:t>
            </a:r>
            <a:r>
              <a:rPr lang="fr-FR" dirty="0">
                <a:solidFill>
                  <a:schemeClr val="tx1"/>
                </a:solidFill>
              </a:rPr>
              <a:t>/</a:t>
            </a:r>
            <a:r>
              <a:rPr lang="fr-FR" dirty="0" err="1">
                <a:solidFill>
                  <a:schemeClr val="tx1"/>
                </a:solidFill>
              </a:rPr>
              <a:t>miap</a:t>
            </a:r>
            <a:r>
              <a:rPr lang="fr-FR" dirty="0">
                <a:solidFill>
                  <a:schemeClr val="tx1"/>
                </a:solidFill>
              </a:rPr>
              <a:t>/</a:t>
            </a:r>
            <a:r>
              <a:rPr lang="fr-FR" dirty="0" err="1">
                <a:solidFill>
                  <a:schemeClr val="tx1"/>
                </a:solidFill>
              </a:rPr>
              <a:t>ens</a:t>
            </a:r>
            <a:r>
              <a:rPr lang="fr-FR" dirty="0">
                <a:solidFill>
                  <a:schemeClr val="tx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4119" y="6356351"/>
            <a:ext cx="3180931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83877" y="6356351"/>
            <a:ext cx="3231173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13538" y="6356351"/>
            <a:ext cx="3301512" cy="365125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none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0833" y="3531533"/>
            <a:ext cx="7772400" cy="1006476"/>
          </a:xfrm>
        </p:spPr>
        <p:txBody>
          <a:bodyPr>
            <a:normAutofit/>
          </a:bodyPr>
          <a:lstStyle/>
          <a:p>
            <a:r>
              <a:rPr lang="fr-FR" b="1" dirty="0"/>
              <a:t>Spécialisation Tableur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2303" y="4538009"/>
            <a:ext cx="6858000" cy="1655762"/>
          </a:xfrm>
        </p:spPr>
        <p:txBody>
          <a:bodyPr/>
          <a:lstStyle/>
          <a:p>
            <a:r>
              <a:rPr lang="fr-FR" dirty="0"/>
              <a:t>Fonctions logiques</a:t>
            </a:r>
          </a:p>
        </p:txBody>
      </p:sp>
    </p:spTree>
    <p:extLst>
      <p:ext uri="{BB962C8B-B14F-4D97-AF65-F5344CB8AC3E}">
        <p14:creationId xmlns:p14="http://schemas.microsoft.com/office/powerpoint/2010/main" val="146090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ECF5A-CAE5-0260-07AD-48A374513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Valeurs de vérité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7DD91E-7DE6-179B-39A8-F40A96E93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2 valeurs</a:t>
            </a:r>
          </a:p>
          <a:p>
            <a:pPr lvl="1"/>
            <a:r>
              <a:rPr lang="fr-FR" dirty="0"/>
              <a:t>VRAI (</a:t>
            </a:r>
            <a:r>
              <a:rPr lang="fr-FR" dirty="0" err="1"/>
              <a:t>True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FAUX (False)</a:t>
            </a:r>
          </a:p>
          <a:p>
            <a:r>
              <a:rPr lang="fr-FR" dirty="0"/>
              <a:t>Le résultat d’un test</a:t>
            </a:r>
          </a:p>
          <a:p>
            <a:pPr lvl="1"/>
            <a:r>
              <a:rPr lang="fr-FR" dirty="0"/>
              <a:t>B12 &lt;= 20</a:t>
            </a:r>
          </a:p>
          <a:p>
            <a:pPr lvl="1"/>
            <a:r>
              <a:rPr lang="fr-FR" dirty="0"/>
              <a:t>C3 &lt;&gt; 5</a:t>
            </a:r>
          </a:p>
          <a:p>
            <a:pPr lvl="1"/>
            <a:r>
              <a:rPr lang="fr-FR" dirty="0"/>
              <a:t>…</a:t>
            </a:r>
          </a:p>
          <a:p>
            <a:r>
              <a:rPr lang="fr-FR" dirty="0"/>
              <a:t>Remarques</a:t>
            </a:r>
          </a:p>
          <a:p>
            <a:pPr lvl="1"/>
            <a:r>
              <a:rPr lang="fr-FR" dirty="0"/>
              <a:t>Dans certains environnements, 0 est considéré comme FAUX et tous les autres entiers (dont 1) comme VRAI, mais il est préférable de penser VRAI/FAUX quand on parle de test</a:t>
            </a:r>
          </a:p>
          <a:p>
            <a:pPr lvl="1"/>
            <a:r>
              <a:rPr lang="fr-FR" dirty="0"/>
              <a:t>Ne pas confondre VRAI et "VRAI"</a:t>
            </a:r>
          </a:p>
          <a:p>
            <a:pPr lvl="2"/>
            <a:r>
              <a:rPr lang="fr-FR" dirty="0"/>
              <a:t>La formule </a:t>
            </a:r>
            <a:r>
              <a:rPr lang="fr-FR" dirty="0">
                <a:solidFill>
                  <a:srgbClr val="2676AC"/>
                </a:solidFill>
              </a:rPr>
              <a:t>=VRAI = "VRAI"</a:t>
            </a:r>
            <a:r>
              <a:rPr lang="fr-FR" dirty="0"/>
              <a:t> vaut FAUX</a:t>
            </a:r>
          </a:p>
        </p:txBody>
      </p:sp>
    </p:spTree>
    <p:extLst>
      <p:ext uri="{BB962C8B-B14F-4D97-AF65-F5344CB8AC3E}">
        <p14:creationId xmlns:p14="http://schemas.microsoft.com/office/powerpoint/2010/main" val="371532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F9363E-F91F-AD76-7C82-7560139B9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Tests multiples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743FFE-9CF1-D236-08B2-0EA6F38B6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négation </a:t>
            </a:r>
          </a:p>
          <a:p>
            <a:pPr lvl="1"/>
            <a:r>
              <a:rPr lang="fr-FR" b="1" dirty="0">
                <a:solidFill>
                  <a:srgbClr val="2676AC"/>
                </a:solidFill>
              </a:rPr>
              <a:t>NON(valeur)</a:t>
            </a:r>
            <a:r>
              <a:rPr lang="fr-FR" dirty="0"/>
              <a:t> vaut </a:t>
            </a:r>
            <a:r>
              <a:rPr lang="fr-FR" dirty="0">
                <a:solidFill>
                  <a:srgbClr val="2676AC"/>
                </a:solidFill>
              </a:rPr>
              <a:t>VRAI</a:t>
            </a:r>
            <a:r>
              <a:rPr lang="fr-FR" dirty="0"/>
              <a:t> quand la valeur vaut </a:t>
            </a:r>
            <a:r>
              <a:rPr lang="fr-FR" dirty="0">
                <a:solidFill>
                  <a:srgbClr val="2676AC"/>
                </a:solidFill>
              </a:rPr>
              <a:t>FAUX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		   et vaut </a:t>
            </a:r>
            <a:r>
              <a:rPr lang="fr-FR" dirty="0">
                <a:solidFill>
                  <a:srgbClr val="2676AC"/>
                </a:solidFill>
              </a:rPr>
              <a:t>FAUX</a:t>
            </a:r>
            <a:r>
              <a:rPr lang="fr-FR" dirty="0"/>
              <a:t> dans l'autre cas. </a:t>
            </a:r>
          </a:p>
          <a:p>
            <a:pPr lvl="1"/>
            <a:r>
              <a:rPr lang="fr-FR" dirty="0">
                <a:solidFill>
                  <a:srgbClr val="2676AC"/>
                </a:solidFill>
              </a:rPr>
              <a:t>NON( C3 &lt;&gt; 5)</a:t>
            </a:r>
            <a:r>
              <a:rPr lang="fr-FR" dirty="0"/>
              <a:t> a la même valeur que le test </a:t>
            </a:r>
            <a:r>
              <a:rPr lang="fr-FR" dirty="0">
                <a:solidFill>
                  <a:srgbClr val="2676AC"/>
                </a:solidFill>
              </a:rPr>
              <a:t>C3 = 5</a:t>
            </a:r>
            <a:endParaRPr lang="fr-FR" dirty="0"/>
          </a:p>
          <a:p>
            <a:r>
              <a:rPr lang="fr-FR" dirty="0"/>
              <a:t>La conjonction</a:t>
            </a:r>
          </a:p>
          <a:p>
            <a:pPr lvl="1"/>
            <a:r>
              <a:rPr lang="fr-FR" b="1" dirty="0">
                <a:solidFill>
                  <a:srgbClr val="2676AC"/>
                </a:solidFill>
              </a:rPr>
              <a:t>ET(valeur </a:t>
            </a:r>
            <a:r>
              <a:rPr lang="fr-FR" b="1" i="1" dirty="0">
                <a:solidFill>
                  <a:srgbClr val="2676AC"/>
                </a:solidFill>
              </a:rPr>
              <a:t>1</a:t>
            </a:r>
            <a:r>
              <a:rPr lang="fr-FR" b="1" dirty="0">
                <a:solidFill>
                  <a:srgbClr val="2676AC"/>
                </a:solidFill>
              </a:rPr>
              <a:t>; valeur </a:t>
            </a:r>
            <a:r>
              <a:rPr lang="fr-FR" b="1" i="1" dirty="0">
                <a:solidFill>
                  <a:srgbClr val="2676AC"/>
                </a:solidFill>
              </a:rPr>
              <a:t>2</a:t>
            </a:r>
            <a:r>
              <a:rPr lang="fr-FR" b="1" dirty="0">
                <a:solidFill>
                  <a:srgbClr val="2676AC"/>
                </a:solidFill>
              </a:rPr>
              <a:t>; ...; valeur </a:t>
            </a:r>
            <a:r>
              <a:rPr lang="fr-FR" b="1" i="1" dirty="0">
                <a:solidFill>
                  <a:srgbClr val="2676AC"/>
                </a:solidFill>
              </a:rPr>
              <a:t>n</a:t>
            </a:r>
            <a:r>
              <a:rPr lang="fr-FR" b="1" dirty="0">
                <a:solidFill>
                  <a:srgbClr val="2676AC"/>
                </a:solidFill>
              </a:rPr>
              <a:t>)</a:t>
            </a:r>
            <a:r>
              <a:rPr lang="fr-FR" dirty="0"/>
              <a:t> </a:t>
            </a:r>
          </a:p>
          <a:p>
            <a:pPr lvl="2"/>
            <a:r>
              <a:rPr lang="fr-FR" dirty="0"/>
              <a:t>vaut </a:t>
            </a:r>
            <a:r>
              <a:rPr lang="fr-FR" dirty="0">
                <a:solidFill>
                  <a:srgbClr val="2676AC"/>
                </a:solidFill>
              </a:rPr>
              <a:t>VRAI</a:t>
            </a:r>
            <a:r>
              <a:rPr lang="fr-FR" dirty="0"/>
              <a:t> quand toutes les valeurs valent </a:t>
            </a:r>
            <a:r>
              <a:rPr lang="fr-FR" dirty="0">
                <a:solidFill>
                  <a:srgbClr val="2676AC"/>
                </a:solidFill>
              </a:rPr>
              <a:t>VRAI</a:t>
            </a:r>
            <a:r>
              <a:rPr lang="fr-FR" dirty="0"/>
              <a:t> et </a:t>
            </a:r>
          </a:p>
          <a:p>
            <a:pPr lvl="2"/>
            <a:r>
              <a:rPr lang="fr-FR" dirty="0"/>
              <a:t>vaut </a:t>
            </a:r>
            <a:r>
              <a:rPr lang="fr-FR" dirty="0">
                <a:solidFill>
                  <a:srgbClr val="2676AC"/>
                </a:solidFill>
              </a:rPr>
              <a:t>FAUX</a:t>
            </a:r>
            <a:r>
              <a:rPr lang="fr-FR" dirty="0"/>
              <a:t> quand au moins une des valeurs vaut </a:t>
            </a:r>
            <a:r>
              <a:rPr lang="fr-FR" dirty="0">
                <a:solidFill>
                  <a:srgbClr val="2676AC"/>
                </a:solidFill>
              </a:rPr>
              <a:t>FAUX</a:t>
            </a:r>
          </a:p>
          <a:p>
            <a:r>
              <a:rPr lang="fr-FR" dirty="0"/>
              <a:t>La disjonction</a:t>
            </a:r>
          </a:p>
          <a:p>
            <a:pPr lvl="1"/>
            <a:r>
              <a:rPr lang="fr-FR" b="1" dirty="0">
                <a:solidFill>
                  <a:srgbClr val="2676AC"/>
                </a:solidFill>
              </a:rPr>
              <a:t>OU(valeur </a:t>
            </a:r>
            <a:r>
              <a:rPr lang="fr-FR" b="1" i="1" dirty="0">
                <a:solidFill>
                  <a:srgbClr val="2676AC"/>
                </a:solidFill>
              </a:rPr>
              <a:t>1</a:t>
            </a:r>
            <a:r>
              <a:rPr lang="fr-FR" b="1" dirty="0">
                <a:solidFill>
                  <a:srgbClr val="2676AC"/>
                </a:solidFill>
              </a:rPr>
              <a:t>; valeur </a:t>
            </a:r>
            <a:r>
              <a:rPr lang="fr-FR" b="1" i="1" dirty="0">
                <a:solidFill>
                  <a:srgbClr val="2676AC"/>
                </a:solidFill>
              </a:rPr>
              <a:t>2</a:t>
            </a:r>
            <a:r>
              <a:rPr lang="fr-FR" b="1" dirty="0">
                <a:solidFill>
                  <a:srgbClr val="2676AC"/>
                </a:solidFill>
              </a:rPr>
              <a:t>; ...; valeur </a:t>
            </a:r>
            <a:r>
              <a:rPr lang="fr-FR" b="1" i="1" dirty="0">
                <a:solidFill>
                  <a:srgbClr val="2676AC"/>
                </a:solidFill>
              </a:rPr>
              <a:t>n</a:t>
            </a:r>
            <a:r>
              <a:rPr lang="fr-FR" b="1" dirty="0">
                <a:solidFill>
                  <a:srgbClr val="2676AC"/>
                </a:solidFill>
              </a:rPr>
              <a:t>)</a:t>
            </a:r>
            <a:r>
              <a:rPr lang="fr-FR" dirty="0"/>
              <a:t> </a:t>
            </a:r>
          </a:p>
          <a:p>
            <a:pPr lvl="2"/>
            <a:r>
              <a:rPr lang="fr-FR" dirty="0"/>
              <a:t>vaut </a:t>
            </a:r>
            <a:r>
              <a:rPr lang="fr-FR" dirty="0">
                <a:solidFill>
                  <a:srgbClr val="2676AC"/>
                </a:solidFill>
              </a:rPr>
              <a:t>VRAI</a:t>
            </a:r>
            <a:r>
              <a:rPr lang="fr-FR" dirty="0"/>
              <a:t> quand au moins une des valeurs vaut </a:t>
            </a:r>
            <a:r>
              <a:rPr lang="fr-FR" dirty="0">
                <a:solidFill>
                  <a:srgbClr val="2676AC"/>
                </a:solidFill>
              </a:rPr>
              <a:t>VRAI</a:t>
            </a:r>
            <a:r>
              <a:rPr lang="fr-FR" dirty="0"/>
              <a:t> et </a:t>
            </a:r>
          </a:p>
          <a:p>
            <a:pPr lvl="2"/>
            <a:r>
              <a:rPr lang="fr-FR" dirty="0"/>
              <a:t>vaut </a:t>
            </a:r>
            <a:r>
              <a:rPr lang="fr-FR" dirty="0">
                <a:solidFill>
                  <a:srgbClr val="2676AC"/>
                </a:solidFill>
              </a:rPr>
              <a:t>FAUX</a:t>
            </a:r>
            <a:r>
              <a:rPr lang="fr-FR" dirty="0"/>
              <a:t> quand toutes les valeurs valent </a:t>
            </a:r>
            <a:r>
              <a:rPr lang="fr-FR" dirty="0">
                <a:solidFill>
                  <a:srgbClr val="2676AC"/>
                </a:solidFill>
              </a:rPr>
              <a:t>FAUX</a:t>
            </a:r>
            <a:r>
              <a:rPr lang="fr-FR" dirty="0"/>
              <a:t>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02529D-E802-019F-6DD5-EACAC288C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D6CAF15-289C-494E-C354-77679E6E0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494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4066D1-786C-1F16-8194-556FDBB41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Table de vérité des opérateurs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23AE215-E002-492C-E333-F86095DD2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955A6E-FE88-75D7-4832-2F475E302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1026" name="Picture 2" descr="image présentant les tables d'opérateurs logiques">
            <a:extLst>
              <a:ext uri="{FF2B5EF4-FFF2-40B4-BE49-F238E27FC236}">
                <a16:creationId xmlns:a16="http://schemas.microsoft.com/office/drawing/2014/main" id="{D9B20789-AC2D-EF60-F8A3-4EB94FC858D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2421110"/>
            <a:ext cx="8491537" cy="269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768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E88B95-220B-958E-D7A5-2440F4C84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Opérateur logique et vie courante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EF4E1F-87D2-0EE9-C272-466385065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Attention ! </a:t>
            </a:r>
          </a:p>
          <a:p>
            <a:pPr lvl="1"/>
            <a:r>
              <a:rPr lang="fr-FR" dirty="0"/>
              <a:t>Dans le langage courant, nous utilisons souvent un « et » dans des situations correspondant en logique à l'usage d'un OU. </a:t>
            </a:r>
          </a:p>
          <a:p>
            <a:pPr lvl="2"/>
            <a:r>
              <a:rPr lang="fr-FR" dirty="0"/>
              <a:t>Exemple : quand on écrit qu'un </a:t>
            </a:r>
            <a:r>
              <a:rPr lang="fr-FR" i="1" dirty="0"/>
              <a:t>cinéma accorde une réduction tous les jours de la semaine aux étudiants </a:t>
            </a:r>
            <a:r>
              <a:rPr lang="fr-FR" i="1" dirty="0">
                <a:solidFill>
                  <a:srgbClr val="2676AC"/>
                </a:solidFill>
              </a:rPr>
              <a:t>et</a:t>
            </a:r>
            <a:r>
              <a:rPr lang="fr-FR" i="1" dirty="0"/>
              <a:t> aux demandeurs d'emploi </a:t>
            </a:r>
            <a:r>
              <a:rPr lang="fr-FR" i="1" dirty="0">
                <a:solidFill>
                  <a:srgbClr val="2676AC"/>
                </a:solidFill>
              </a:rPr>
              <a:t>et</a:t>
            </a:r>
            <a:r>
              <a:rPr lang="fr-FR" i="1" dirty="0"/>
              <a:t>, le dimanche, à tous ses clients</a:t>
            </a:r>
            <a:r>
              <a:rPr lang="fr-FR" dirty="0"/>
              <a:t>, on veut signifier qu'une réduction est accordée à une personne si cette personne est étudiante </a:t>
            </a:r>
            <a:r>
              <a:rPr lang="fr-FR" dirty="0">
                <a:solidFill>
                  <a:srgbClr val="2676AC"/>
                </a:solidFill>
              </a:rPr>
              <a:t>ou</a:t>
            </a:r>
            <a:r>
              <a:rPr lang="fr-FR" dirty="0"/>
              <a:t> si elle est demandeur d'emploi </a:t>
            </a:r>
            <a:r>
              <a:rPr lang="fr-FR" dirty="0">
                <a:solidFill>
                  <a:srgbClr val="2676AC"/>
                </a:solidFill>
              </a:rPr>
              <a:t>ou</a:t>
            </a:r>
            <a:r>
              <a:rPr lang="fr-FR" dirty="0"/>
              <a:t> si nous sommes dimanche."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Cela est souvent dû au fait qu'on énumère toutes les situations autorisées au lieu de préciser à quelle condition une situation est autorisée.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6C7DA2E-6474-C22A-54F9-2C4BC5E0D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AE1E4B-712A-4A01-CF84-1F7153646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3971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D2F4AC-C9DE-0993-FACE-ACDEDC9C7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d’intérêt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12F052-ECE6-5E71-3328-6216A18AD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Nombre de jour d’un mois – V1 </a:t>
            </a:r>
            <a:r>
              <a:rPr lang="fr-FR" dirty="0">
                <a:solidFill>
                  <a:schemeClr val="tx1"/>
                </a:solidFill>
              </a:rPr>
              <a:t>(on suppose nom mois en B2)</a:t>
            </a:r>
          </a:p>
          <a:p>
            <a:pPr lvl="1"/>
            <a:r>
              <a:rPr lang="fr-FR" dirty="0"/>
              <a:t>SI( B2 ="janvier » ; 31 ; </a:t>
            </a:r>
            <a:br>
              <a:rPr lang="fr-FR" dirty="0"/>
            </a:br>
            <a:r>
              <a:rPr lang="fr-FR" dirty="0"/>
              <a:t>      SI( B2 ="février » ; 28 ; </a:t>
            </a:r>
            <a:br>
              <a:rPr lang="fr-FR" dirty="0"/>
            </a:br>
            <a:r>
              <a:rPr lang="fr-FR" dirty="0"/>
              <a:t>         ... ; </a:t>
            </a:r>
            <a:br>
              <a:rPr lang="fr-FR" dirty="0"/>
            </a:br>
            <a:r>
              <a:rPr lang="fr-FR" dirty="0"/>
              <a:t>         SI( B2 ="novembre";30;31)...))</a:t>
            </a:r>
          </a:p>
          <a:p>
            <a:pPr lvl="1"/>
            <a:r>
              <a:rPr lang="fr-FR" dirty="0"/>
              <a:t>11 SI imbriqués</a:t>
            </a:r>
          </a:p>
          <a:p>
            <a:r>
              <a:rPr lang="fr-FR" dirty="0"/>
              <a:t>Nombre de jour d’un mois – V2</a:t>
            </a:r>
          </a:p>
          <a:p>
            <a:pPr lvl="1"/>
            <a:r>
              <a:rPr lang="fr-FR" dirty="0"/>
              <a:t>SI( B2= "février"; 28 ; </a:t>
            </a:r>
            <a:br>
              <a:rPr lang="fr-FR" dirty="0"/>
            </a:br>
            <a:r>
              <a:rPr lang="fr-FR" dirty="0"/>
              <a:t>       SI( B2 = "avril" ; 30 ; </a:t>
            </a:r>
            <a:br>
              <a:rPr lang="fr-FR" dirty="0"/>
            </a:br>
            <a:r>
              <a:rPr lang="fr-FR" dirty="0"/>
              <a:t>           SI( B2 = "juin" ; 30 ; </a:t>
            </a:r>
            <a:br>
              <a:rPr lang="fr-FR" dirty="0"/>
            </a:br>
            <a:r>
              <a:rPr lang="fr-FR" dirty="0"/>
              <a:t>              SI( B2 = "septembre" ; 30 ; </a:t>
            </a:r>
            <a:br>
              <a:rPr lang="fr-FR" dirty="0"/>
            </a:br>
            <a:r>
              <a:rPr lang="fr-FR" dirty="0"/>
              <a:t>                 SI( B2 = "novembre" ; 30 ; 31 ))))).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D35104B-5955-A4FD-4809-48D6BED7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349892E-9F70-B4C0-D57E-2341ABD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0396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D2F4AC-C9DE-0993-FACE-ACDEDC9C7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d’intérêt (suite)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12F052-ECE6-5E71-3328-6216A18AD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Nombre de jour d’un mois – V3</a:t>
            </a:r>
          </a:p>
          <a:p>
            <a:pPr lvl="1"/>
            <a:r>
              <a:rPr lang="fr-FR" dirty="0"/>
              <a:t>SI( B2= "février"; 28 ; </a:t>
            </a:r>
            <a:br>
              <a:rPr lang="fr-FR" dirty="0"/>
            </a:br>
            <a:r>
              <a:rPr lang="fr-FR" dirty="0"/>
              <a:t>       SI( OU( B2 = "avril" ; B2 = "juin" ; </a:t>
            </a:r>
            <a:br>
              <a:rPr lang="fr-FR" dirty="0"/>
            </a:br>
            <a:r>
              <a:rPr lang="fr-FR" dirty="0"/>
              <a:t>               B2 = "septembre" ; B2 = "novembre" ; 30 ; 31 ))))).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D35104B-5955-A4FD-4809-48D6BED7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349892E-9F70-B4C0-D57E-2341ABD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87064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2381</TotalTime>
  <Words>500</Words>
  <Application>Microsoft Macintosh PowerPoint</Application>
  <PresentationFormat>Affichage à l'écran (4:3)</PresentationFormat>
  <Paragraphs>49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Avenir Book</vt:lpstr>
      <vt:lpstr>Calibri</vt:lpstr>
      <vt:lpstr>Thème Office</vt:lpstr>
      <vt:lpstr>Spécialisation Tableur</vt:lpstr>
      <vt:lpstr>Valeurs de vérité</vt:lpstr>
      <vt:lpstr>Tests multiples</vt:lpstr>
      <vt:lpstr>Table de vérité des opérateurs</vt:lpstr>
      <vt:lpstr>Opérateur logique et vie courante</vt:lpstr>
      <vt:lpstr>Exemple d’intérêt</vt:lpstr>
      <vt:lpstr>Exemple d’intérêt (suite)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Tartan Pion</cp:lastModifiedBy>
  <cp:revision>222</cp:revision>
  <dcterms:created xsi:type="dcterms:W3CDTF">2016-06-22T20:29:37Z</dcterms:created>
  <dcterms:modified xsi:type="dcterms:W3CDTF">2023-09-22T20:17:14Z</dcterms:modified>
</cp:coreProperties>
</file>