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9" r:id="rId3"/>
    <p:sldId id="267" r:id="rId4"/>
    <p:sldId id="287" r:id="rId5"/>
    <p:sldId id="289" r:id="rId6"/>
    <p:sldId id="28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185"/>
    <a:srgbClr val="226895"/>
    <a:srgbClr val="E6ECF5"/>
    <a:srgbClr val="256898"/>
    <a:srgbClr val="F7F9FF"/>
    <a:srgbClr val="236896"/>
    <a:srgbClr val="267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438" autoAdjust="0"/>
    <p:restoredTop sz="92700"/>
  </p:normalViewPr>
  <p:slideViewPr>
    <p:cSldViewPr snapToGrid="0" snapToObjects="1">
      <p:cViewPr varScale="1">
        <p:scale>
          <a:sx n="112" d="100"/>
          <a:sy n="112" d="100"/>
        </p:scale>
        <p:origin x="2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45268-C48E-9948-A5FC-1E6DE03688E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839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rgbClr val="135185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solidFill>
                  <a:srgbClr val="135185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none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https://www.univ-montp3.</a:t>
            </a:r>
            <a:r>
              <a:rPr lang="fr-FR" baseline="0" dirty="0">
                <a:solidFill>
                  <a:schemeClr val="tx1"/>
                </a:solidFill>
              </a:rPr>
              <a:t>fr</a:t>
            </a:r>
            <a:r>
              <a:rPr lang="fr-FR" dirty="0">
                <a:solidFill>
                  <a:schemeClr val="tx1"/>
                </a:solidFill>
              </a:rPr>
              <a:t>/</a:t>
            </a:r>
            <a:r>
              <a:rPr lang="fr-FR" dirty="0" err="1">
                <a:solidFill>
                  <a:schemeClr val="tx1"/>
                </a:solidFill>
              </a:rPr>
              <a:t>miap</a:t>
            </a:r>
            <a:r>
              <a:rPr lang="fr-FR" dirty="0">
                <a:solidFill>
                  <a:schemeClr val="tx1"/>
                </a:solidFill>
              </a:rPr>
              <a:t>/</a:t>
            </a:r>
            <a:r>
              <a:rPr lang="fr-FR" dirty="0" err="1">
                <a:solidFill>
                  <a:schemeClr val="tx1"/>
                </a:solidFill>
              </a:rPr>
              <a:t>ens</a:t>
            </a:r>
            <a:r>
              <a:rPr lang="fr-FR" dirty="0">
                <a:solidFill>
                  <a:schemeClr val="tx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83877" y="6356351"/>
            <a:ext cx="323117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13538" y="6356351"/>
            <a:ext cx="3301512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v-montp3.fr/miap/ens/inf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ix.fr/competence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Spécialisation Tableur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574" y="0"/>
            <a:ext cx="6837449" cy="1325563"/>
          </a:xfrm>
        </p:spPr>
        <p:txBody>
          <a:bodyPr/>
          <a:lstStyle/>
          <a:p>
            <a:r>
              <a:rPr lang="fr-FR" dirty="0"/>
              <a:t>Objectifs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58630" y="1391654"/>
            <a:ext cx="7886700" cy="437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236896"/>
                </a:solidFill>
              </a:rPr>
              <a:t>Connaissance avancées en Tableur</a:t>
            </a:r>
          </a:p>
          <a:p>
            <a:pPr lvl="1"/>
            <a:r>
              <a:rPr lang="fr-FR" b="1" dirty="0"/>
              <a:t>Principes de base pour le traitement de données (calculs, mise en forme, extraction d’information, tableaux de bords, …)</a:t>
            </a:r>
          </a:p>
          <a:p>
            <a:r>
              <a:rPr lang="fr-FR" b="1" dirty="0">
                <a:solidFill>
                  <a:srgbClr val="236896"/>
                </a:solidFill>
              </a:rPr>
              <a:t>Un enseignement indépendant d’un logiciel spécifique</a:t>
            </a:r>
          </a:p>
          <a:p>
            <a:pPr lvl="1"/>
            <a:r>
              <a:rPr lang="fr-FR" b="1" dirty="0"/>
              <a:t>Les notions vues existent et s’adaptent pour Microsoft Excel, Apache OpenOffice </a:t>
            </a:r>
            <a:r>
              <a:rPr lang="fr-FR" b="1" dirty="0" err="1"/>
              <a:t>Calc</a:t>
            </a:r>
            <a:r>
              <a:rPr lang="fr-FR" b="1" dirty="0"/>
              <a:t>, </a:t>
            </a:r>
            <a:r>
              <a:rPr lang="fr-FR" b="1" dirty="0" err="1"/>
              <a:t>LibreOffice</a:t>
            </a:r>
            <a:r>
              <a:rPr lang="fr-FR" b="1" dirty="0"/>
              <a:t> </a:t>
            </a:r>
            <a:r>
              <a:rPr lang="fr-FR" b="1" dirty="0" err="1"/>
              <a:t>Calc</a:t>
            </a:r>
            <a:endParaRPr lang="fr-FR" b="1" dirty="0"/>
          </a:p>
          <a:p>
            <a:pPr lvl="2"/>
            <a:r>
              <a:rPr lang="fr-FR" b="1" dirty="0"/>
              <a:t>Il faut savoir utiliser ces 3 tableurs et en alterner l’usage</a:t>
            </a:r>
          </a:p>
          <a:p>
            <a:r>
              <a:rPr lang="fr-FR" b="1" dirty="0">
                <a:solidFill>
                  <a:srgbClr val="236896"/>
                </a:solidFill>
              </a:rPr>
              <a:t>Formats</a:t>
            </a:r>
          </a:p>
          <a:p>
            <a:pPr lvl="1"/>
            <a:r>
              <a:rPr lang="fr-FR" b="1" dirty="0"/>
              <a:t>Les formats Open XML (</a:t>
            </a:r>
            <a:r>
              <a:rPr lang="fr-FR" b="1" dirty="0" err="1"/>
              <a:t>xlsx</a:t>
            </a:r>
            <a:r>
              <a:rPr lang="fr-FR" b="1" dirty="0"/>
              <a:t>) et Open Document (</a:t>
            </a:r>
            <a:r>
              <a:rPr lang="fr-FR" b="1" dirty="0" err="1"/>
              <a:t>ods</a:t>
            </a:r>
            <a:r>
              <a:rPr lang="fr-FR" b="1" dirty="0"/>
              <a:t>) sont directement utilisables par les logiciels précédents.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39143" y="6356351"/>
            <a:ext cx="31759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200822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Présence obligatoire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/>
              <a:t>Pour réussir !</a:t>
            </a:r>
          </a:p>
          <a:p>
            <a:r>
              <a:rPr lang="fr-FR" sz="2000" dirty="0"/>
              <a:t>Pénalités d’absence (lourde) à partir de la troisième absence non justifiée</a:t>
            </a:r>
          </a:p>
          <a:p>
            <a:pPr lvl="1"/>
            <a:r>
              <a:rPr lang="fr-FR" sz="2000" dirty="0">
                <a:solidFill>
                  <a:srgbClr val="0000FF"/>
                </a:solidFill>
              </a:rPr>
              <a:t>justifiez vos absences au plus vite auprès de votre enseignant ou du secrétariat</a:t>
            </a:r>
          </a:p>
          <a:p>
            <a:pPr lvl="1"/>
            <a:r>
              <a:rPr lang="fr-FR" sz="2000" dirty="0"/>
              <a:t>Les retards et départs anticipés </a:t>
            </a:r>
            <a:br>
              <a:rPr lang="fr-FR" sz="2000" dirty="0"/>
            </a:br>
            <a:r>
              <a:rPr lang="fr-FR" sz="2000" dirty="0"/>
              <a:t>                                  peuvent être considérés comme des absences</a:t>
            </a:r>
            <a:endParaRPr lang="fr-FR" sz="2000" dirty="0">
              <a:solidFill>
                <a:srgbClr val="0000FF"/>
              </a:solidFill>
            </a:endParaRPr>
          </a:p>
          <a:p>
            <a:r>
              <a:rPr lang="fr-FR" sz="2000" dirty="0"/>
              <a:t>Possibilité de désinscription en cas de deux absences consécutives</a:t>
            </a:r>
          </a:p>
          <a:p>
            <a:r>
              <a:rPr lang="fr-FR" sz="2000" dirty="0"/>
              <a:t>Possibilité de changer de groupe (pendant les 3 premières semaines d’enseignement) s’il y a de la place : </a:t>
            </a:r>
          </a:p>
          <a:p>
            <a:pPr lvl="1"/>
            <a:r>
              <a:rPr lang="fr-FR" sz="2000" dirty="0"/>
              <a:t>Montpellier : tout se passe sur notre site de gestion de TD</a:t>
            </a:r>
          </a:p>
          <a:p>
            <a:pPr lvl="2"/>
            <a:r>
              <a:rPr lang="fr-FR" sz="2000" dirty="0"/>
              <a:t>accès via </a:t>
            </a:r>
            <a:r>
              <a:rPr lang="fr-FR" sz="2000" dirty="0">
                <a:hlinkClick r:id="rId3"/>
              </a:rPr>
              <a:t>https://www.univ-montp3.fr/miap/ens/info/</a:t>
            </a:r>
            <a:endParaRPr lang="fr-FR" sz="2000" dirty="0"/>
          </a:p>
          <a:p>
            <a:pPr lvl="2"/>
            <a:r>
              <a:rPr lang="fr-FR" sz="2000" dirty="0"/>
              <a:t>ou accès via ENT</a:t>
            </a:r>
          </a:p>
          <a:p>
            <a:pPr lvl="2"/>
            <a:r>
              <a:rPr lang="fr-FR" sz="2000" dirty="0"/>
              <a:t>(Si souci, contactez le secrétariat </a:t>
            </a:r>
            <a:r>
              <a:rPr lang="fr-FR" sz="2000" dirty="0" err="1"/>
              <a:t>MIAp</a:t>
            </a:r>
            <a:r>
              <a:rPr lang="fr-FR" sz="2000" dirty="0"/>
              <a:t>)</a:t>
            </a:r>
          </a:p>
          <a:p>
            <a:pPr lvl="1"/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84714" y="6356351"/>
            <a:ext cx="3230336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157516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Modalités de contrôle des connaissances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Note finale évaluation 1 = moyenne des 2 partiels (semaines 5 et 10) moins pénalités d’absence</a:t>
            </a:r>
          </a:p>
          <a:p>
            <a:pPr lvl="1"/>
            <a:r>
              <a:rPr lang="fr-FR" dirty="0"/>
              <a:t>Chaque partiel dure 50 minutes et est réalisé seul sur ordinateur</a:t>
            </a:r>
          </a:p>
          <a:p>
            <a:pPr lvl="1"/>
            <a:r>
              <a:rPr lang="fr-FR" dirty="0"/>
              <a:t>Attention ! Selon l’évolution de la crise sanitaire, un seul examen final (1h) peut être organisé (en présentiel ou en </a:t>
            </a:r>
            <a:r>
              <a:rPr lang="fr-FR" dirty="0" err="1"/>
              <a:t>distanciel</a:t>
            </a:r>
            <a:r>
              <a:rPr lang="fr-FR" dirty="0"/>
              <a:t>)</a:t>
            </a:r>
          </a:p>
          <a:p>
            <a:pPr lvl="2"/>
            <a:r>
              <a:rPr lang="fr-FR" dirty="0"/>
              <a:t>Conseil : équipez votre ordinateur d’un tableur (Open Office et Libre Office sont gratuits)</a:t>
            </a:r>
          </a:p>
          <a:p>
            <a:pPr lvl="1"/>
            <a:endParaRPr lang="fr-FR" dirty="0"/>
          </a:p>
          <a:p>
            <a:r>
              <a:rPr lang="fr-FR"/>
              <a:t>Evaluation 2</a:t>
            </a:r>
          </a:p>
          <a:p>
            <a:pPr lvl="1"/>
            <a:r>
              <a:rPr lang="fr-FR"/>
              <a:t>Examen </a:t>
            </a:r>
            <a:r>
              <a:rPr lang="fr-FR" dirty="0"/>
              <a:t>d’une heure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884714" y="6356351"/>
            <a:ext cx="3230336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59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A39AD4-EF89-2948-9026-0DF2F49D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Lien avec </a:t>
            </a:r>
            <a:r>
              <a:rPr lang="fr-FR" dirty="0" err="1"/>
              <a:t>Pix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65E476-334A-E54E-9033-6CC3BD9BB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Rappel : </a:t>
            </a:r>
            <a:r>
              <a:rPr lang="fr-FR" dirty="0" err="1"/>
              <a:t>Pix</a:t>
            </a:r>
            <a:r>
              <a:rPr lang="fr-FR" dirty="0"/>
              <a:t> = </a:t>
            </a:r>
          </a:p>
          <a:p>
            <a:pPr lvl="1"/>
            <a:r>
              <a:rPr lang="fr-FR" dirty="0"/>
              <a:t>Un outil de positionnement sur ses compétences numériques</a:t>
            </a:r>
          </a:p>
          <a:p>
            <a:pPr lvl="1"/>
            <a:r>
              <a:rPr lang="fr-FR" dirty="0"/>
              <a:t>U</a:t>
            </a:r>
            <a:r>
              <a:rPr lang="fr-FR"/>
              <a:t>ne </a:t>
            </a:r>
            <a:r>
              <a:rPr lang="fr-FR" dirty="0"/>
              <a:t>certification extérieure à l’Université (qui est centre de certification)</a:t>
            </a:r>
          </a:p>
          <a:p>
            <a:r>
              <a:rPr lang="fr-FR" dirty="0"/>
              <a:t>L’examen de « Spécialisation Tableur » n’a pas de lien avec l’examen de certification </a:t>
            </a:r>
            <a:r>
              <a:rPr lang="fr-FR" dirty="0" err="1"/>
              <a:t>Pix</a:t>
            </a:r>
            <a:r>
              <a:rPr lang="fr-FR" dirty="0"/>
              <a:t>.</a:t>
            </a:r>
          </a:p>
          <a:p>
            <a:r>
              <a:rPr lang="fr-FR" dirty="0"/>
              <a:t>Mais le contenu du module travaille notamment la compétence « 1.3 Traiter des données » : </a:t>
            </a:r>
          </a:p>
          <a:p>
            <a:pPr lvl="1"/>
            <a:r>
              <a:rPr lang="fr-FR" sz="1500" dirty="0"/>
              <a:t>« </a:t>
            </a:r>
            <a:r>
              <a:rPr lang="fr-FR" sz="1500" i="1" dirty="0"/>
              <a:t>Appliquer des traitements à des données pour les analyser et les interpréter (avec un tableur, un programme, un logiciel de traitement d’enquête, une requête calcul dans une base de données, etc.). Thématiques associées : Données quantitatives, type et format de données ; Calcul, traitement statistique et représentation graphique ; Flux de données ; Collecte et exploitation de données massives ; Pensée algorithmique et informatique ; Vie privée et confidentialité ; Interopérabilité</a:t>
            </a:r>
            <a:r>
              <a:rPr lang="fr-FR" sz="1500" dirty="0"/>
              <a:t> »</a:t>
            </a:r>
            <a:r>
              <a:rPr lang="fr-FR" sz="1500" i="1" dirty="0"/>
              <a:t> (</a:t>
            </a:r>
            <a:r>
              <a:rPr lang="fr-FR" sz="1500" i="1" u="sng" dirty="0">
                <a:hlinkClick r:id="rId2"/>
              </a:rPr>
              <a:t>https://pix.fr/competences</a:t>
            </a:r>
            <a:r>
              <a:rPr lang="fr-FR" sz="1500" i="1" dirty="0"/>
              <a:t>)</a:t>
            </a:r>
            <a:endParaRPr lang="fr-FR" sz="1500" dirty="0"/>
          </a:p>
          <a:p>
            <a:r>
              <a:rPr lang="fr-FR" dirty="0"/>
              <a:t> Niveau à viser sur cette compétence </a:t>
            </a:r>
            <a:r>
              <a:rPr lang="fr-FR" dirty="0">
                <a:sym typeface="Wingdings" pitchFamily="2" charset="2"/>
              </a:rPr>
              <a:t> 5 voire 6</a:t>
            </a:r>
          </a:p>
          <a:p>
            <a:r>
              <a:rPr lang="fr-FR" i="1" dirty="0">
                <a:sym typeface="Wingdings" pitchFamily="2" charset="2"/>
              </a:rPr>
              <a:t>Conseil :</a:t>
            </a:r>
            <a:r>
              <a:rPr lang="fr-FR" dirty="0">
                <a:sym typeface="Wingdings" pitchFamily="2" charset="2"/>
              </a:rPr>
              <a:t> réalisez régulièrement votre positionnement sur cette compétence (et sur d’autres) sur </a:t>
            </a:r>
            <a:r>
              <a:rPr lang="fr-FR" dirty="0" err="1">
                <a:sym typeface="Wingdings" pitchFamily="2" charset="2"/>
              </a:rPr>
              <a:t>pix.fr</a:t>
            </a:r>
            <a:r>
              <a:rPr lang="fr-FR" dirty="0">
                <a:sym typeface="Wingdings" pitchFamily="2" charset="2"/>
              </a:rPr>
              <a:t>  une manière de progresser tout en faisant un point sur votre avancement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107D06-6D99-0E4D-B75C-094D050F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FDEF77-0279-4547-A1FC-48E7367A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0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422A9-D844-3748-88B6-BAFFEC218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Pré-requis</a:t>
            </a:r>
            <a:r>
              <a:rPr lang="fr-FR" dirty="0"/>
              <a:t> et TD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98BB80-1FA1-3E4D-959F-A8327F9DF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Pré-requis</a:t>
            </a:r>
            <a:endParaRPr lang="fr-FR" dirty="0"/>
          </a:p>
          <a:p>
            <a:pPr lvl="1"/>
            <a:r>
              <a:rPr lang="fr-FR" dirty="0"/>
              <a:t>Utilisation au collège/Lycée (souvent axé « calcul »)</a:t>
            </a:r>
          </a:p>
          <a:p>
            <a:pPr lvl="1"/>
            <a:r>
              <a:rPr lang="fr-FR" dirty="0"/>
              <a:t>Partie « Tableur » du niveau « Standard » en L1 (plus axé « gestion de données » que « calcul » : tableaux croisés dynamiques, graphiques, tri, filtres, formatage, …</a:t>
            </a:r>
          </a:p>
          <a:p>
            <a:r>
              <a:rPr lang="fr-FR" dirty="0"/>
              <a:t>TD 1</a:t>
            </a:r>
          </a:p>
          <a:p>
            <a:pPr lvl="1"/>
            <a:r>
              <a:rPr lang="fr-FR" dirty="0"/>
              <a:t>Révisions mais aussi nouveautés (volets, calcul inter-feuilles, …) pour le traitement de grands tableaux.</a:t>
            </a:r>
          </a:p>
          <a:p>
            <a:pPr lvl="1"/>
            <a:r>
              <a:rPr lang="fr-FR" dirty="0"/>
              <a:t>Pour ce TD, comme pour les prochains:</a:t>
            </a:r>
          </a:p>
          <a:p>
            <a:pPr lvl="2"/>
            <a:r>
              <a:rPr lang="fr-FR" dirty="0"/>
              <a:t>N’hésitez pas à me montrer vos réalisations : des formules peuvent paraître juste mais ne l’être que partiellement</a:t>
            </a:r>
          </a:p>
          <a:p>
            <a:pPr lvl="2"/>
            <a:r>
              <a:rPr lang="fr-FR" dirty="0"/>
              <a:t>Appelez en cas </a:t>
            </a:r>
            <a:r>
              <a:rPr lang="fr-FR"/>
              <a:t>de difficulté.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78B451-B1A9-0146-B6C3-24B1A006C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9575D3-8D6C-0B4A-ABE9-036A99DC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52862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</TotalTime>
  <Words>635</Words>
  <Application>Microsoft Macintosh PowerPoint</Application>
  <PresentationFormat>Affichage à l'écran (4:3)</PresentationFormat>
  <Paragraphs>58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Avenir Book</vt:lpstr>
      <vt:lpstr>Calibri</vt:lpstr>
      <vt:lpstr>Thème Office</vt:lpstr>
      <vt:lpstr>Spécialisation Tableur</vt:lpstr>
      <vt:lpstr>Objectifs</vt:lpstr>
      <vt:lpstr>Présence obligatoire</vt:lpstr>
      <vt:lpstr>Modalités de contrôle des connaissances</vt:lpstr>
      <vt:lpstr>Lien avec Pix</vt:lpstr>
      <vt:lpstr>Pré-requis et TD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212</cp:revision>
  <dcterms:created xsi:type="dcterms:W3CDTF">2016-06-22T20:29:37Z</dcterms:created>
  <dcterms:modified xsi:type="dcterms:W3CDTF">2022-09-15T06:35:44Z</dcterms:modified>
</cp:coreProperties>
</file>