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1E6DAC"/>
    <a:srgbClr val="00AFEC"/>
    <a:srgbClr val="DFDB00"/>
    <a:srgbClr val="00B1EF"/>
    <a:srgbClr val="005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4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07CFF-E16C-40CD-BF75-53DCFFD67020}" type="datetimeFigureOut">
              <a:rPr lang="fr-FR" smtClean="0"/>
              <a:t>03/01/2022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FF260-3207-47EA-9448-08208CA1D3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210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43089E-38E5-463D-8E0D-98A7BAFA7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3245"/>
            <a:ext cx="9144000" cy="687148"/>
          </a:xfrm>
          <a:prstGeom prst="rect">
            <a:avLst/>
          </a:prstGeom>
          <a:gradFill flip="none" rotWithShape="1">
            <a:gsLst>
              <a:gs pos="0">
                <a:srgbClr val="DFDB00">
                  <a:shade val="30000"/>
                  <a:satMod val="115000"/>
                </a:srgbClr>
              </a:gs>
              <a:gs pos="50000">
                <a:srgbClr val="DFDB00">
                  <a:shade val="67500"/>
                  <a:satMod val="115000"/>
                </a:srgbClr>
              </a:gs>
              <a:gs pos="100000">
                <a:srgbClr val="DFDB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b"/>
          <a:lstStyle>
            <a:lvl1pPr algn="ctr">
              <a:defRPr sz="48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F1EDB0-E789-45A0-9744-B85017C4B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A950A-DEE4-437D-B388-B9133825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33C1-45E2-4589-BBF8-E5F541FCDE57}" type="datetime1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CDF57C-9AB7-46F4-88F4-AA319463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E11DF5-8051-44C6-BE06-EBF9AFE0E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996609DE-C2E8-4208-B6D7-ECAF696C6334}"/>
              </a:ext>
            </a:extLst>
          </p:cNvPr>
          <p:cNvCxnSpPr>
            <a:cxnSpLocks/>
          </p:cNvCxnSpPr>
          <p:nvPr userDrawn="1"/>
        </p:nvCxnSpPr>
        <p:spPr>
          <a:xfrm>
            <a:off x="1332689" y="2053245"/>
            <a:ext cx="0" cy="913691"/>
          </a:xfrm>
          <a:prstGeom prst="line">
            <a:avLst/>
          </a:prstGeom>
          <a:ln w="28575">
            <a:solidFill>
              <a:srgbClr val="1E6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6619C505-DC84-4787-B69C-188E3E51510F}"/>
              </a:ext>
            </a:extLst>
          </p:cNvPr>
          <p:cNvCxnSpPr/>
          <p:nvPr userDrawn="1"/>
        </p:nvCxnSpPr>
        <p:spPr>
          <a:xfrm>
            <a:off x="1332689" y="2966936"/>
            <a:ext cx="4902741" cy="0"/>
          </a:xfrm>
          <a:prstGeom prst="line">
            <a:avLst/>
          </a:prstGeom>
          <a:ln w="28575">
            <a:solidFill>
              <a:srgbClr val="1E6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24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2C095C-C215-4314-8C14-D82973A56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EDE83-0AB7-4C8B-8B96-8260947E3F3F}" type="datetime1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450482-0F09-44C7-B920-8D05E640E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4F1A6B-BE99-45D8-B224-168EBD7F6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B771DD0-54D1-44F9-AD4B-AB9F7E687896}"/>
              </a:ext>
            </a:extLst>
          </p:cNvPr>
          <p:cNvCxnSpPr/>
          <p:nvPr userDrawn="1"/>
        </p:nvCxnSpPr>
        <p:spPr>
          <a:xfrm>
            <a:off x="0" y="859278"/>
            <a:ext cx="3266902" cy="0"/>
          </a:xfrm>
          <a:prstGeom prst="line">
            <a:avLst/>
          </a:prstGeom>
          <a:ln w="28575">
            <a:solidFill>
              <a:srgbClr val="1E6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re 1">
            <a:extLst>
              <a:ext uri="{FF2B5EF4-FFF2-40B4-BE49-F238E27FC236}">
                <a16:creationId xmlns:a16="http://schemas.microsoft.com/office/drawing/2014/main" id="{BEF2FE8E-2D65-4ED1-97D7-97CCB053F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415520"/>
            <a:ext cx="6169795" cy="332192"/>
          </a:xfrm>
          <a:prstGeom prst="rect">
            <a:avLst/>
          </a:prstGeom>
          <a:gradFill flip="none" rotWithShape="1">
            <a:gsLst>
              <a:gs pos="0">
                <a:srgbClr val="DFDB00">
                  <a:shade val="30000"/>
                  <a:satMod val="115000"/>
                </a:srgbClr>
              </a:gs>
              <a:gs pos="50000">
                <a:srgbClr val="DFDB00">
                  <a:shade val="67500"/>
                  <a:satMod val="115000"/>
                </a:srgbClr>
              </a:gs>
              <a:gs pos="100000">
                <a:srgbClr val="DFDB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b"/>
          <a:lstStyle>
            <a:lvl1pPr algn="l">
              <a:defRPr sz="240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0926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F0350B7-3E11-4E7D-B8CD-CA5A7CCE8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1B4A6C-0341-4242-8C31-7EEFD34C7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78FEA2-2F32-4457-89A7-9FD56AC50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7593-034B-472C-A340-3A34359EC2EB}" type="datetime1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B31B7E-A82E-4B43-ABF0-A0480D5A9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4C0E90-9C10-49FD-A5A5-F38C70B11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64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515516-738D-4144-9452-B3F16948C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42B89-46D0-4994-8F72-1D8C27A2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0024-45B6-4BAD-99C3-FC259E34622E}" type="datetime1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194D48-BF01-47F6-B61E-FC6C5E5EA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98C398-3DAA-4293-84AD-BC9F3767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itre 1">
            <a:extLst>
              <a:ext uri="{FF2B5EF4-FFF2-40B4-BE49-F238E27FC236}">
                <a16:creationId xmlns:a16="http://schemas.microsoft.com/office/drawing/2014/main" id="{E6408F8D-0D0C-482E-973E-C3B896CEB59F}"/>
              </a:ext>
            </a:extLst>
          </p:cNvPr>
          <p:cNvSpPr txBox="1">
            <a:spLocks/>
          </p:cNvSpPr>
          <p:nvPr userDrawn="1"/>
        </p:nvSpPr>
        <p:spPr>
          <a:xfrm>
            <a:off x="0" y="1236107"/>
            <a:ext cx="6766560" cy="336730"/>
          </a:xfrm>
          <a:prstGeom prst="rect">
            <a:avLst/>
          </a:prstGeom>
          <a:gradFill flip="none" rotWithShape="1">
            <a:gsLst>
              <a:gs pos="0">
                <a:srgbClr val="DFDB00">
                  <a:shade val="30000"/>
                  <a:satMod val="115000"/>
                </a:srgbClr>
              </a:gs>
              <a:gs pos="50000">
                <a:srgbClr val="DFDB00">
                  <a:shade val="67500"/>
                  <a:satMod val="115000"/>
                </a:srgbClr>
              </a:gs>
              <a:gs pos="100000">
                <a:srgbClr val="DFDB00">
                  <a:shade val="100000"/>
                  <a:satMod val="115000"/>
                </a:srgbClr>
              </a:gs>
            </a:gsLst>
            <a:lin ang="81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987B1F0-5DA4-4FC8-9BE1-F642920619D7}"/>
              </a:ext>
            </a:extLst>
          </p:cNvPr>
          <p:cNvCxnSpPr/>
          <p:nvPr userDrawn="1"/>
        </p:nvCxnSpPr>
        <p:spPr>
          <a:xfrm>
            <a:off x="0" y="1730778"/>
            <a:ext cx="3266902" cy="0"/>
          </a:xfrm>
          <a:prstGeom prst="line">
            <a:avLst/>
          </a:prstGeom>
          <a:ln w="28575">
            <a:solidFill>
              <a:srgbClr val="1E6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589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7AD17080-2ABF-4A34-96F3-448A25370A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29681" cy="6858000"/>
          </a:xfrm>
          <a:prstGeom prst="snip1Rect">
            <a:avLst>
              <a:gd name="adj" fmla="val 49903"/>
            </a:avLst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246F3A-203A-462B-ABB0-C3735818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4448-9205-4F10-8FE6-F8B5C3312D74}" type="datetime1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FC986C-C520-4795-B425-A6B2C12D8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E0944F-3CAB-49C1-A278-96C0F271A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62E4D9FC-1C36-4AFF-8EC4-B3EF3E5F5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28734"/>
            <a:ext cx="9144000" cy="687148"/>
          </a:xfrm>
          <a:prstGeom prst="rect">
            <a:avLst/>
          </a:prstGeom>
          <a:gradFill flip="none" rotWithShape="1">
            <a:gsLst>
              <a:gs pos="0">
                <a:srgbClr val="DFDB00">
                  <a:shade val="30000"/>
                  <a:satMod val="115000"/>
                </a:srgbClr>
              </a:gs>
              <a:gs pos="50000">
                <a:srgbClr val="DFDB00">
                  <a:shade val="67500"/>
                  <a:satMod val="115000"/>
                </a:srgbClr>
              </a:gs>
              <a:gs pos="100000">
                <a:srgbClr val="DFDB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b"/>
          <a:lstStyle>
            <a:lvl1pPr algn="ctr">
              <a:defRPr sz="4800"/>
            </a:lvl1pPr>
          </a:lstStyle>
          <a:p>
            <a:r>
              <a:rPr lang="fr-FR" dirty="0"/>
              <a:t>Modifiez le style du titre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7817249-3008-4B97-B455-E40904899550}"/>
              </a:ext>
            </a:extLst>
          </p:cNvPr>
          <p:cNvCxnSpPr>
            <a:cxnSpLocks/>
          </p:cNvCxnSpPr>
          <p:nvPr userDrawn="1"/>
        </p:nvCxnSpPr>
        <p:spPr>
          <a:xfrm>
            <a:off x="1332689" y="2928734"/>
            <a:ext cx="0" cy="913691"/>
          </a:xfrm>
          <a:prstGeom prst="line">
            <a:avLst/>
          </a:prstGeom>
          <a:ln w="28575">
            <a:solidFill>
              <a:srgbClr val="1E6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723DC7-E126-45D4-9FEF-0D793D71A156}"/>
              </a:ext>
            </a:extLst>
          </p:cNvPr>
          <p:cNvCxnSpPr/>
          <p:nvPr userDrawn="1"/>
        </p:nvCxnSpPr>
        <p:spPr>
          <a:xfrm>
            <a:off x="1332689" y="3842425"/>
            <a:ext cx="4902741" cy="0"/>
          </a:xfrm>
          <a:prstGeom prst="line">
            <a:avLst/>
          </a:prstGeom>
          <a:ln w="28575">
            <a:solidFill>
              <a:srgbClr val="1E6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73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791FF5-312E-4B17-B855-72BDF322D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22187"/>
            <a:ext cx="5181600" cy="3754776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EDC6AD-1722-4B3F-A0EF-78287A8D4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22187"/>
            <a:ext cx="5181600" cy="3754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AD30C5-773F-46D7-9C0B-6CE0B9F77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34C-EC97-49C9-A702-B525A4B5FD5D}" type="datetime1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E6C8B7-5479-4A77-82AC-31F52D9B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50BE88-4E1F-4537-97E6-850407D2F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E1D8A35-7517-42AD-81DF-FBFA8352D3FA}"/>
              </a:ext>
            </a:extLst>
          </p:cNvPr>
          <p:cNvCxnSpPr/>
          <p:nvPr userDrawn="1"/>
        </p:nvCxnSpPr>
        <p:spPr>
          <a:xfrm>
            <a:off x="0" y="1978428"/>
            <a:ext cx="3266902" cy="0"/>
          </a:xfrm>
          <a:prstGeom prst="line">
            <a:avLst/>
          </a:prstGeom>
          <a:ln w="28575">
            <a:solidFill>
              <a:srgbClr val="1E6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>
            <a:extLst>
              <a:ext uri="{FF2B5EF4-FFF2-40B4-BE49-F238E27FC236}">
                <a16:creationId xmlns:a16="http://schemas.microsoft.com/office/drawing/2014/main" id="{F47973E0-0C88-4641-8BD3-DC9BEFAA3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534670"/>
            <a:ext cx="6677025" cy="332192"/>
          </a:xfrm>
          <a:prstGeom prst="rect">
            <a:avLst/>
          </a:prstGeom>
          <a:gradFill flip="none" rotWithShape="1">
            <a:gsLst>
              <a:gs pos="0">
                <a:srgbClr val="DFDB00">
                  <a:shade val="30000"/>
                  <a:satMod val="115000"/>
                </a:srgbClr>
              </a:gs>
              <a:gs pos="50000">
                <a:srgbClr val="DFDB00">
                  <a:shade val="67500"/>
                  <a:satMod val="115000"/>
                </a:srgbClr>
              </a:gs>
              <a:gs pos="100000">
                <a:srgbClr val="DFDB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b"/>
          <a:lstStyle>
            <a:lvl1pPr algn="l">
              <a:defRPr sz="240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74768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FDC165-A38B-42BC-B17C-4FC9163C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3B7915-446B-4761-A14E-64E3F9BEA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189A8D-A1FC-4481-83C3-C8799AB26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BBE08C4-CD53-4087-8B71-E5C60DB8C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2038160-8887-4B21-B6A0-AB8C30014C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28C34CF-BA80-4AD5-8150-632609A5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038C7-3DF4-4EB8-BB1E-3A592A64F79F}" type="datetime1">
              <a:rPr lang="fr-FR" smtClean="0"/>
              <a:t>03/01/2022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BF13F2-C649-4FA8-8859-2F92DDAE1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0EDDF92-0B58-4C24-8DE6-B6D3CD47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82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8204E0-8549-46E2-AC68-B3BBC578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8034-EED5-4966-A454-2084C4DD30F7}" type="datetime1">
              <a:rPr lang="fr-FR" smtClean="0"/>
              <a:t>03/01/2022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E20DF0-091D-40EA-A53D-5B1341385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5BA945-82E2-4B3E-8A2F-8E422ECCC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BA2FFD1A-4841-4E1D-B13F-39080155A484}"/>
              </a:ext>
            </a:extLst>
          </p:cNvPr>
          <p:cNvCxnSpPr/>
          <p:nvPr userDrawn="1"/>
        </p:nvCxnSpPr>
        <p:spPr>
          <a:xfrm>
            <a:off x="0" y="1978428"/>
            <a:ext cx="3266902" cy="0"/>
          </a:xfrm>
          <a:prstGeom prst="line">
            <a:avLst/>
          </a:prstGeom>
          <a:ln w="28575">
            <a:solidFill>
              <a:srgbClr val="1E6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>
            <a:extLst>
              <a:ext uri="{FF2B5EF4-FFF2-40B4-BE49-F238E27FC236}">
                <a16:creationId xmlns:a16="http://schemas.microsoft.com/office/drawing/2014/main" id="{D09E87AE-7544-4EE2-9950-E3AA1D42E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39874"/>
            <a:ext cx="6391275" cy="327026"/>
          </a:xfrm>
          <a:prstGeom prst="rect">
            <a:avLst/>
          </a:prstGeom>
          <a:gradFill flip="none" rotWithShape="1">
            <a:gsLst>
              <a:gs pos="0">
                <a:srgbClr val="DFDB00">
                  <a:shade val="30000"/>
                  <a:satMod val="115000"/>
                </a:srgbClr>
              </a:gs>
              <a:gs pos="50000">
                <a:srgbClr val="DFDB00">
                  <a:shade val="67500"/>
                  <a:satMod val="115000"/>
                </a:srgbClr>
              </a:gs>
              <a:gs pos="100000">
                <a:srgbClr val="DFDB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b"/>
          <a:lstStyle>
            <a:lvl1pPr algn="l">
              <a:defRPr sz="240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31177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7DDA37B-0778-4198-BB5C-78D4440E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5C14-5B8C-4718-B446-825A8C57BD31}" type="datetime1">
              <a:rPr lang="fr-FR" smtClean="0"/>
              <a:t>03/01/2022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7DC617-C21A-46F8-B814-E1FD0BE19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CC5E9D-1758-484C-8D8E-B07D251C3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A74E890-4DA6-4DEF-A804-4A977C05EC19}"/>
              </a:ext>
            </a:extLst>
          </p:cNvPr>
          <p:cNvCxnSpPr/>
          <p:nvPr userDrawn="1"/>
        </p:nvCxnSpPr>
        <p:spPr>
          <a:xfrm>
            <a:off x="371273" y="0"/>
            <a:ext cx="0" cy="6858000"/>
          </a:xfrm>
          <a:prstGeom prst="line">
            <a:avLst/>
          </a:prstGeom>
          <a:ln w="28575">
            <a:solidFill>
              <a:srgbClr val="1E6D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20629CA-1732-4671-8153-7228DFC05756}"/>
              </a:ext>
            </a:extLst>
          </p:cNvPr>
          <p:cNvCxnSpPr/>
          <p:nvPr userDrawn="1"/>
        </p:nvCxnSpPr>
        <p:spPr>
          <a:xfrm>
            <a:off x="604737" y="0"/>
            <a:ext cx="0" cy="6858000"/>
          </a:xfrm>
          <a:prstGeom prst="line">
            <a:avLst/>
          </a:prstGeom>
          <a:ln w="19050">
            <a:solidFill>
              <a:srgbClr val="00AF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83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4F2A34-EC0B-4D5C-AAB6-A40A0B795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E05416-28B1-49AC-B93A-95038FC88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8DE46D-2C29-43A4-9DAB-2C56E1DC2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AADB11-5172-408D-9A3E-76F5619D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DE06-5B01-4484-AB91-5720FCFDF97D}" type="datetime1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E9C038-3361-4CA6-A928-220DD89C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2FB2DB-C027-43CB-8EB6-DFEF8847B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13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AA8047-10EC-40D9-9D60-F7AFAAE4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FBE776A-6142-466C-9FED-3DE2D77F6F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A4D613-0169-4DF9-AD40-C0695AAAC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5483B2-6994-4B5A-AD08-F7304B466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96FA-45C9-4673-B0C7-00C7C0412A46}" type="datetime1">
              <a:rPr lang="fr-FR" smtClean="0"/>
              <a:t>03/01/2022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69372D-39A9-4178-9925-01B3E7AE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A86B6F-E7B1-4C96-93F3-F8B36F70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EEA81-9EB5-4291-BFC7-8823A64376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14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B3214D-F9D4-46C5-82C9-4EB743836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25833"/>
            <a:ext cx="10515600" cy="3151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5FE76D-7690-4E3C-B2F1-6FF5AB521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90904-E857-4891-903E-76D12A319B56}" type="datetime1">
              <a:rPr lang="fr-FR" smtClean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3391D3-FA91-4F43-A575-DDB00CC50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F1C736-2064-418D-8C70-C82B05E22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EEA81-9EB5-4291-BFC7-8823A643760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CBA82C-445B-4C28-A7EF-0561F3C6E285}"/>
              </a:ext>
            </a:extLst>
          </p:cNvPr>
          <p:cNvSpPr/>
          <p:nvPr userDrawn="1"/>
        </p:nvSpPr>
        <p:spPr>
          <a:xfrm>
            <a:off x="6410425" y="315081"/>
            <a:ext cx="5781578" cy="5512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E2EA94A-B8AB-4DAC-8DE1-240C936DE06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241" y="87877"/>
            <a:ext cx="1295757" cy="93642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9B19712D-4FA2-4F26-BD63-EB0E5AA3BE9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268" y="87877"/>
            <a:ext cx="1290226" cy="82370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2982DCB-3DF4-449B-8C3C-0FDE01FE170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764" y="212084"/>
            <a:ext cx="1054737" cy="71722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DA34CE2-8625-48BB-9B8C-C474C217AB6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006" y="248556"/>
            <a:ext cx="1050727" cy="7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05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9C6723-C73E-49C0-960A-A7651DA4B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2000" dirty="0"/>
              <a:t>CONTEXTE ET PROBLEMATIQUE DU SUJET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703CFAD-E69B-456E-9BA0-643A31185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908" y="2482182"/>
            <a:ext cx="4512333" cy="2425378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B4E42263-41C6-4CA1-A9B0-AC1C603F8402}"/>
              </a:ext>
            </a:extLst>
          </p:cNvPr>
          <p:cNvSpPr/>
          <p:nvPr/>
        </p:nvSpPr>
        <p:spPr>
          <a:xfrm>
            <a:off x="3747629" y="3136360"/>
            <a:ext cx="1258864" cy="1356749"/>
          </a:xfrm>
          <a:prstGeom prst="ellipse">
            <a:avLst/>
          </a:prstGeom>
          <a:noFill/>
          <a:ln w="28575">
            <a:solidFill>
              <a:srgbClr val="00AF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2F81FE2B-AA99-45B7-B218-CE9BB1801CF8}"/>
              </a:ext>
            </a:extLst>
          </p:cNvPr>
          <p:cNvCxnSpPr>
            <a:cxnSpLocks/>
          </p:cNvCxnSpPr>
          <p:nvPr/>
        </p:nvCxnSpPr>
        <p:spPr>
          <a:xfrm>
            <a:off x="5184396" y="3720290"/>
            <a:ext cx="2551752" cy="0"/>
          </a:xfrm>
          <a:prstGeom prst="straightConnector1">
            <a:avLst/>
          </a:prstGeom>
          <a:ln w="28575">
            <a:solidFill>
              <a:srgbClr val="00AFE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07B1887C-8EC3-4984-B3F5-3E2EC1D06A7C}"/>
              </a:ext>
            </a:extLst>
          </p:cNvPr>
          <p:cNvGrpSpPr/>
          <p:nvPr/>
        </p:nvGrpSpPr>
        <p:grpSpPr>
          <a:xfrm>
            <a:off x="7674417" y="2672860"/>
            <a:ext cx="1921480" cy="2100475"/>
            <a:chOff x="8710568" y="1324591"/>
            <a:chExt cx="1778467" cy="1944139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C662AFA0-5C97-4C30-88DA-F9D7275395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146" t="26974" r="34347" b="17086"/>
            <a:stretch/>
          </p:blipFill>
          <p:spPr>
            <a:xfrm>
              <a:off x="8710568" y="1324591"/>
              <a:ext cx="1778467" cy="1944139"/>
            </a:xfrm>
            <a:prstGeom prst="ellipse">
              <a:avLst/>
            </a:prstGeom>
          </p:spPr>
        </p:pic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45EE8839-7993-43EA-AF36-6F62D5DA6F3E}"/>
                </a:ext>
              </a:extLst>
            </p:cNvPr>
            <p:cNvSpPr/>
            <p:nvPr/>
          </p:nvSpPr>
          <p:spPr>
            <a:xfrm>
              <a:off x="8846819" y="1752950"/>
              <a:ext cx="1642215" cy="1455070"/>
            </a:xfrm>
            <a:prstGeom prst="ellipse">
              <a:avLst/>
            </a:prstGeom>
            <a:solidFill>
              <a:srgbClr val="E7E6E6">
                <a:alpha val="68000"/>
              </a:srgbClr>
            </a:solidFill>
            <a:ln w="28575">
              <a:solidFill>
                <a:srgbClr val="00AF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C658BF4A-CD5E-4B90-BCE3-59FC05EA7D17}"/>
              </a:ext>
            </a:extLst>
          </p:cNvPr>
          <p:cNvSpPr txBox="1"/>
          <p:nvPr/>
        </p:nvSpPr>
        <p:spPr>
          <a:xfrm>
            <a:off x="146417" y="3921704"/>
            <a:ext cx="22805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fr-FR" sz="1200" dirty="0"/>
              <a:t>En 2015, 736 millions de pauvres dans le monde,</a:t>
            </a:r>
          </a:p>
          <a:p>
            <a:pPr marL="171450" indent="-171450" algn="just">
              <a:buFontTx/>
              <a:buChar char="-"/>
            </a:pPr>
            <a:endParaRPr lang="fr-FR" sz="1200" dirty="0"/>
          </a:p>
          <a:p>
            <a:pPr marL="171450" indent="-171450" algn="just">
              <a:buFontTx/>
              <a:buChar char="-"/>
            </a:pPr>
            <a:r>
              <a:rPr lang="fr-FR" sz="1200" dirty="0"/>
              <a:t>Environ 123 millions de pauvres vivent dans des zones inondables (2018)</a:t>
            </a:r>
          </a:p>
          <a:p>
            <a:pPr marL="171450" indent="-171450" algn="just">
              <a:buFontTx/>
              <a:buChar char="-"/>
            </a:pPr>
            <a:r>
              <a:rPr lang="fr-FR" sz="1200" dirty="0"/>
              <a:t>1 milliards de personnes vivent dans des quartiers précaires (2018)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CE41225-A46D-4FA4-8A62-0C195B93E2F6}"/>
              </a:ext>
            </a:extLst>
          </p:cNvPr>
          <p:cNvSpPr txBox="1"/>
          <p:nvPr/>
        </p:nvSpPr>
        <p:spPr>
          <a:xfrm>
            <a:off x="9595895" y="3988505"/>
            <a:ext cx="22805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fr-FR" sz="1200" dirty="0"/>
              <a:t>1 milliard d’africain dont 413 millions de pauvres</a:t>
            </a:r>
          </a:p>
          <a:p>
            <a:pPr marL="171450" indent="-171450" algn="just">
              <a:buFontTx/>
              <a:buChar char="-"/>
            </a:pPr>
            <a:r>
              <a:rPr lang="fr-FR" sz="1200" dirty="0"/>
              <a:t>En 2017, 33% des citadins africains vivent dans des bidonvilles</a:t>
            </a:r>
          </a:p>
          <a:p>
            <a:pPr marL="171450" indent="-171450" algn="just">
              <a:buFontTx/>
              <a:buChar char="-"/>
            </a:pPr>
            <a:r>
              <a:rPr lang="fr-FR" sz="1200" dirty="0"/>
              <a:t>En Côte d’ivoire, ce taux passe de 13% à 33% entre 2002 et 2013</a:t>
            </a:r>
          </a:p>
        </p:txBody>
      </p:sp>
    </p:spTree>
    <p:extLst>
      <p:ext uri="{BB962C8B-B14F-4D97-AF65-F5344CB8AC3E}">
        <p14:creationId xmlns:p14="http://schemas.microsoft.com/office/powerpoint/2010/main" val="265093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2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Macintosh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CONTEXTE ET PROBLEMATIQUE DU SUJET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Sakînah Coulibaly</dc:creator>
  <cp:lastModifiedBy>bringay@gmail.com</cp:lastModifiedBy>
  <cp:revision>64</cp:revision>
  <dcterms:created xsi:type="dcterms:W3CDTF">2021-02-10T11:47:34Z</dcterms:created>
  <dcterms:modified xsi:type="dcterms:W3CDTF">2022-01-03T20:45:47Z</dcterms:modified>
</cp:coreProperties>
</file>