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1E6DAC"/>
    <a:srgbClr val="00AFEC"/>
    <a:srgbClr val="DFDB00"/>
    <a:srgbClr val="00B1EF"/>
    <a:srgbClr val="005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07CFF-E16C-40CD-BF75-53DCFFD67020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FF260-3207-47EA-9448-08208CA1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21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3089E-38E5-463D-8E0D-98A7BAFA7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3245"/>
            <a:ext cx="9144000" cy="687148"/>
          </a:xfrm>
          <a:prstGeom prst="rect">
            <a:avLst/>
          </a:prstGeom>
          <a:gradFill flip="none" rotWithShape="1">
            <a:gsLst>
              <a:gs pos="0">
                <a:srgbClr val="DFDB00">
                  <a:shade val="30000"/>
                  <a:satMod val="115000"/>
                </a:srgbClr>
              </a:gs>
              <a:gs pos="50000">
                <a:srgbClr val="DFDB00">
                  <a:shade val="67500"/>
                  <a:satMod val="115000"/>
                </a:srgbClr>
              </a:gs>
              <a:gs pos="100000">
                <a:srgbClr val="DFDB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F1EDB0-E789-45A0-9744-B85017C4B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A950A-DEE4-437D-B388-B9133825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3C1-45E2-4589-BBF8-E5F541FCDE57}" type="datetime1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CDF57C-9AB7-46F4-88F4-AA319463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E11DF5-8051-44C6-BE06-EBF9AFE0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96609DE-C2E8-4208-B6D7-ECAF696C6334}"/>
              </a:ext>
            </a:extLst>
          </p:cNvPr>
          <p:cNvCxnSpPr>
            <a:cxnSpLocks/>
          </p:cNvCxnSpPr>
          <p:nvPr userDrawn="1"/>
        </p:nvCxnSpPr>
        <p:spPr>
          <a:xfrm>
            <a:off x="1332689" y="2053245"/>
            <a:ext cx="0" cy="913691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619C505-DC84-4787-B69C-188E3E51510F}"/>
              </a:ext>
            </a:extLst>
          </p:cNvPr>
          <p:cNvCxnSpPr/>
          <p:nvPr userDrawn="1"/>
        </p:nvCxnSpPr>
        <p:spPr>
          <a:xfrm>
            <a:off x="1332689" y="2966936"/>
            <a:ext cx="4902741" cy="0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4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C095C-C215-4314-8C14-D82973A5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E83-0AB7-4C8B-8B96-8260947E3F3F}" type="datetime1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450482-0F09-44C7-B920-8D05E640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F1A6B-BE99-45D8-B224-168EBD7F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B771DD0-54D1-44F9-AD4B-AB9F7E687896}"/>
              </a:ext>
            </a:extLst>
          </p:cNvPr>
          <p:cNvCxnSpPr/>
          <p:nvPr userDrawn="1"/>
        </p:nvCxnSpPr>
        <p:spPr>
          <a:xfrm>
            <a:off x="0" y="859278"/>
            <a:ext cx="3266902" cy="0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BEF2FE8E-2D65-4ED1-97D7-97CCB053F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15520"/>
            <a:ext cx="6169795" cy="332192"/>
          </a:xfrm>
          <a:prstGeom prst="rect">
            <a:avLst/>
          </a:prstGeom>
          <a:gradFill flip="none" rotWithShape="1">
            <a:gsLst>
              <a:gs pos="0">
                <a:srgbClr val="DFDB00">
                  <a:shade val="30000"/>
                  <a:satMod val="115000"/>
                </a:srgbClr>
              </a:gs>
              <a:gs pos="50000">
                <a:srgbClr val="DFDB00">
                  <a:shade val="67500"/>
                  <a:satMod val="115000"/>
                </a:srgbClr>
              </a:gs>
              <a:gs pos="100000">
                <a:srgbClr val="DFDB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0926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0350B7-3E11-4E7D-B8CD-CA5A7CCE8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1B4A6C-0341-4242-8C31-7EEFD34C7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78FEA2-2F32-4457-89A7-9FD56AC5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7593-034B-472C-A340-3A34359EC2EB}" type="datetime1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31B7E-A82E-4B43-ABF0-A0480D5A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C0E90-9C10-49FD-A5A5-F38C70B1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64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515516-738D-4144-9452-B3F16948C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42B89-46D0-4994-8F72-1D8C27A2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024-45B6-4BAD-99C3-FC259E34622E}" type="datetime1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194D48-BF01-47F6-B61E-FC6C5E5E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8C398-3DAA-4293-84AD-BC9F3767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E6408F8D-0D0C-482E-973E-C3B896CEB59F}"/>
              </a:ext>
            </a:extLst>
          </p:cNvPr>
          <p:cNvSpPr txBox="1">
            <a:spLocks/>
          </p:cNvSpPr>
          <p:nvPr userDrawn="1"/>
        </p:nvSpPr>
        <p:spPr>
          <a:xfrm>
            <a:off x="0" y="1236107"/>
            <a:ext cx="6766560" cy="336730"/>
          </a:xfrm>
          <a:prstGeom prst="rect">
            <a:avLst/>
          </a:prstGeom>
          <a:gradFill flip="none" rotWithShape="1">
            <a:gsLst>
              <a:gs pos="0">
                <a:srgbClr val="DFDB00">
                  <a:shade val="30000"/>
                  <a:satMod val="115000"/>
                </a:srgbClr>
              </a:gs>
              <a:gs pos="50000">
                <a:srgbClr val="DFDB00">
                  <a:shade val="67500"/>
                  <a:satMod val="115000"/>
                </a:srgbClr>
              </a:gs>
              <a:gs pos="100000">
                <a:srgbClr val="DFDB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87B1F0-5DA4-4FC8-9BE1-F642920619D7}"/>
              </a:ext>
            </a:extLst>
          </p:cNvPr>
          <p:cNvCxnSpPr/>
          <p:nvPr userDrawn="1"/>
        </p:nvCxnSpPr>
        <p:spPr>
          <a:xfrm>
            <a:off x="0" y="1730778"/>
            <a:ext cx="3266902" cy="0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8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AD17080-2ABF-4A34-96F3-448A25370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9681" cy="6858000"/>
          </a:xfrm>
          <a:prstGeom prst="snip1Rect">
            <a:avLst>
              <a:gd name="adj" fmla="val 49903"/>
            </a:avLst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46F3A-203A-462B-ABB0-C3735818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4448-9205-4F10-8FE6-F8B5C3312D74}" type="datetime1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C986C-C520-4795-B425-A6B2C12D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0944F-3CAB-49C1-A278-96C0F271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2E4D9FC-1C36-4AFF-8EC4-B3EF3E5F5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8734"/>
            <a:ext cx="9144000" cy="687148"/>
          </a:xfrm>
          <a:prstGeom prst="rect">
            <a:avLst/>
          </a:prstGeom>
          <a:gradFill flip="none" rotWithShape="1">
            <a:gsLst>
              <a:gs pos="0">
                <a:srgbClr val="DFDB00">
                  <a:shade val="30000"/>
                  <a:satMod val="115000"/>
                </a:srgbClr>
              </a:gs>
              <a:gs pos="50000">
                <a:srgbClr val="DFDB00">
                  <a:shade val="67500"/>
                  <a:satMod val="115000"/>
                </a:srgbClr>
              </a:gs>
              <a:gs pos="100000">
                <a:srgbClr val="DFDB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7817249-3008-4B97-B455-E40904899550}"/>
              </a:ext>
            </a:extLst>
          </p:cNvPr>
          <p:cNvCxnSpPr>
            <a:cxnSpLocks/>
          </p:cNvCxnSpPr>
          <p:nvPr userDrawn="1"/>
        </p:nvCxnSpPr>
        <p:spPr>
          <a:xfrm>
            <a:off x="1332689" y="2928734"/>
            <a:ext cx="0" cy="913691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723DC7-E126-45D4-9FEF-0D793D71A156}"/>
              </a:ext>
            </a:extLst>
          </p:cNvPr>
          <p:cNvCxnSpPr/>
          <p:nvPr userDrawn="1"/>
        </p:nvCxnSpPr>
        <p:spPr>
          <a:xfrm>
            <a:off x="1332689" y="3842425"/>
            <a:ext cx="4902741" cy="0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3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91FF5-312E-4B17-B855-72BDF322D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22187"/>
            <a:ext cx="5181600" cy="375477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EDC6AD-1722-4B3F-A0EF-78287A8D4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22187"/>
            <a:ext cx="5181600" cy="3754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AD30C5-773F-46D7-9C0B-6CE0B9F7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4C-EC97-49C9-A702-B525A4B5FD5D}" type="datetime1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E6C8B7-5479-4A77-82AC-31F52D9B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50BE88-4E1F-4537-97E6-850407D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1D8A35-7517-42AD-81DF-FBFA8352D3FA}"/>
              </a:ext>
            </a:extLst>
          </p:cNvPr>
          <p:cNvCxnSpPr/>
          <p:nvPr userDrawn="1"/>
        </p:nvCxnSpPr>
        <p:spPr>
          <a:xfrm>
            <a:off x="0" y="1978428"/>
            <a:ext cx="3266902" cy="0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F47973E0-0C88-4641-8BD3-DC9BEFAA3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34670"/>
            <a:ext cx="6677025" cy="332192"/>
          </a:xfrm>
          <a:prstGeom prst="rect">
            <a:avLst/>
          </a:prstGeom>
          <a:gradFill flip="none" rotWithShape="1">
            <a:gsLst>
              <a:gs pos="0">
                <a:srgbClr val="DFDB00">
                  <a:shade val="30000"/>
                  <a:satMod val="115000"/>
                </a:srgbClr>
              </a:gs>
              <a:gs pos="50000">
                <a:srgbClr val="DFDB00">
                  <a:shade val="67500"/>
                  <a:satMod val="115000"/>
                </a:srgbClr>
              </a:gs>
              <a:gs pos="100000">
                <a:srgbClr val="DFDB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4768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DC165-A38B-42BC-B17C-4FC9163C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3B7915-446B-4761-A14E-64E3F9BE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189A8D-A1FC-4481-83C3-C8799AB2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BE08C4-CD53-4087-8B71-E5C60DB8C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038160-8887-4B21-B6A0-AB8C30014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8C34CF-BA80-4AD5-8150-632609A5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38C7-3DF4-4EB8-BB1E-3A592A64F79F}" type="datetime1">
              <a:rPr lang="fr-FR" smtClean="0"/>
              <a:t>03/01/2022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BF13F2-C649-4FA8-8859-2F92DDAE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EDDF92-0B58-4C24-8DE6-B6D3CD47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2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8204E0-8549-46E2-AC68-B3BBC578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8034-EED5-4966-A454-2084C4DD30F7}" type="datetime1">
              <a:rPr lang="fr-FR" smtClean="0"/>
              <a:t>03/01/2022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E20DF0-091D-40EA-A53D-5B134138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BA945-82E2-4B3E-8A2F-8E42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A2FFD1A-4841-4E1D-B13F-39080155A484}"/>
              </a:ext>
            </a:extLst>
          </p:cNvPr>
          <p:cNvCxnSpPr/>
          <p:nvPr userDrawn="1"/>
        </p:nvCxnSpPr>
        <p:spPr>
          <a:xfrm>
            <a:off x="0" y="1978428"/>
            <a:ext cx="3266902" cy="0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D09E87AE-7544-4EE2-9950-E3AA1D42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39874"/>
            <a:ext cx="6391275" cy="327026"/>
          </a:xfrm>
          <a:prstGeom prst="rect">
            <a:avLst/>
          </a:prstGeom>
          <a:gradFill flip="none" rotWithShape="1">
            <a:gsLst>
              <a:gs pos="0">
                <a:srgbClr val="DFDB00">
                  <a:shade val="30000"/>
                  <a:satMod val="115000"/>
                </a:srgbClr>
              </a:gs>
              <a:gs pos="50000">
                <a:srgbClr val="DFDB00">
                  <a:shade val="67500"/>
                  <a:satMod val="115000"/>
                </a:srgbClr>
              </a:gs>
              <a:gs pos="100000">
                <a:srgbClr val="DFDB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117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DDA37B-0778-4198-BB5C-78D4440E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5C14-5B8C-4718-B446-825A8C57BD31}" type="datetime1">
              <a:rPr lang="fr-FR" smtClean="0"/>
              <a:t>03/01/2022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7DC617-C21A-46F8-B814-E1FD0BE1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CC5E9D-1758-484C-8D8E-B07D251C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A74E890-4DA6-4DEF-A804-4A977C05EC19}"/>
              </a:ext>
            </a:extLst>
          </p:cNvPr>
          <p:cNvCxnSpPr/>
          <p:nvPr userDrawn="1"/>
        </p:nvCxnSpPr>
        <p:spPr>
          <a:xfrm>
            <a:off x="371273" y="0"/>
            <a:ext cx="0" cy="6858000"/>
          </a:xfrm>
          <a:prstGeom prst="line">
            <a:avLst/>
          </a:prstGeom>
          <a:ln w="28575">
            <a:solidFill>
              <a:srgbClr val="1E6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20629CA-1732-4671-8153-7228DFC05756}"/>
              </a:ext>
            </a:extLst>
          </p:cNvPr>
          <p:cNvCxnSpPr/>
          <p:nvPr userDrawn="1"/>
        </p:nvCxnSpPr>
        <p:spPr>
          <a:xfrm>
            <a:off x="604737" y="0"/>
            <a:ext cx="0" cy="6858000"/>
          </a:xfrm>
          <a:prstGeom prst="line">
            <a:avLst/>
          </a:prstGeom>
          <a:ln w="19050">
            <a:solidFill>
              <a:srgbClr val="00A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3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F2A34-EC0B-4D5C-AAB6-A40A0B79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E05416-28B1-49AC-B93A-95038FC8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8DE46D-2C29-43A4-9DAB-2C56E1DC2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AADB11-5172-408D-9A3E-76F5619D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DE06-5B01-4484-AB91-5720FCFDF97D}" type="datetime1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E9C038-3361-4CA6-A928-220DD89C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2FB2DB-C027-43CB-8EB6-DFEF8847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3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A8047-10EC-40D9-9D60-F7AFAAE4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BE776A-6142-466C-9FED-3DE2D77F6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A4D613-0169-4DF9-AD40-C0695AAA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5483B2-6994-4B5A-AD08-F7304B46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96FA-45C9-4673-B0C7-00C7C0412A46}" type="datetime1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69372D-39A9-4178-9925-01B3E7AE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A86B6F-E7B1-4C96-93F3-F8B36F70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4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3214D-F9D4-46C5-82C9-4EB743836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25833"/>
            <a:ext cx="10515600" cy="315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5FE76D-7690-4E3C-B2F1-6FF5AB521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0904-E857-4891-903E-76D12A319B56}" type="datetime1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3391D3-FA91-4F43-A575-DDB00CC50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F1C736-2064-418D-8C70-C82B05E22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EA81-9EB5-4291-BFC7-8823A6437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CBA82C-445B-4C28-A7EF-0561F3C6E285}"/>
              </a:ext>
            </a:extLst>
          </p:cNvPr>
          <p:cNvSpPr/>
          <p:nvPr userDrawn="1"/>
        </p:nvSpPr>
        <p:spPr>
          <a:xfrm>
            <a:off x="6410425" y="315081"/>
            <a:ext cx="5781578" cy="551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2EA94A-B8AB-4DAC-8DE1-240C936DE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41" y="87877"/>
            <a:ext cx="1295757" cy="936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B19712D-4FA2-4F26-BD63-EB0E5AA3BE9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68" y="87877"/>
            <a:ext cx="1290226" cy="8237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982DCB-3DF4-449B-8C3C-0FDE01FE170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764" y="212084"/>
            <a:ext cx="1054737" cy="7172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A34CE2-8625-48BB-9B8C-C474C217AB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006" y="248556"/>
            <a:ext cx="1050727" cy="7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14DD73E2-6E60-4415-A203-0ED6B3DEE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36" y="1381191"/>
            <a:ext cx="1186606" cy="15151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9C6723-C73E-49C0-960A-A7651DA4B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000" dirty="0"/>
              <a:t>CONTEXTE ET PROBLEMATIQUE DU SUJET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5FCB13-8A09-4FAD-9EA3-10CA4DCF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EA81-9EB5-4291-BFC7-8823A6437607}" type="slidenum">
              <a:rPr lang="fr-FR" smtClean="0"/>
              <a:t>1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659A144-FADD-4B30-B7FB-4BDFDFF4051C}"/>
              </a:ext>
            </a:extLst>
          </p:cNvPr>
          <p:cNvGrpSpPr/>
          <p:nvPr/>
        </p:nvGrpSpPr>
        <p:grpSpPr>
          <a:xfrm>
            <a:off x="777273" y="3711080"/>
            <a:ext cx="10334624" cy="365108"/>
            <a:chOff x="928688" y="5069150"/>
            <a:chExt cx="10334624" cy="3651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5BFC27-6FA5-4779-9EAC-2D41616E0B6B}"/>
                </a:ext>
              </a:extLst>
            </p:cNvPr>
            <p:cNvSpPr/>
            <p:nvPr/>
          </p:nvSpPr>
          <p:spPr>
            <a:xfrm>
              <a:off x="928688" y="5069150"/>
              <a:ext cx="10334624" cy="365108"/>
            </a:xfrm>
            <a:prstGeom prst="rect">
              <a:avLst/>
            </a:prstGeom>
            <a:noFill/>
            <a:ln w="28575">
              <a:solidFill>
                <a:srgbClr val="00A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305F5E-5DC4-4D25-AC8E-91504F273480}"/>
                </a:ext>
              </a:extLst>
            </p:cNvPr>
            <p:cNvSpPr/>
            <p:nvPr/>
          </p:nvSpPr>
          <p:spPr>
            <a:xfrm>
              <a:off x="1028700" y="5201230"/>
              <a:ext cx="10125075" cy="10853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13E2E16-76D2-4166-B03F-0300582917E8}"/>
              </a:ext>
            </a:extLst>
          </p:cNvPr>
          <p:cNvCxnSpPr>
            <a:cxnSpLocks/>
          </p:cNvCxnSpPr>
          <p:nvPr/>
        </p:nvCxnSpPr>
        <p:spPr>
          <a:xfrm>
            <a:off x="1543161" y="3469850"/>
            <a:ext cx="0" cy="81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003BDF9-4336-47FD-9FEE-638D018F8D03}"/>
              </a:ext>
            </a:extLst>
          </p:cNvPr>
          <p:cNvCxnSpPr>
            <a:cxnSpLocks/>
          </p:cNvCxnSpPr>
          <p:nvPr/>
        </p:nvCxnSpPr>
        <p:spPr>
          <a:xfrm>
            <a:off x="3687321" y="3469850"/>
            <a:ext cx="0" cy="81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CDF04F1-40E3-4902-A945-ACB249493EC4}"/>
              </a:ext>
            </a:extLst>
          </p:cNvPr>
          <p:cNvSpPr txBox="1"/>
          <p:nvPr/>
        </p:nvSpPr>
        <p:spPr>
          <a:xfrm>
            <a:off x="861067" y="3104428"/>
            <a:ext cx="136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Avant le 19</a:t>
            </a:r>
            <a:r>
              <a:rPr lang="fr-FR" sz="1400" baseline="30000" dirty="0"/>
              <a:t>ème</a:t>
            </a:r>
            <a:r>
              <a:rPr lang="fr-FR" sz="1400" dirty="0"/>
              <a:t> 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F070790-DCFA-46CA-BD65-FBB063B100D5}"/>
              </a:ext>
            </a:extLst>
          </p:cNvPr>
          <p:cNvSpPr txBox="1"/>
          <p:nvPr/>
        </p:nvSpPr>
        <p:spPr>
          <a:xfrm>
            <a:off x="3244550" y="3052960"/>
            <a:ext cx="90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1885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828EF1A-EA2A-4CFD-8AB1-913169E242E3}"/>
              </a:ext>
            </a:extLst>
          </p:cNvPr>
          <p:cNvCxnSpPr>
            <a:cxnSpLocks/>
          </p:cNvCxnSpPr>
          <p:nvPr/>
        </p:nvCxnSpPr>
        <p:spPr>
          <a:xfrm>
            <a:off x="5944585" y="3469850"/>
            <a:ext cx="0" cy="81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BD5AD43-9E64-41D8-9256-7EAC79485148}"/>
              </a:ext>
            </a:extLst>
          </p:cNvPr>
          <p:cNvSpPr txBox="1"/>
          <p:nvPr/>
        </p:nvSpPr>
        <p:spPr>
          <a:xfrm>
            <a:off x="5501814" y="3052960"/>
            <a:ext cx="90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1960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9397156-8961-4C99-851A-7511C47D3190}"/>
              </a:ext>
            </a:extLst>
          </p:cNvPr>
          <p:cNvCxnSpPr>
            <a:cxnSpLocks/>
          </p:cNvCxnSpPr>
          <p:nvPr/>
        </p:nvCxnSpPr>
        <p:spPr>
          <a:xfrm>
            <a:off x="10298906" y="3469850"/>
            <a:ext cx="0" cy="81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0F74C88C-C19A-400C-BB6D-92896C78C851}"/>
              </a:ext>
            </a:extLst>
          </p:cNvPr>
          <p:cNvSpPr txBox="1"/>
          <p:nvPr/>
        </p:nvSpPr>
        <p:spPr>
          <a:xfrm>
            <a:off x="9688041" y="3094623"/>
            <a:ext cx="122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De nos jours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BD60AF4-39F0-4FFA-A7D1-B0D3AC3E395E}"/>
              </a:ext>
            </a:extLst>
          </p:cNvPr>
          <p:cNvCxnSpPr>
            <a:cxnSpLocks/>
          </p:cNvCxnSpPr>
          <p:nvPr/>
        </p:nvCxnSpPr>
        <p:spPr>
          <a:xfrm>
            <a:off x="8197984" y="3469850"/>
            <a:ext cx="0" cy="81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9FD8BB97-BA13-4AAE-98A1-9B3C20554EC3}"/>
              </a:ext>
            </a:extLst>
          </p:cNvPr>
          <p:cNvSpPr txBox="1"/>
          <p:nvPr/>
        </p:nvSpPr>
        <p:spPr>
          <a:xfrm>
            <a:off x="7755213" y="3052960"/>
            <a:ext cx="90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1980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4CED66-45A2-4668-868A-9DF9E0D32C07}"/>
              </a:ext>
            </a:extLst>
          </p:cNvPr>
          <p:cNvSpPr txBox="1"/>
          <p:nvPr/>
        </p:nvSpPr>
        <p:spPr>
          <a:xfrm>
            <a:off x="570480" y="4350774"/>
            <a:ext cx="194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Royaumes, cités et villages prospères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Système urbain vernaculaire basé sur </a:t>
            </a:r>
            <a:r>
              <a:rPr lang="fr-FR" sz="1200" b="1" dirty="0"/>
              <a:t>la communauté </a:t>
            </a:r>
            <a:r>
              <a:rPr lang="fr-FR" sz="1200" dirty="0"/>
              <a:t>et </a:t>
            </a:r>
            <a:r>
              <a:rPr lang="fr-FR" sz="1200" b="1" dirty="0"/>
              <a:t>l’environnement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ACA45B-C8DC-427B-87DD-877666CD3BAF}"/>
              </a:ext>
            </a:extLst>
          </p:cNvPr>
          <p:cNvSpPr txBox="1"/>
          <p:nvPr/>
        </p:nvSpPr>
        <p:spPr>
          <a:xfrm>
            <a:off x="2851050" y="4334977"/>
            <a:ext cx="180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Conférence de Berlin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Passage d’un </a:t>
            </a:r>
            <a:r>
              <a:rPr lang="fr-FR" sz="1200" b="1" dirty="0"/>
              <a:t>système traditionnel </a:t>
            </a:r>
            <a:r>
              <a:rPr lang="fr-FR" sz="1200" dirty="0"/>
              <a:t>à un </a:t>
            </a:r>
            <a:r>
              <a:rPr lang="fr-FR" sz="1200" b="1" dirty="0"/>
              <a:t>système urbain moderne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Ségrégation sociale: </a:t>
            </a:r>
            <a:r>
              <a:rPr lang="fr-FR" sz="1200" b="1" dirty="0"/>
              <a:t>Apparition des quartiers précaires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4633A23-F0DD-4EFC-B66F-054D563F7B62}"/>
              </a:ext>
            </a:extLst>
          </p:cNvPr>
          <p:cNvSpPr txBox="1"/>
          <p:nvPr/>
        </p:nvSpPr>
        <p:spPr>
          <a:xfrm>
            <a:off x="5051979" y="4334977"/>
            <a:ext cx="180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Indépendance des Etats africains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Course à l’urbanisation des villes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Accentuation de la ségrégation social: </a:t>
            </a:r>
            <a:r>
              <a:rPr lang="fr-FR" sz="1200" b="1" dirty="0"/>
              <a:t>Prolifération des quartiers précaires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D15050D-373E-4496-A998-C23FA170D316}"/>
              </a:ext>
            </a:extLst>
          </p:cNvPr>
          <p:cNvSpPr txBox="1"/>
          <p:nvPr/>
        </p:nvSpPr>
        <p:spPr>
          <a:xfrm>
            <a:off x="7252908" y="4334977"/>
            <a:ext cx="1977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Début des crises économiques et militaires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Augmentation des effectifs de la classe pauvre: </a:t>
            </a:r>
            <a:r>
              <a:rPr lang="fr-FR" sz="1200" b="1" dirty="0"/>
              <a:t>Boum des quartiers précaires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Début des programmes de logements sociaux : </a:t>
            </a:r>
            <a:r>
              <a:rPr lang="fr-FR" sz="1200" b="1" dirty="0"/>
              <a:t>Echec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58A2A7D-C715-4100-BB9B-C810F42360F1}"/>
              </a:ext>
            </a:extLst>
          </p:cNvPr>
          <p:cNvSpPr txBox="1"/>
          <p:nvPr/>
        </p:nvSpPr>
        <p:spPr>
          <a:xfrm>
            <a:off x="9382078" y="4334977"/>
            <a:ext cx="2280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Difficultés d’accès aux logements sociaux exacerbé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Retour vers l’architecture vernaculaire africaine: </a:t>
            </a:r>
            <a:r>
              <a:rPr lang="fr-FR" sz="1200" b="1" dirty="0"/>
              <a:t>apparition du néo vernaculaire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Villes traditionnelles africaines et bidonvilles: </a:t>
            </a:r>
            <a:r>
              <a:rPr lang="fr-FR" sz="1200" b="1" dirty="0"/>
              <a:t>deux exemples de développement durable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B755A70-0157-46AD-926D-84815A8B1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6" y="2297564"/>
            <a:ext cx="1188830" cy="81360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2B6DD2B-D113-46E9-8D39-A0C4AEF57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000476"/>
            <a:ext cx="1700692" cy="105248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B827CC2-9E5F-4265-BA74-5C755DF35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46" y="1950649"/>
            <a:ext cx="1727544" cy="109321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5C482E8-5837-45BF-A36E-3FE5CA2C4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08" y="1963646"/>
            <a:ext cx="1727544" cy="109321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1AC05CE-F84D-4F9A-99C3-DB6FFB6EA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84" y="1901614"/>
            <a:ext cx="1728713" cy="11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6" grpId="0"/>
      <p:bldP spid="28" grpId="0"/>
      <p:bldP spid="11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Macintosh PowerPoint</Application>
  <PresentationFormat>Grand écran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CONTEXTE ET PROBLEMATIQUE DU SUJET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Sakînah Coulibaly</dc:creator>
  <cp:lastModifiedBy>bringay@gmail.com</cp:lastModifiedBy>
  <cp:revision>64</cp:revision>
  <dcterms:created xsi:type="dcterms:W3CDTF">2021-02-10T11:47:34Z</dcterms:created>
  <dcterms:modified xsi:type="dcterms:W3CDTF">2022-01-03T20:46:17Z</dcterms:modified>
</cp:coreProperties>
</file>