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2"/>
  </p:notesMasterIdLst>
  <p:handoutMasterIdLst>
    <p:handoutMasterId r:id="rId63"/>
  </p:handoutMasterIdLst>
  <p:sldIdLst>
    <p:sldId id="256" r:id="rId2"/>
    <p:sldId id="522" r:id="rId3"/>
    <p:sldId id="496" r:id="rId4"/>
    <p:sldId id="497" r:id="rId5"/>
    <p:sldId id="499" r:id="rId6"/>
    <p:sldId id="500" r:id="rId7"/>
    <p:sldId id="501" r:id="rId8"/>
    <p:sldId id="502" r:id="rId9"/>
    <p:sldId id="504" r:id="rId10"/>
    <p:sldId id="537" r:id="rId11"/>
    <p:sldId id="536" r:id="rId12"/>
    <p:sldId id="503" r:id="rId13"/>
    <p:sldId id="538" r:id="rId14"/>
    <p:sldId id="540" r:id="rId15"/>
    <p:sldId id="542" r:id="rId16"/>
    <p:sldId id="544" r:id="rId17"/>
    <p:sldId id="545" r:id="rId18"/>
    <p:sldId id="523" r:id="rId19"/>
    <p:sldId id="524" r:id="rId20"/>
    <p:sldId id="546" r:id="rId21"/>
    <p:sldId id="547" r:id="rId22"/>
    <p:sldId id="529" r:id="rId23"/>
    <p:sldId id="520" r:id="rId24"/>
    <p:sldId id="552" r:id="rId25"/>
    <p:sldId id="551" r:id="rId26"/>
    <p:sldId id="521" r:id="rId27"/>
    <p:sldId id="530" r:id="rId28"/>
    <p:sldId id="449" r:id="rId29"/>
    <p:sldId id="451" r:id="rId30"/>
    <p:sldId id="558" r:id="rId31"/>
    <p:sldId id="505" r:id="rId32"/>
    <p:sldId id="508" r:id="rId33"/>
    <p:sldId id="509" r:id="rId34"/>
    <p:sldId id="510" r:id="rId35"/>
    <p:sldId id="511" r:id="rId36"/>
    <p:sldId id="512" r:id="rId37"/>
    <p:sldId id="514" r:id="rId38"/>
    <p:sldId id="506" r:id="rId39"/>
    <p:sldId id="555" r:id="rId40"/>
    <p:sldId id="559" r:id="rId41"/>
    <p:sldId id="554" r:id="rId42"/>
    <p:sldId id="531" r:id="rId43"/>
    <p:sldId id="534" r:id="rId44"/>
    <p:sldId id="535" r:id="rId45"/>
    <p:sldId id="549" r:id="rId46"/>
    <p:sldId id="452" r:id="rId47"/>
    <p:sldId id="457" r:id="rId48"/>
    <p:sldId id="491" r:id="rId49"/>
    <p:sldId id="467" r:id="rId50"/>
    <p:sldId id="471" r:id="rId51"/>
    <p:sldId id="492" r:id="rId52"/>
    <p:sldId id="493" r:id="rId53"/>
    <p:sldId id="550" r:id="rId54"/>
    <p:sldId id="548" r:id="rId55"/>
    <p:sldId id="450" r:id="rId56"/>
    <p:sldId id="533" r:id="rId57"/>
    <p:sldId id="557" r:id="rId58"/>
    <p:sldId id="526" r:id="rId59"/>
    <p:sldId id="528" r:id="rId60"/>
    <p:sldId id="387" r:id="rId6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AF03"/>
    <a:srgbClr val="FF0000"/>
    <a:srgbClr val="FF00FF"/>
    <a:srgbClr val="485824"/>
    <a:srgbClr val="5DD201"/>
    <a:srgbClr val="90FF93"/>
    <a:srgbClr val="F99BFF"/>
    <a:srgbClr val="F97EFF"/>
    <a:srgbClr val="00FFFF"/>
    <a:srgbClr val="2A55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461" autoAdjust="0"/>
    <p:restoredTop sz="96229" autoAdjust="0"/>
  </p:normalViewPr>
  <p:slideViewPr>
    <p:cSldViewPr snapToObjects="1">
      <p:cViewPr varScale="1">
        <p:scale>
          <a:sx n="120" d="100"/>
          <a:sy n="120" d="100"/>
        </p:scale>
        <p:origin x="73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9CD5A-B8D2-6048-A4AB-622D3994D8DA}" type="doc">
      <dgm:prSet loTypeId="urn:microsoft.com/office/officeart/2005/8/layout/chevron2" loCatId="" qsTypeId="urn:microsoft.com/office/officeart/2005/8/quickstyle/simple2" qsCatId="simple" csTypeId="urn:microsoft.com/office/officeart/2005/8/colors/accent3_4" csCatId="accent3" phldr="1"/>
      <dgm:spPr/>
      <dgm:t>
        <a:bodyPr/>
        <a:lstStyle/>
        <a:p>
          <a:endParaRPr lang="fr-FR"/>
        </a:p>
      </dgm:t>
    </dgm:pt>
    <dgm:pt modelId="{61771252-49B3-F94B-BEFE-92FC77818DAD}">
      <dgm:prSet phldrT="[Texte]"/>
      <dgm:spPr/>
      <dgm:t>
        <a:bodyPr/>
        <a:lstStyle/>
        <a:p>
          <a:r>
            <a:rPr lang="fr-FR" dirty="0"/>
            <a:t>1</a:t>
          </a:r>
        </a:p>
      </dgm:t>
    </dgm:pt>
    <dgm:pt modelId="{84302A97-25D1-1443-8D35-F3B812BB0F73}" type="parTrans" cxnId="{EBEAF467-5A82-9744-ACBC-BAAE58248233}">
      <dgm:prSet/>
      <dgm:spPr/>
      <dgm:t>
        <a:bodyPr/>
        <a:lstStyle/>
        <a:p>
          <a:endParaRPr lang="fr-FR"/>
        </a:p>
      </dgm:t>
    </dgm:pt>
    <dgm:pt modelId="{1EB53B22-5B10-144C-BF0F-3DC5BA7685C5}" type="sibTrans" cxnId="{EBEAF467-5A82-9744-ACBC-BAAE58248233}">
      <dgm:prSet/>
      <dgm:spPr/>
      <dgm:t>
        <a:bodyPr/>
        <a:lstStyle/>
        <a:p>
          <a:endParaRPr lang="fr-FR"/>
        </a:p>
      </dgm:t>
    </dgm:pt>
    <dgm:pt modelId="{2B9F31B6-84CB-B54B-B704-E2B8B03C8367}">
      <dgm:prSet phldrT="[Texte]"/>
      <dgm:spPr/>
      <dgm:t>
        <a:bodyPr/>
        <a:lstStyle/>
        <a:p>
          <a:r>
            <a:rPr lang="fr-FR" dirty="0">
              <a:solidFill>
                <a:schemeClr val="accent6">
                  <a:lumMod val="75000"/>
                </a:schemeClr>
              </a:solidFill>
            </a:rPr>
            <a:t>Contexte</a:t>
          </a:r>
        </a:p>
      </dgm:t>
    </dgm:pt>
    <dgm:pt modelId="{3D34CA00-B106-8E48-86DE-E7ECF1643294}" type="parTrans" cxnId="{BA3163C5-6EE5-DF40-9F9E-9897BB829434}">
      <dgm:prSet/>
      <dgm:spPr/>
      <dgm:t>
        <a:bodyPr/>
        <a:lstStyle/>
        <a:p>
          <a:endParaRPr lang="fr-FR"/>
        </a:p>
      </dgm:t>
    </dgm:pt>
    <dgm:pt modelId="{A0DE6953-3795-0A4B-BDBC-9FE535AAEA7E}" type="sibTrans" cxnId="{BA3163C5-6EE5-DF40-9F9E-9897BB829434}">
      <dgm:prSet/>
      <dgm:spPr/>
      <dgm:t>
        <a:bodyPr/>
        <a:lstStyle/>
        <a:p>
          <a:endParaRPr lang="fr-FR"/>
        </a:p>
      </dgm:t>
    </dgm:pt>
    <dgm:pt modelId="{CE3F3B7B-A0E7-B54C-95FE-B9EDE8149469}">
      <dgm:prSet phldrT="[Texte]"/>
      <dgm:spPr/>
      <dgm:t>
        <a:bodyPr/>
        <a:lstStyle/>
        <a:p>
          <a:r>
            <a:rPr lang="fr-FR" dirty="0"/>
            <a:t>2</a:t>
          </a:r>
        </a:p>
      </dgm:t>
    </dgm:pt>
    <dgm:pt modelId="{C8C59059-AD45-6141-B0CE-B79E35BD8D45}" type="parTrans" cxnId="{6B30EC94-19BF-8248-9133-469885FF6431}">
      <dgm:prSet/>
      <dgm:spPr/>
      <dgm:t>
        <a:bodyPr/>
        <a:lstStyle/>
        <a:p>
          <a:endParaRPr lang="fr-FR"/>
        </a:p>
      </dgm:t>
    </dgm:pt>
    <dgm:pt modelId="{FC339DD1-DBE3-8A43-AC14-9BF22C9BC69F}" type="sibTrans" cxnId="{6B30EC94-19BF-8248-9133-469885FF6431}">
      <dgm:prSet/>
      <dgm:spPr/>
      <dgm:t>
        <a:bodyPr/>
        <a:lstStyle/>
        <a:p>
          <a:endParaRPr lang="fr-FR"/>
        </a:p>
      </dgm:t>
    </dgm:pt>
    <dgm:pt modelId="{BCFB592C-4D03-094D-AB11-FCB3B7FF0282}">
      <dgm:prSet phldrT="[Texte]"/>
      <dgm:spPr/>
      <dgm:t>
        <a:bodyPr/>
        <a:lstStyle/>
        <a:p>
          <a:r>
            <a:rPr lang="fr-FR" dirty="0">
              <a:solidFill>
                <a:schemeClr val="accent4">
                  <a:lumMod val="75000"/>
                </a:schemeClr>
              </a:solidFill>
            </a:rPr>
            <a:t>Tâche</a:t>
          </a:r>
        </a:p>
      </dgm:t>
    </dgm:pt>
    <dgm:pt modelId="{20BBC402-FEA2-AC47-8D93-956A8849325C}" type="parTrans" cxnId="{375124D3-8CB8-3248-BD66-F05EABE745AB}">
      <dgm:prSet/>
      <dgm:spPr/>
      <dgm:t>
        <a:bodyPr/>
        <a:lstStyle/>
        <a:p>
          <a:endParaRPr lang="fr-FR"/>
        </a:p>
      </dgm:t>
    </dgm:pt>
    <dgm:pt modelId="{89BF43D0-302D-C94E-928D-B6403CC4DF75}" type="sibTrans" cxnId="{375124D3-8CB8-3248-BD66-F05EABE745AB}">
      <dgm:prSet/>
      <dgm:spPr/>
      <dgm:t>
        <a:bodyPr/>
        <a:lstStyle/>
        <a:p>
          <a:endParaRPr lang="fr-FR"/>
        </a:p>
      </dgm:t>
    </dgm:pt>
    <dgm:pt modelId="{2365D062-5E27-DE4F-AEE0-EBBD61E25652}">
      <dgm:prSet phldrT="[Texte]"/>
      <dgm:spPr/>
      <dgm:t>
        <a:bodyPr/>
        <a:lstStyle/>
        <a:p>
          <a:r>
            <a:rPr lang="fr-FR" dirty="0"/>
            <a:t>3</a:t>
          </a:r>
        </a:p>
      </dgm:t>
    </dgm:pt>
    <dgm:pt modelId="{25DA29BC-DA80-594E-832E-3F8036E809C2}" type="parTrans" cxnId="{44165469-EF11-A34C-A54E-7C0B52C3EA7D}">
      <dgm:prSet/>
      <dgm:spPr/>
      <dgm:t>
        <a:bodyPr/>
        <a:lstStyle/>
        <a:p>
          <a:endParaRPr lang="fr-FR"/>
        </a:p>
      </dgm:t>
    </dgm:pt>
    <dgm:pt modelId="{9C9B22B6-E25D-3542-B1FD-7D1185107639}" type="sibTrans" cxnId="{44165469-EF11-A34C-A54E-7C0B52C3EA7D}">
      <dgm:prSet/>
      <dgm:spPr/>
      <dgm:t>
        <a:bodyPr/>
        <a:lstStyle/>
        <a:p>
          <a:endParaRPr lang="fr-FR"/>
        </a:p>
      </dgm:t>
    </dgm:pt>
    <dgm:pt modelId="{33B74EE9-830F-4E4D-B331-35D06EABB867}">
      <dgm:prSet phldrT="[Texte]"/>
      <dgm:spPr/>
      <dgm:t>
        <a:bodyPr/>
        <a:lstStyle/>
        <a:p>
          <a:r>
            <a:rPr lang="fr-FR" dirty="0">
              <a:solidFill>
                <a:schemeClr val="accent3">
                  <a:lumMod val="75000"/>
                </a:schemeClr>
              </a:solidFill>
            </a:rPr>
            <a:t>Instruction</a:t>
          </a:r>
        </a:p>
      </dgm:t>
    </dgm:pt>
    <dgm:pt modelId="{DE771882-251D-B24A-A346-D307EB11843E}" type="parTrans" cxnId="{D3E44767-D180-C84A-97E7-4B9179158525}">
      <dgm:prSet/>
      <dgm:spPr/>
      <dgm:t>
        <a:bodyPr/>
        <a:lstStyle/>
        <a:p>
          <a:endParaRPr lang="fr-FR"/>
        </a:p>
      </dgm:t>
    </dgm:pt>
    <dgm:pt modelId="{B063E985-92F8-7E47-A016-0A9FC763D555}" type="sibTrans" cxnId="{D3E44767-D180-C84A-97E7-4B9179158525}">
      <dgm:prSet/>
      <dgm:spPr/>
      <dgm:t>
        <a:bodyPr/>
        <a:lstStyle/>
        <a:p>
          <a:endParaRPr lang="fr-FR"/>
        </a:p>
      </dgm:t>
    </dgm:pt>
    <dgm:pt modelId="{C46999B2-F477-C142-A009-F154B77C4D5B}">
      <dgm:prSet phldrT="[Texte]"/>
      <dgm:spPr/>
      <dgm:t>
        <a:bodyPr/>
        <a:lstStyle/>
        <a:p>
          <a:r>
            <a:rPr lang="fr-FR" dirty="0"/>
            <a:t>4</a:t>
          </a:r>
        </a:p>
      </dgm:t>
    </dgm:pt>
    <dgm:pt modelId="{01A4D0CB-32EC-7642-8C4D-CB6E021B0972}" type="parTrans" cxnId="{C8CE5F72-9C5E-4C41-95A4-AD57E32434E6}">
      <dgm:prSet/>
      <dgm:spPr/>
      <dgm:t>
        <a:bodyPr/>
        <a:lstStyle/>
        <a:p>
          <a:endParaRPr lang="fr-FR"/>
        </a:p>
      </dgm:t>
    </dgm:pt>
    <dgm:pt modelId="{8E7E1745-3F76-6048-9354-EC4DD63A041C}" type="sibTrans" cxnId="{C8CE5F72-9C5E-4C41-95A4-AD57E32434E6}">
      <dgm:prSet/>
      <dgm:spPr/>
      <dgm:t>
        <a:bodyPr/>
        <a:lstStyle/>
        <a:p>
          <a:endParaRPr lang="fr-FR"/>
        </a:p>
      </dgm:t>
    </dgm:pt>
    <dgm:pt modelId="{BEAE8F9E-4416-1E49-8588-E53E1B4B0E2E}">
      <dgm:prSet phldrT="[Texte]"/>
      <dgm:spPr/>
      <dgm:t>
        <a:bodyPr/>
        <a:lstStyle/>
        <a:p>
          <a:r>
            <a:rPr lang="fr-FR" dirty="0"/>
            <a:t>5</a:t>
          </a:r>
        </a:p>
      </dgm:t>
    </dgm:pt>
    <dgm:pt modelId="{5B0D7402-FB54-7F4F-A675-696F0C47EADA}" type="parTrans" cxnId="{63582D7E-63EC-344E-8A76-C06FE40F96E3}">
      <dgm:prSet/>
      <dgm:spPr/>
      <dgm:t>
        <a:bodyPr/>
        <a:lstStyle/>
        <a:p>
          <a:endParaRPr lang="fr-FR"/>
        </a:p>
      </dgm:t>
    </dgm:pt>
    <dgm:pt modelId="{5DEB1FEE-F4B6-0A46-AC0B-B7924E0AD6FB}" type="sibTrans" cxnId="{63582D7E-63EC-344E-8A76-C06FE40F96E3}">
      <dgm:prSet/>
      <dgm:spPr/>
      <dgm:t>
        <a:bodyPr/>
        <a:lstStyle/>
        <a:p>
          <a:endParaRPr lang="fr-FR"/>
        </a:p>
      </dgm:t>
    </dgm:pt>
    <dgm:pt modelId="{02586B60-FA72-D24E-BD56-E8FE266D2BB0}">
      <dgm:prSet phldrT="[Texte]"/>
      <dgm:spPr>
        <a:solidFill>
          <a:schemeClr val="tx1">
            <a:alpha val="90000"/>
          </a:schemeClr>
        </a:solidFill>
      </dgm:spPr>
      <dgm:t>
        <a:bodyPr/>
        <a:lstStyle/>
        <a:p>
          <a:r>
            <a:rPr lang="fr-FR" dirty="0">
              <a:solidFill>
                <a:schemeClr val="bg1"/>
              </a:solidFill>
            </a:rPr>
            <a:t>Clarification</a:t>
          </a:r>
        </a:p>
      </dgm:t>
    </dgm:pt>
    <dgm:pt modelId="{4666AD28-C610-4145-9482-F54A114B6975}" type="parTrans" cxnId="{58F16C67-873C-B94D-83FD-A9E4EDA6D66D}">
      <dgm:prSet/>
      <dgm:spPr/>
      <dgm:t>
        <a:bodyPr/>
        <a:lstStyle/>
        <a:p>
          <a:endParaRPr lang="fr-FR"/>
        </a:p>
      </dgm:t>
    </dgm:pt>
    <dgm:pt modelId="{08B716AF-436A-654B-86EE-C959BABA8736}" type="sibTrans" cxnId="{58F16C67-873C-B94D-83FD-A9E4EDA6D66D}">
      <dgm:prSet/>
      <dgm:spPr/>
      <dgm:t>
        <a:bodyPr/>
        <a:lstStyle/>
        <a:p>
          <a:endParaRPr lang="fr-FR"/>
        </a:p>
      </dgm:t>
    </dgm:pt>
    <dgm:pt modelId="{A796E3BB-4DFE-2041-A69B-CC96DACF232C}">
      <dgm:prSet phldrT="[Texte]"/>
      <dgm:spPr/>
      <dgm:t>
        <a:bodyPr/>
        <a:lstStyle/>
        <a:p>
          <a:r>
            <a:rPr lang="fr-FR" dirty="0">
              <a:solidFill>
                <a:srgbClr val="FF00FF"/>
              </a:solidFill>
            </a:rPr>
            <a:t>Raffinage</a:t>
          </a:r>
        </a:p>
      </dgm:t>
    </dgm:pt>
    <dgm:pt modelId="{BB1415E3-4D04-504D-AD30-90B9B4F533DD}" type="parTrans" cxnId="{02C8388F-D46B-1A42-88B8-0C152874ED6B}">
      <dgm:prSet/>
      <dgm:spPr/>
      <dgm:t>
        <a:bodyPr/>
        <a:lstStyle/>
        <a:p>
          <a:endParaRPr lang="fr-FR"/>
        </a:p>
      </dgm:t>
    </dgm:pt>
    <dgm:pt modelId="{77B9136B-5D9F-2C47-A985-051FFB7CDB31}" type="sibTrans" cxnId="{02C8388F-D46B-1A42-88B8-0C152874ED6B}">
      <dgm:prSet/>
      <dgm:spPr/>
      <dgm:t>
        <a:bodyPr/>
        <a:lstStyle/>
        <a:p>
          <a:endParaRPr lang="fr-FR"/>
        </a:p>
      </dgm:t>
    </dgm:pt>
    <dgm:pt modelId="{AD11D75A-9426-E541-AB78-95F4BA6C96A7}">
      <dgm:prSet phldrT="[Texte]"/>
      <dgm:spPr/>
      <dgm:t>
        <a:bodyPr/>
        <a:lstStyle/>
        <a:p>
          <a:r>
            <a:rPr lang="fr-FR" dirty="0"/>
            <a:t>6</a:t>
          </a:r>
        </a:p>
      </dgm:t>
    </dgm:pt>
    <dgm:pt modelId="{1D4B3032-0111-964F-BBB1-B64762D5B12F}" type="parTrans" cxnId="{32028DED-19BD-5446-84C1-07BED3DEAAC6}">
      <dgm:prSet/>
      <dgm:spPr/>
      <dgm:t>
        <a:bodyPr/>
        <a:lstStyle/>
        <a:p>
          <a:endParaRPr lang="fr-FR"/>
        </a:p>
      </dgm:t>
    </dgm:pt>
    <dgm:pt modelId="{9305F693-CA48-704E-A04C-CE0969E4C6C3}" type="sibTrans" cxnId="{32028DED-19BD-5446-84C1-07BED3DEAAC6}">
      <dgm:prSet/>
      <dgm:spPr/>
      <dgm:t>
        <a:bodyPr/>
        <a:lstStyle/>
        <a:p>
          <a:endParaRPr lang="fr-FR"/>
        </a:p>
      </dgm:t>
    </dgm:pt>
    <dgm:pt modelId="{B7C21EA6-130A-DA4E-AFF8-52A43A926950}">
      <dgm:prSet phldrT="[Texte]"/>
      <dgm:spPr/>
      <dgm:t>
        <a:bodyPr/>
        <a:lstStyle/>
        <a:p>
          <a:r>
            <a:rPr lang="fr-FR" dirty="0" err="1">
              <a:solidFill>
                <a:schemeClr val="tx2">
                  <a:lumMod val="75000"/>
                </a:schemeClr>
              </a:solidFill>
            </a:rPr>
            <a:t>Formattage</a:t>
          </a:r>
          <a:endParaRPr lang="fr-FR" dirty="0">
            <a:solidFill>
              <a:schemeClr val="tx2">
                <a:lumMod val="75000"/>
              </a:schemeClr>
            </a:solidFill>
          </a:endParaRPr>
        </a:p>
      </dgm:t>
    </dgm:pt>
    <dgm:pt modelId="{B65CEAB9-0D5B-CD4E-851E-FAA51CE3CD9F}" type="parTrans" cxnId="{BE1C4913-649E-EB47-9A42-FEA57FB0B936}">
      <dgm:prSet/>
      <dgm:spPr/>
      <dgm:t>
        <a:bodyPr/>
        <a:lstStyle/>
        <a:p>
          <a:endParaRPr lang="fr-FR"/>
        </a:p>
      </dgm:t>
    </dgm:pt>
    <dgm:pt modelId="{B007492F-B42D-3A4B-996D-50243D0F1103}" type="sibTrans" cxnId="{BE1C4913-649E-EB47-9A42-FEA57FB0B936}">
      <dgm:prSet/>
      <dgm:spPr/>
      <dgm:t>
        <a:bodyPr/>
        <a:lstStyle/>
        <a:p>
          <a:endParaRPr lang="fr-FR"/>
        </a:p>
      </dgm:t>
    </dgm:pt>
    <dgm:pt modelId="{BBC3F506-1D20-9847-B1D0-71C37129F7BE}" type="pres">
      <dgm:prSet presAssocID="{D099CD5A-B8D2-6048-A4AB-622D3994D8DA}" presName="linearFlow" presStyleCnt="0">
        <dgm:presLayoutVars>
          <dgm:dir/>
          <dgm:animLvl val="lvl"/>
          <dgm:resizeHandles val="exact"/>
        </dgm:presLayoutVars>
      </dgm:prSet>
      <dgm:spPr/>
    </dgm:pt>
    <dgm:pt modelId="{0DA061EB-A3A0-EF4D-BDF2-097F9EF83AFF}" type="pres">
      <dgm:prSet presAssocID="{61771252-49B3-F94B-BEFE-92FC77818DAD}" presName="composite" presStyleCnt="0"/>
      <dgm:spPr/>
    </dgm:pt>
    <dgm:pt modelId="{4109A3D1-C970-3143-B444-AE16C9D522F1}" type="pres">
      <dgm:prSet presAssocID="{61771252-49B3-F94B-BEFE-92FC77818DAD}" presName="parentText" presStyleLbl="alignNode1" presStyleIdx="0" presStyleCnt="6">
        <dgm:presLayoutVars>
          <dgm:chMax val="1"/>
          <dgm:bulletEnabled val="1"/>
        </dgm:presLayoutVars>
      </dgm:prSet>
      <dgm:spPr/>
    </dgm:pt>
    <dgm:pt modelId="{A151FC57-D2B1-2C4C-8C93-2D2C3AF43E5D}" type="pres">
      <dgm:prSet presAssocID="{61771252-49B3-F94B-BEFE-92FC77818DAD}" presName="descendantText" presStyleLbl="alignAcc1" presStyleIdx="0" presStyleCnt="6">
        <dgm:presLayoutVars>
          <dgm:bulletEnabled val="1"/>
        </dgm:presLayoutVars>
      </dgm:prSet>
      <dgm:spPr/>
    </dgm:pt>
    <dgm:pt modelId="{4F523796-309F-0B4E-8307-E13D5FB734D1}" type="pres">
      <dgm:prSet presAssocID="{1EB53B22-5B10-144C-BF0F-3DC5BA7685C5}" presName="sp" presStyleCnt="0"/>
      <dgm:spPr/>
    </dgm:pt>
    <dgm:pt modelId="{C281E22E-9457-6145-AA92-090C54B044D1}" type="pres">
      <dgm:prSet presAssocID="{CE3F3B7B-A0E7-B54C-95FE-B9EDE8149469}" presName="composite" presStyleCnt="0"/>
      <dgm:spPr/>
    </dgm:pt>
    <dgm:pt modelId="{F432E9B8-2C3C-474F-B75B-EC249A9A5737}" type="pres">
      <dgm:prSet presAssocID="{CE3F3B7B-A0E7-B54C-95FE-B9EDE8149469}" presName="parentText" presStyleLbl="alignNode1" presStyleIdx="1" presStyleCnt="6">
        <dgm:presLayoutVars>
          <dgm:chMax val="1"/>
          <dgm:bulletEnabled val="1"/>
        </dgm:presLayoutVars>
      </dgm:prSet>
      <dgm:spPr/>
    </dgm:pt>
    <dgm:pt modelId="{D3B92CE9-9DE7-A840-BDF9-47032250A5E9}" type="pres">
      <dgm:prSet presAssocID="{CE3F3B7B-A0E7-B54C-95FE-B9EDE8149469}" presName="descendantText" presStyleLbl="alignAcc1" presStyleIdx="1" presStyleCnt="6">
        <dgm:presLayoutVars>
          <dgm:bulletEnabled val="1"/>
        </dgm:presLayoutVars>
      </dgm:prSet>
      <dgm:spPr/>
    </dgm:pt>
    <dgm:pt modelId="{30B3932C-1D97-AC4C-A4C0-5AAB59611E39}" type="pres">
      <dgm:prSet presAssocID="{FC339DD1-DBE3-8A43-AC14-9BF22C9BC69F}" presName="sp" presStyleCnt="0"/>
      <dgm:spPr/>
    </dgm:pt>
    <dgm:pt modelId="{BB14AE0E-9E89-A341-B08B-55702C62780C}" type="pres">
      <dgm:prSet presAssocID="{2365D062-5E27-DE4F-AEE0-EBBD61E25652}" presName="composite" presStyleCnt="0"/>
      <dgm:spPr/>
    </dgm:pt>
    <dgm:pt modelId="{13B25718-FFDA-CE4C-9489-84B7BC9958E0}" type="pres">
      <dgm:prSet presAssocID="{2365D062-5E27-DE4F-AEE0-EBBD61E25652}" presName="parentText" presStyleLbl="alignNode1" presStyleIdx="2" presStyleCnt="6">
        <dgm:presLayoutVars>
          <dgm:chMax val="1"/>
          <dgm:bulletEnabled val="1"/>
        </dgm:presLayoutVars>
      </dgm:prSet>
      <dgm:spPr/>
    </dgm:pt>
    <dgm:pt modelId="{C6D6D1CD-F25C-A641-89D8-98300259FAE7}" type="pres">
      <dgm:prSet presAssocID="{2365D062-5E27-DE4F-AEE0-EBBD61E25652}" presName="descendantText" presStyleLbl="alignAcc1" presStyleIdx="2" presStyleCnt="6">
        <dgm:presLayoutVars>
          <dgm:bulletEnabled val="1"/>
        </dgm:presLayoutVars>
      </dgm:prSet>
      <dgm:spPr/>
    </dgm:pt>
    <dgm:pt modelId="{8770313C-0667-7F47-BDA8-DEB612775FE3}" type="pres">
      <dgm:prSet presAssocID="{9C9B22B6-E25D-3542-B1FD-7D1185107639}" presName="sp" presStyleCnt="0"/>
      <dgm:spPr/>
    </dgm:pt>
    <dgm:pt modelId="{7F2CB4A8-AF57-CB4C-8CF0-0D3E97C33E43}" type="pres">
      <dgm:prSet presAssocID="{C46999B2-F477-C142-A009-F154B77C4D5B}" presName="composite" presStyleCnt="0"/>
      <dgm:spPr/>
    </dgm:pt>
    <dgm:pt modelId="{74332089-ECC9-1649-A383-5F0C07111E84}" type="pres">
      <dgm:prSet presAssocID="{C46999B2-F477-C142-A009-F154B77C4D5B}" presName="parentText" presStyleLbl="alignNode1" presStyleIdx="3" presStyleCnt="6">
        <dgm:presLayoutVars>
          <dgm:chMax val="1"/>
          <dgm:bulletEnabled val="1"/>
        </dgm:presLayoutVars>
      </dgm:prSet>
      <dgm:spPr/>
    </dgm:pt>
    <dgm:pt modelId="{8D8B9EC2-1EA4-8946-8D24-A6E694C40006}" type="pres">
      <dgm:prSet presAssocID="{C46999B2-F477-C142-A009-F154B77C4D5B}" presName="descendantText" presStyleLbl="alignAcc1" presStyleIdx="3" presStyleCnt="6">
        <dgm:presLayoutVars>
          <dgm:bulletEnabled val="1"/>
        </dgm:presLayoutVars>
      </dgm:prSet>
      <dgm:spPr/>
    </dgm:pt>
    <dgm:pt modelId="{EEB9DD22-843D-9E4F-A7D5-6C38B5CF2DA1}" type="pres">
      <dgm:prSet presAssocID="{8E7E1745-3F76-6048-9354-EC4DD63A041C}" presName="sp" presStyleCnt="0"/>
      <dgm:spPr/>
    </dgm:pt>
    <dgm:pt modelId="{7C5C7293-DED1-F449-ABD2-CCEF03E19A3B}" type="pres">
      <dgm:prSet presAssocID="{BEAE8F9E-4416-1E49-8588-E53E1B4B0E2E}" presName="composite" presStyleCnt="0"/>
      <dgm:spPr/>
    </dgm:pt>
    <dgm:pt modelId="{427B3128-53FC-1948-BFDC-C4F2DB532484}" type="pres">
      <dgm:prSet presAssocID="{BEAE8F9E-4416-1E49-8588-E53E1B4B0E2E}" presName="parentText" presStyleLbl="alignNode1" presStyleIdx="4" presStyleCnt="6">
        <dgm:presLayoutVars>
          <dgm:chMax val="1"/>
          <dgm:bulletEnabled val="1"/>
        </dgm:presLayoutVars>
      </dgm:prSet>
      <dgm:spPr/>
    </dgm:pt>
    <dgm:pt modelId="{977FBE8B-68E4-1F4F-BBEB-95115BE2E71B}" type="pres">
      <dgm:prSet presAssocID="{BEAE8F9E-4416-1E49-8588-E53E1B4B0E2E}" presName="descendantText" presStyleLbl="alignAcc1" presStyleIdx="4" presStyleCnt="6">
        <dgm:presLayoutVars>
          <dgm:bulletEnabled val="1"/>
        </dgm:presLayoutVars>
      </dgm:prSet>
      <dgm:spPr/>
    </dgm:pt>
    <dgm:pt modelId="{AF803D24-E0DF-F043-88F0-B992B1A140B3}" type="pres">
      <dgm:prSet presAssocID="{5DEB1FEE-F4B6-0A46-AC0B-B7924E0AD6FB}" presName="sp" presStyleCnt="0"/>
      <dgm:spPr/>
    </dgm:pt>
    <dgm:pt modelId="{78F4E762-8119-674B-9B35-D196A4D9304F}" type="pres">
      <dgm:prSet presAssocID="{AD11D75A-9426-E541-AB78-95F4BA6C96A7}" presName="composite" presStyleCnt="0"/>
      <dgm:spPr/>
    </dgm:pt>
    <dgm:pt modelId="{6B668120-3BB8-2140-B7DE-E1F0E35B6053}" type="pres">
      <dgm:prSet presAssocID="{AD11D75A-9426-E541-AB78-95F4BA6C96A7}" presName="parentText" presStyleLbl="alignNode1" presStyleIdx="5" presStyleCnt="6">
        <dgm:presLayoutVars>
          <dgm:chMax val="1"/>
          <dgm:bulletEnabled val="1"/>
        </dgm:presLayoutVars>
      </dgm:prSet>
      <dgm:spPr/>
    </dgm:pt>
    <dgm:pt modelId="{84598FD6-EEB1-1C4C-8DD4-53CB7C8C5BA5}" type="pres">
      <dgm:prSet presAssocID="{AD11D75A-9426-E541-AB78-95F4BA6C96A7}" presName="descendantText" presStyleLbl="alignAcc1" presStyleIdx="5" presStyleCnt="6">
        <dgm:presLayoutVars>
          <dgm:bulletEnabled val="1"/>
        </dgm:presLayoutVars>
      </dgm:prSet>
      <dgm:spPr/>
    </dgm:pt>
  </dgm:ptLst>
  <dgm:cxnLst>
    <dgm:cxn modelId="{C11A0902-F663-EC47-89E1-B9EA431761B0}" type="presOf" srcId="{AD11D75A-9426-E541-AB78-95F4BA6C96A7}" destId="{6B668120-3BB8-2140-B7DE-E1F0E35B6053}" srcOrd="0" destOrd="0" presId="urn:microsoft.com/office/officeart/2005/8/layout/chevron2"/>
    <dgm:cxn modelId="{BE1C4913-649E-EB47-9A42-FEA57FB0B936}" srcId="{AD11D75A-9426-E541-AB78-95F4BA6C96A7}" destId="{B7C21EA6-130A-DA4E-AFF8-52A43A926950}" srcOrd="0" destOrd="0" parTransId="{B65CEAB9-0D5B-CD4E-851E-FAA51CE3CD9F}" sibTransId="{B007492F-B42D-3A4B-996D-50243D0F1103}"/>
    <dgm:cxn modelId="{A878422A-3FA2-1F4C-856A-053818544722}" type="presOf" srcId="{2365D062-5E27-DE4F-AEE0-EBBD61E25652}" destId="{13B25718-FFDA-CE4C-9489-84B7BC9958E0}" srcOrd="0" destOrd="0" presId="urn:microsoft.com/office/officeart/2005/8/layout/chevron2"/>
    <dgm:cxn modelId="{E18A5E2B-D59A-EB4C-B443-2BE4F26245B7}" type="presOf" srcId="{C46999B2-F477-C142-A009-F154B77C4D5B}" destId="{74332089-ECC9-1649-A383-5F0C07111E84}" srcOrd="0" destOrd="0" presId="urn:microsoft.com/office/officeart/2005/8/layout/chevron2"/>
    <dgm:cxn modelId="{07425D3A-B62B-0C42-A6B8-C516FE5E21EB}" type="presOf" srcId="{B7C21EA6-130A-DA4E-AFF8-52A43A926950}" destId="{84598FD6-EEB1-1C4C-8DD4-53CB7C8C5BA5}" srcOrd="0" destOrd="0" presId="urn:microsoft.com/office/officeart/2005/8/layout/chevron2"/>
    <dgm:cxn modelId="{2FD7383B-DAEF-E441-83DB-AF97B73F4350}" type="presOf" srcId="{33B74EE9-830F-4E4D-B331-35D06EABB867}" destId="{C6D6D1CD-F25C-A641-89D8-98300259FAE7}" srcOrd="0" destOrd="0" presId="urn:microsoft.com/office/officeart/2005/8/layout/chevron2"/>
    <dgm:cxn modelId="{DD005B47-B4C3-424C-877F-4D14E9230A9A}" type="presOf" srcId="{D099CD5A-B8D2-6048-A4AB-622D3994D8DA}" destId="{BBC3F506-1D20-9847-B1D0-71C37129F7BE}" srcOrd="0" destOrd="0" presId="urn:microsoft.com/office/officeart/2005/8/layout/chevron2"/>
    <dgm:cxn modelId="{D3E44767-D180-C84A-97E7-4B9179158525}" srcId="{2365D062-5E27-DE4F-AEE0-EBBD61E25652}" destId="{33B74EE9-830F-4E4D-B331-35D06EABB867}" srcOrd="0" destOrd="0" parTransId="{DE771882-251D-B24A-A346-D307EB11843E}" sibTransId="{B063E985-92F8-7E47-A016-0A9FC763D555}"/>
    <dgm:cxn modelId="{58F16C67-873C-B94D-83FD-A9E4EDA6D66D}" srcId="{C46999B2-F477-C142-A009-F154B77C4D5B}" destId="{02586B60-FA72-D24E-BD56-E8FE266D2BB0}" srcOrd="0" destOrd="0" parTransId="{4666AD28-C610-4145-9482-F54A114B6975}" sibTransId="{08B716AF-436A-654B-86EE-C959BABA8736}"/>
    <dgm:cxn modelId="{EBEAF467-5A82-9744-ACBC-BAAE58248233}" srcId="{D099CD5A-B8D2-6048-A4AB-622D3994D8DA}" destId="{61771252-49B3-F94B-BEFE-92FC77818DAD}" srcOrd="0" destOrd="0" parTransId="{84302A97-25D1-1443-8D35-F3B812BB0F73}" sibTransId="{1EB53B22-5B10-144C-BF0F-3DC5BA7685C5}"/>
    <dgm:cxn modelId="{44165469-EF11-A34C-A54E-7C0B52C3EA7D}" srcId="{D099CD5A-B8D2-6048-A4AB-622D3994D8DA}" destId="{2365D062-5E27-DE4F-AEE0-EBBD61E25652}" srcOrd="2" destOrd="0" parTransId="{25DA29BC-DA80-594E-832E-3F8036E809C2}" sibTransId="{9C9B22B6-E25D-3542-B1FD-7D1185107639}"/>
    <dgm:cxn modelId="{C8CE5F72-9C5E-4C41-95A4-AD57E32434E6}" srcId="{D099CD5A-B8D2-6048-A4AB-622D3994D8DA}" destId="{C46999B2-F477-C142-A009-F154B77C4D5B}" srcOrd="3" destOrd="0" parTransId="{01A4D0CB-32EC-7642-8C4D-CB6E021B0972}" sibTransId="{8E7E1745-3F76-6048-9354-EC4DD63A041C}"/>
    <dgm:cxn modelId="{E65E5373-2893-9F45-A3F6-1D4BA3BBC411}" type="presOf" srcId="{CE3F3B7B-A0E7-B54C-95FE-B9EDE8149469}" destId="{F432E9B8-2C3C-474F-B75B-EC249A9A5737}" srcOrd="0" destOrd="0" presId="urn:microsoft.com/office/officeart/2005/8/layout/chevron2"/>
    <dgm:cxn modelId="{63582D7E-63EC-344E-8A76-C06FE40F96E3}" srcId="{D099CD5A-B8D2-6048-A4AB-622D3994D8DA}" destId="{BEAE8F9E-4416-1E49-8588-E53E1B4B0E2E}" srcOrd="4" destOrd="0" parTransId="{5B0D7402-FB54-7F4F-A675-696F0C47EADA}" sibTransId="{5DEB1FEE-F4B6-0A46-AC0B-B7924E0AD6FB}"/>
    <dgm:cxn modelId="{6C7E0D85-29BC-B844-A982-CE32995E9510}" type="presOf" srcId="{BEAE8F9E-4416-1E49-8588-E53E1B4B0E2E}" destId="{427B3128-53FC-1948-BFDC-C4F2DB532484}" srcOrd="0" destOrd="0" presId="urn:microsoft.com/office/officeart/2005/8/layout/chevron2"/>
    <dgm:cxn modelId="{02C8388F-D46B-1A42-88B8-0C152874ED6B}" srcId="{BEAE8F9E-4416-1E49-8588-E53E1B4B0E2E}" destId="{A796E3BB-4DFE-2041-A69B-CC96DACF232C}" srcOrd="0" destOrd="0" parTransId="{BB1415E3-4D04-504D-AD30-90B9B4F533DD}" sibTransId="{77B9136B-5D9F-2C47-A985-051FFB7CDB31}"/>
    <dgm:cxn modelId="{6B30EC94-19BF-8248-9133-469885FF6431}" srcId="{D099CD5A-B8D2-6048-A4AB-622D3994D8DA}" destId="{CE3F3B7B-A0E7-B54C-95FE-B9EDE8149469}" srcOrd="1" destOrd="0" parTransId="{C8C59059-AD45-6141-B0CE-B79E35BD8D45}" sibTransId="{FC339DD1-DBE3-8A43-AC14-9BF22C9BC69F}"/>
    <dgm:cxn modelId="{A945449E-912A-2C41-A401-04ADB6584BBD}" type="presOf" srcId="{A796E3BB-4DFE-2041-A69B-CC96DACF232C}" destId="{977FBE8B-68E4-1F4F-BBEB-95115BE2E71B}" srcOrd="0" destOrd="0" presId="urn:microsoft.com/office/officeart/2005/8/layout/chevron2"/>
    <dgm:cxn modelId="{906708AE-A715-8042-A499-77331097D54D}" type="presOf" srcId="{61771252-49B3-F94B-BEFE-92FC77818DAD}" destId="{4109A3D1-C970-3143-B444-AE16C9D522F1}" srcOrd="0" destOrd="0" presId="urn:microsoft.com/office/officeart/2005/8/layout/chevron2"/>
    <dgm:cxn modelId="{BA3163C5-6EE5-DF40-9F9E-9897BB829434}" srcId="{61771252-49B3-F94B-BEFE-92FC77818DAD}" destId="{2B9F31B6-84CB-B54B-B704-E2B8B03C8367}" srcOrd="0" destOrd="0" parTransId="{3D34CA00-B106-8E48-86DE-E7ECF1643294}" sibTransId="{A0DE6953-3795-0A4B-BDBC-9FE535AAEA7E}"/>
    <dgm:cxn modelId="{375124D3-8CB8-3248-BD66-F05EABE745AB}" srcId="{CE3F3B7B-A0E7-B54C-95FE-B9EDE8149469}" destId="{BCFB592C-4D03-094D-AB11-FCB3B7FF0282}" srcOrd="0" destOrd="0" parTransId="{20BBC402-FEA2-AC47-8D93-956A8849325C}" sibTransId="{89BF43D0-302D-C94E-928D-B6403CC4DF75}"/>
    <dgm:cxn modelId="{2D703DEB-3F1E-0045-815B-AEE522A73FDF}" type="presOf" srcId="{BCFB592C-4D03-094D-AB11-FCB3B7FF0282}" destId="{D3B92CE9-9DE7-A840-BDF9-47032250A5E9}" srcOrd="0" destOrd="0" presId="urn:microsoft.com/office/officeart/2005/8/layout/chevron2"/>
    <dgm:cxn modelId="{32028DED-19BD-5446-84C1-07BED3DEAAC6}" srcId="{D099CD5A-B8D2-6048-A4AB-622D3994D8DA}" destId="{AD11D75A-9426-E541-AB78-95F4BA6C96A7}" srcOrd="5" destOrd="0" parTransId="{1D4B3032-0111-964F-BBB1-B64762D5B12F}" sibTransId="{9305F693-CA48-704E-A04C-CE0969E4C6C3}"/>
    <dgm:cxn modelId="{A4794DF2-49A5-E945-A003-B02E8C96D161}" type="presOf" srcId="{02586B60-FA72-D24E-BD56-E8FE266D2BB0}" destId="{8D8B9EC2-1EA4-8946-8D24-A6E694C40006}" srcOrd="0" destOrd="0" presId="urn:microsoft.com/office/officeart/2005/8/layout/chevron2"/>
    <dgm:cxn modelId="{08518AF7-D00B-B449-BA88-C61F044205DA}" type="presOf" srcId="{2B9F31B6-84CB-B54B-B704-E2B8B03C8367}" destId="{A151FC57-D2B1-2C4C-8C93-2D2C3AF43E5D}" srcOrd="0" destOrd="0" presId="urn:microsoft.com/office/officeart/2005/8/layout/chevron2"/>
    <dgm:cxn modelId="{B454A796-EB50-F34F-A71E-ED1E5732BC80}" type="presParOf" srcId="{BBC3F506-1D20-9847-B1D0-71C37129F7BE}" destId="{0DA061EB-A3A0-EF4D-BDF2-097F9EF83AFF}" srcOrd="0" destOrd="0" presId="urn:microsoft.com/office/officeart/2005/8/layout/chevron2"/>
    <dgm:cxn modelId="{6D392DB9-DF42-4449-8381-A65DC1869299}" type="presParOf" srcId="{0DA061EB-A3A0-EF4D-BDF2-097F9EF83AFF}" destId="{4109A3D1-C970-3143-B444-AE16C9D522F1}" srcOrd="0" destOrd="0" presId="urn:microsoft.com/office/officeart/2005/8/layout/chevron2"/>
    <dgm:cxn modelId="{0D3AAECA-A179-2A49-BACD-F0799406B0E3}" type="presParOf" srcId="{0DA061EB-A3A0-EF4D-BDF2-097F9EF83AFF}" destId="{A151FC57-D2B1-2C4C-8C93-2D2C3AF43E5D}" srcOrd="1" destOrd="0" presId="urn:microsoft.com/office/officeart/2005/8/layout/chevron2"/>
    <dgm:cxn modelId="{767E2F2F-AF42-F743-B24C-3DA4BAAB3E50}" type="presParOf" srcId="{BBC3F506-1D20-9847-B1D0-71C37129F7BE}" destId="{4F523796-309F-0B4E-8307-E13D5FB734D1}" srcOrd="1" destOrd="0" presId="urn:microsoft.com/office/officeart/2005/8/layout/chevron2"/>
    <dgm:cxn modelId="{D1BE9C43-573F-FC42-9B9D-9AD482E2D0BA}" type="presParOf" srcId="{BBC3F506-1D20-9847-B1D0-71C37129F7BE}" destId="{C281E22E-9457-6145-AA92-090C54B044D1}" srcOrd="2" destOrd="0" presId="urn:microsoft.com/office/officeart/2005/8/layout/chevron2"/>
    <dgm:cxn modelId="{4D5AB079-2301-7D49-B0EC-0E734787DE48}" type="presParOf" srcId="{C281E22E-9457-6145-AA92-090C54B044D1}" destId="{F432E9B8-2C3C-474F-B75B-EC249A9A5737}" srcOrd="0" destOrd="0" presId="urn:microsoft.com/office/officeart/2005/8/layout/chevron2"/>
    <dgm:cxn modelId="{1F33FD48-B37A-4C41-9C06-1AE7B3A9FC4E}" type="presParOf" srcId="{C281E22E-9457-6145-AA92-090C54B044D1}" destId="{D3B92CE9-9DE7-A840-BDF9-47032250A5E9}" srcOrd="1" destOrd="0" presId="urn:microsoft.com/office/officeart/2005/8/layout/chevron2"/>
    <dgm:cxn modelId="{82310F47-C409-0347-88F2-12268EDD1D04}" type="presParOf" srcId="{BBC3F506-1D20-9847-B1D0-71C37129F7BE}" destId="{30B3932C-1D97-AC4C-A4C0-5AAB59611E39}" srcOrd="3" destOrd="0" presId="urn:microsoft.com/office/officeart/2005/8/layout/chevron2"/>
    <dgm:cxn modelId="{E01FD423-9D32-724A-ADC9-7A064FDCC229}" type="presParOf" srcId="{BBC3F506-1D20-9847-B1D0-71C37129F7BE}" destId="{BB14AE0E-9E89-A341-B08B-55702C62780C}" srcOrd="4" destOrd="0" presId="urn:microsoft.com/office/officeart/2005/8/layout/chevron2"/>
    <dgm:cxn modelId="{10F97235-B34E-FA46-B694-0340C97EBD0E}" type="presParOf" srcId="{BB14AE0E-9E89-A341-B08B-55702C62780C}" destId="{13B25718-FFDA-CE4C-9489-84B7BC9958E0}" srcOrd="0" destOrd="0" presId="urn:microsoft.com/office/officeart/2005/8/layout/chevron2"/>
    <dgm:cxn modelId="{5E49B212-046E-3745-838C-B7F2824383C1}" type="presParOf" srcId="{BB14AE0E-9E89-A341-B08B-55702C62780C}" destId="{C6D6D1CD-F25C-A641-89D8-98300259FAE7}" srcOrd="1" destOrd="0" presId="urn:microsoft.com/office/officeart/2005/8/layout/chevron2"/>
    <dgm:cxn modelId="{C2AF7D0E-540B-C348-A8AB-2CAE507D15BD}" type="presParOf" srcId="{BBC3F506-1D20-9847-B1D0-71C37129F7BE}" destId="{8770313C-0667-7F47-BDA8-DEB612775FE3}" srcOrd="5" destOrd="0" presId="urn:microsoft.com/office/officeart/2005/8/layout/chevron2"/>
    <dgm:cxn modelId="{E64C5315-7DF5-A34F-9E9D-66D4DC8BAC74}" type="presParOf" srcId="{BBC3F506-1D20-9847-B1D0-71C37129F7BE}" destId="{7F2CB4A8-AF57-CB4C-8CF0-0D3E97C33E43}" srcOrd="6" destOrd="0" presId="urn:microsoft.com/office/officeart/2005/8/layout/chevron2"/>
    <dgm:cxn modelId="{BB853632-8181-F14A-8AED-DC86544000E6}" type="presParOf" srcId="{7F2CB4A8-AF57-CB4C-8CF0-0D3E97C33E43}" destId="{74332089-ECC9-1649-A383-5F0C07111E84}" srcOrd="0" destOrd="0" presId="urn:microsoft.com/office/officeart/2005/8/layout/chevron2"/>
    <dgm:cxn modelId="{71ADEC08-A38B-684A-9861-22C1B946731A}" type="presParOf" srcId="{7F2CB4A8-AF57-CB4C-8CF0-0D3E97C33E43}" destId="{8D8B9EC2-1EA4-8946-8D24-A6E694C40006}" srcOrd="1" destOrd="0" presId="urn:microsoft.com/office/officeart/2005/8/layout/chevron2"/>
    <dgm:cxn modelId="{E5930028-7227-1D4D-8297-450172BD9361}" type="presParOf" srcId="{BBC3F506-1D20-9847-B1D0-71C37129F7BE}" destId="{EEB9DD22-843D-9E4F-A7D5-6C38B5CF2DA1}" srcOrd="7" destOrd="0" presId="urn:microsoft.com/office/officeart/2005/8/layout/chevron2"/>
    <dgm:cxn modelId="{66E3B72C-36A2-8B44-A2A0-F405FB89C853}" type="presParOf" srcId="{BBC3F506-1D20-9847-B1D0-71C37129F7BE}" destId="{7C5C7293-DED1-F449-ABD2-CCEF03E19A3B}" srcOrd="8" destOrd="0" presId="urn:microsoft.com/office/officeart/2005/8/layout/chevron2"/>
    <dgm:cxn modelId="{FA647201-9B5F-F345-8D61-AA11BB9154E1}" type="presParOf" srcId="{7C5C7293-DED1-F449-ABD2-CCEF03E19A3B}" destId="{427B3128-53FC-1948-BFDC-C4F2DB532484}" srcOrd="0" destOrd="0" presId="urn:microsoft.com/office/officeart/2005/8/layout/chevron2"/>
    <dgm:cxn modelId="{A631011F-DA78-C647-905F-466BFB7405DD}" type="presParOf" srcId="{7C5C7293-DED1-F449-ABD2-CCEF03E19A3B}" destId="{977FBE8B-68E4-1F4F-BBEB-95115BE2E71B}" srcOrd="1" destOrd="0" presId="urn:microsoft.com/office/officeart/2005/8/layout/chevron2"/>
    <dgm:cxn modelId="{4A64100F-39B0-B94A-9F19-721C4333B2D0}" type="presParOf" srcId="{BBC3F506-1D20-9847-B1D0-71C37129F7BE}" destId="{AF803D24-E0DF-F043-88F0-B992B1A140B3}" srcOrd="9" destOrd="0" presId="urn:microsoft.com/office/officeart/2005/8/layout/chevron2"/>
    <dgm:cxn modelId="{EA7469B2-A2C9-FD47-B03E-732BF4143B81}" type="presParOf" srcId="{BBC3F506-1D20-9847-B1D0-71C37129F7BE}" destId="{78F4E762-8119-674B-9B35-D196A4D9304F}" srcOrd="10" destOrd="0" presId="urn:microsoft.com/office/officeart/2005/8/layout/chevron2"/>
    <dgm:cxn modelId="{1F81D483-E873-3A4C-8DE3-44EB206163F6}" type="presParOf" srcId="{78F4E762-8119-674B-9B35-D196A4D9304F}" destId="{6B668120-3BB8-2140-B7DE-E1F0E35B6053}" srcOrd="0" destOrd="0" presId="urn:microsoft.com/office/officeart/2005/8/layout/chevron2"/>
    <dgm:cxn modelId="{A2C1BA7A-2449-A341-A69B-229A1F4E5051}" type="presParOf" srcId="{78F4E762-8119-674B-9B35-D196A4D9304F}" destId="{84598FD6-EEB1-1C4C-8DD4-53CB7C8C5BA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9A3D1-C970-3143-B444-AE16C9D522F1}">
      <dsp:nvSpPr>
        <dsp:cNvPr id="0" name=""/>
        <dsp:cNvSpPr/>
      </dsp:nvSpPr>
      <dsp:spPr>
        <a:xfrm rot="5400000">
          <a:off x="-137233" y="137466"/>
          <a:ext cx="914891" cy="640424"/>
        </a:xfrm>
        <a:prstGeom prst="chevron">
          <a:avLst/>
        </a:prstGeom>
        <a:solidFill>
          <a:schemeClr val="accent3">
            <a:shade val="50000"/>
            <a:hueOff val="0"/>
            <a:satOff val="0"/>
            <a:lumOff val="0"/>
            <a:alphaOff val="0"/>
          </a:schemeClr>
        </a:solidFill>
        <a:ln w="25400" cap="flat" cmpd="sng" algn="ctr">
          <a:solidFill>
            <a:schemeClr val="accent3">
              <a:shade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t>1</a:t>
          </a:r>
        </a:p>
      </dsp:txBody>
      <dsp:txXfrm rot="-5400000">
        <a:off x="1" y="320444"/>
        <a:ext cx="640424" cy="274467"/>
      </dsp:txXfrm>
    </dsp:sp>
    <dsp:sp modelId="{A151FC57-D2B1-2C4C-8C93-2D2C3AF43E5D}">
      <dsp:nvSpPr>
        <dsp:cNvPr id="0" name=""/>
        <dsp:cNvSpPr/>
      </dsp:nvSpPr>
      <dsp:spPr>
        <a:xfrm rot="5400000">
          <a:off x="1504291" y="-863634"/>
          <a:ext cx="594679" cy="2322413"/>
        </a:xfrm>
        <a:prstGeom prst="round2SameRect">
          <a:avLst/>
        </a:prstGeom>
        <a:solidFill>
          <a:schemeClr val="lt1">
            <a:alpha val="9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fr-FR" sz="2100" kern="1200" dirty="0">
              <a:solidFill>
                <a:schemeClr val="accent6">
                  <a:lumMod val="75000"/>
                </a:schemeClr>
              </a:solidFill>
            </a:rPr>
            <a:t>Contexte</a:t>
          </a:r>
        </a:p>
      </dsp:txBody>
      <dsp:txXfrm rot="-5400000">
        <a:off x="640424" y="29263"/>
        <a:ext cx="2293383" cy="536619"/>
      </dsp:txXfrm>
    </dsp:sp>
    <dsp:sp modelId="{F432E9B8-2C3C-474F-B75B-EC249A9A5737}">
      <dsp:nvSpPr>
        <dsp:cNvPr id="0" name=""/>
        <dsp:cNvSpPr/>
      </dsp:nvSpPr>
      <dsp:spPr>
        <a:xfrm rot="5400000">
          <a:off x="-137233" y="914515"/>
          <a:ext cx="914891" cy="640424"/>
        </a:xfrm>
        <a:prstGeom prst="chevron">
          <a:avLst/>
        </a:prstGeom>
        <a:solidFill>
          <a:schemeClr val="accent3">
            <a:shade val="50000"/>
            <a:hueOff val="89185"/>
            <a:satOff val="-1423"/>
            <a:lumOff val="13702"/>
            <a:alphaOff val="0"/>
          </a:schemeClr>
        </a:solidFill>
        <a:ln w="25400" cap="flat" cmpd="sng" algn="ctr">
          <a:solidFill>
            <a:schemeClr val="accent3">
              <a:shade val="50000"/>
              <a:hueOff val="89185"/>
              <a:satOff val="-1423"/>
              <a:lumOff val="1370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t>2</a:t>
          </a:r>
        </a:p>
      </dsp:txBody>
      <dsp:txXfrm rot="-5400000">
        <a:off x="1" y="1097493"/>
        <a:ext cx="640424" cy="274467"/>
      </dsp:txXfrm>
    </dsp:sp>
    <dsp:sp modelId="{D3B92CE9-9DE7-A840-BDF9-47032250A5E9}">
      <dsp:nvSpPr>
        <dsp:cNvPr id="0" name=""/>
        <dsp:cNvSpPr/>
      </dsp:nvSpPr>
      <dsp:spPr>
        <a:xfrm rot="5400000">
          <a:off x="1504291" y="-86585"/>
          <a:ext cx="594679" cy="2322413"/>
        </a:xfrm>
        <a:prstGeom prst="round2SameRect">
          <a:avLst/>
        </a:prstGeom>
        <a:solidFill>
          <a:schemeClr val="lt1">
            <a:alpha val="90000"/>
            <a:hueOff val="0"/>
            <a:satOff val="0"/>
            <a:lumOff val="0"/>
            <a:alphaOff val="0"/>
          </a:schemeClr>
        </a:solidFill>
        <a:ln w="25400" cap="flat" cmpd="sng" algn="ctr">
          <a:solidFill>
            <a:schemeClr val="accent3">
              <a:shade val="50000"/>
              <a:hueOff val="89185"/>
              <a:satOff val="-1423"/>
              <a:lumOff val="137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fr-FR" sz="2100" kern="1200" dirty="0">
              <a:solidFill>
                <a:schemeClr val="accent4">
                  <a:lumMod val="75000"/>
                </a:schemeClr>
              </a:solidFill>
            </a:rPr>
            <a:t>Tâche</a:t>
          </a:r>
        </a:p>
      </dsp:txBody>
      <dsp:txXfrm rot="-5400000">
        <a:off x="640424" y="806312"/>
        <a:ext cx="2293383" cy="536619"/>
      </dsp:txXfrm>
    </dsp:sp>
    <dsp:sp modelId="{13B25718-FFDA-CE4C-9489-84B7BC9958E0}">
      <dsp:nvSpPr>
        <dsp:cNvPr id="0" name=""/>
        <dsp:cNvSpPr/>
      </dsp:nvSpPr>
      <dsp:spPr>
        <a:xfrm rot="5400000">
          <a:off x="-137233" y="1691563"/>
          <a:ext cx="914891" cy="640424"/>
        </a:xfrm>
        <a:prstGeom prst="chevron">
          <a:avLst/>
        </a:prstGeom>
        <a:solidFill>
          <a:schemeClr val="accent3">
            <a:shade val="50000"/>
            <a:hueOff val="178371"/>
            <a:satOff val="-2846"/>
            <a:lumOff val="27405"/>
            <a:alphaOff val="0"/>
          </a:schemeClr>
        </a:solidFill>
        <a:ln w="25400" cap="flat" cmpd="sng" algn="ctr">
          <a:solidFill>
            <a:schemeClr val="accent3">
              <a:shade val="50000"/>
              <a:hueOff val="178371"/>
              <a:satOff val="-2846"/>
              <a:lumOff val="2740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t>3</a:t>
          </a:r>
        </a:p>
      </dsp:txBody>
      <dsp:txXfrm rot="-5400000">
        <a:off x="1" y="1874541"/>
        <a:ext cx="640424" cy="274467"/>
      </dsp:txXfrm>
    </dsp:sp>
    <dsp:sp modelId="{C6D6D1CD-F25C-A641-89D8-98300259FAE7}">
      <dsp:nvSpPr>
        <dsp:cNvPr id="0" name=""/>
        <dsp:cNvSpPr/>
      </dsp:nvSpPr>
      <dsp:spPr>
        <a:xfrm rot="5400000">
          <a:off x="1504291" y="690462"/>
          <a:ext cx="594679" cy="2322413"/>
        </a:xfrm>
        <a:prstGeom prst="round2SameRect">
          <a:avLst/>
        </a:prstGeom>
        <a:solidFill>
          <a:schemeClr val="lt1">
            <a:alpha val="90000"/>
            <a:hueOff val="0"/>
            <a:satOff val="0"/>
            <a:lumOff val="0"/>
            <a:alphaOff val="0"/>
          </a:schemeClr>
        </a:solidFill>
        <a:ln w="25400" cap="flat" cmpd="sng" algn="ctr">
          <a:solidFill>
            <a:schemeClr val="accent3">
              <a:shade val="50000"/>
              <a:hueOff val="178371"/>
              <a:satOff val="-2846"/>
              <a:lumOff val="274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fr-FR" sz="2100" kern="1200" dirty="0">
              <a:solidFill>
                <a:schemeClr val="accent3">
                  <a:lumMod val="75000"/>
                </a:schemeClr>
              </a:solidFill>
            </a:rPr>
            <a:t>Instruction</a:t>
          </a:r>
        </a:p>
      </dsp:txBody>
      <dsp:txXfrm rot="-5400000">
        <a:off x="640424" y="1583359"/>
        <a:ext cx="2293383" cy="536619"/>
      </dsp:txXfrm>
    </dsp:sp>
    <dsp:sp modelId="{74332089-ECC9-1649-A383-5F0C07111E84}">
      <dsp:nvSpPr>
        <dsp:cNvPr id="0" name=""/>
        <dsp:cNvSpPr/>
      </dsp:nvSpPr>
      <dsp:spPr>
        <a:xfrm rot="5400000">
          <a:off x="-137233" y="2468612"/>
          <a:ext cx="914891" cy="640424"/>
        </a:xfrm>
        <a:prstGeom prst="chevron">
          <a:avLst/>
        </a:prstGeom>
        <a:solidFill>
          <a:schemeClr val="accent3">
            <a:shade val="50000"/>
            <a:hueOff val="267556"/>
            <a:satOff val="-4269"/>
            <a:lumOff val="41107"/>
            <a:alphaOff val="0"/>
          </a:schemeClr>
        </a:solidFill>
        <a:ln w="25400" cap="flat" cmpd="sng" algn="ctr">
          <a:solidFill>
            <a:schemeClr val="accent3">
              <a:shade val="50000"/>
              <a:hueOff val="267556"/>
              <a:satOff val="-4269"/>
              <a:lumOff val="4110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t>4</a:t>
          </a:r>
        </a:p>
      </dsp:txBody>
      <dsp:txXfrm rot="-5400000">
        <a:off x="1" y="2651590"/>
        <a:ext cx="640424" cy="274467"/>
      </dsp:txXfrm>
    </dsp:sp>
    <dsp:sp modelId="{8D8B9EC2-1EA4-8946-8D24-A6E694C40006}">
      <dsp:nvSpPr>
        <dsp:cNvPr id="0" name=""/>
        <dsp:cNvSpPr/>
      </dsp:nvSpPr>
      <dsp:spPr>
        <a:xfrm rot="5400000">
          <a:off x="1504291" y="1467511"/>
          <a:ext cx="594679" cy="2322413"/>
        </a:xfrm>
        <a:prstGeom prst="round2SameRect">
          <a:avLst/>
        </a:prstGeom>
        <a:solidFill>
          <a:schemeClr val="tx1">
            <a:alpha val="90000"/>
          </a:schemeClr>
        </a:solidFill>
        <a:ln w="25400" cap="flat" cmpd="sng" algn="ctr">
          <a:solidFill>
            <a:schemeClr val="accent3">
              <a:shade val="50000"/>
              <a:hueOff val="267556"/>
              <a:satOff val="-4269"/>
              <a:lumOff val="411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fr-FR" sz="2100" kern="1200" dirty="0">
              <a:solidFill>
                <a:schemeClr val="bg1"/>
              </a:solidFill>
            </a:rPr>
            <a:t>Clarification</a:t>
          </a:r>
        </a:p>
      </dsp:txBody>
      <dsp:txXfrm rot="-5400000">
        <a:off x="640424" y="2360408"/>
        <a:ext cx="2293383" cy="536619"/>
      </dsp:txXfrm>
    </dsp:sp>
    <dsp:sp modelId="{427B3128-53FC-1948-BFDC-C4F2DB532484}">
      <dsp:nvSpPr>
        <dsp:cNvPr id="0" name=""/>
        <dsp:cNvSpPr/>
      </dsp:nvSpPr>
      <dsp:spPr>
        <a:xfrm rot="5400000">
          <a:off x="-137233" y="3245660"/>
          <a:ext cx="914891" cy="640424"/>
        </a:xfrm>
        <a:prstGeom prst="chevron">
          <a:avLst/>
        </a:prstGeom>
        <a:solidFill>
          <a:schemeClr val="accent3">
            <a:shade val="50000"/>
            <a:hueOff val="178371"/>
            <a:satOff val="-2846"/>
            <a:lumOff val="27405"/>
            <a:alphaOff val="0"/>
          </a:schemeClr>
        </a:solidFill>
        <a:ln w="25400" cap="flat" cmpd="sng" algn="ctr">
          <a:solidFill>
            <a:schemeClr val="accent3">
              <a:shade val="50000"/>
              <a:hueOff val="178371"/>
              <a:satOff val="-2846"/>
              <a:lumOff val="2740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t>5</a:t>
          </a:r>
        </a:p>
      </dsp:txBody>
      <dsp:txXfrm rot="-5400000">
        <a:off x="1" y="3428638"/>
        <a:ext cx="640424" cy="274467"/>
      </dsp:txXfrm>
    </dsp:sp>
    <dsp:sp modelId="{977FBE8B-68E4-1F4F-BBEB-95115BE2E71B}">
      <dsp:nvSpPr>
        <dsp:cNvPr id="0" name=""/>
        <dsp:cNvSpPr/>
      </dsp:nvSpPr>
      <dsp:spPr>
        <a:xfrm rot="5400000">
          <a:off x="1504291" y="2244559"/>
          <a:ext cx="594679" cy="2322413"/>
        </a:xfrm>
        <a:prstGeom prst="round2SameRect">
          <a:avLst/>
        </a:prstGeom>
        <a:solidFill>
          <a:schemeClr val="lt1">
            <a:alpha val="90000"/>
            <a:hueOff val="0"/>
            <a:satOff val="0"/>
            <a:lumOff val="0"/>
            <a:alphaOff val="0"/>
          </a:schemeClr>
        </a:solidFill>
        <a:ln w="25400" cap="flat" cmpd="sng" algn="ctr">
          <a:solidFill>
            <a:schemeClr val="accent3">
              <a:shade val="50000"/>
              <a:hueOff val="178371"/>
              <a:satOff val="-2846"/>
              <a:lumOff val="274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fr-FR" sz="2100" kern="1200" dirty="0">
              <a:solidFill>
                <a:srgbClr val="FF00FF"/>
              </a:solidFill>
            </a:rPr>
            <a:t>Raffinage</a:t>
          </a:r>
        </a:p>
      </dsp:txBody>
      <dsp:txXfrm rot="-5400000">
        <a:off x="640424" y="3137456"/>
        <a:ext cx="2293383" cy="536619"/>
      </dsp:txXfrm>
    </dsp:sp>
    <dsp:sp modelId="{6B668120-3BB8-2140-B7DE-E1F0E35B6053}">
      <dsp:nvSpPr>
        <dsp:cNvPr id="0" name=""/>
        <dsp:cNvSpPr/>
      </dsp:nvSpPr>
      <dsp:spPr>
        <a:xfrm rot="5400000">
          <a:off x="-137233" y="4022709"/>
          <a:ext cx="914891" cy="640424"/>
        </a:xfrm>
        <a:prstGeom prst="chevron">
          <a:avLst/>
        </a:prstGeom>
        <a:solidFill>
          <a:schemeClr val="accent3">
            <a:shade val="50000"/>
            <a:hueOff val="89185"/>
            <a:satOff val="-1423"/>
            <a:lumOff val="13702"/>
            <a:alphaOff val="0"/>
          </a:schemeClr>
        </a:solidFill>
        <a:ln w="25400" cap="flat" cmpd="sng" algn="ctr">
          <a:solidFill>
            <a:schemeClr val="accent3">
              <a:shade val="50000"/>
              <a:hueOff val="89185"/>
              <a:satOff val="-1423"/>
              <a:lumOff val="1370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t>6</a:t>
          </a:r>
        </a:p>
      </dsp:txBody>
      <dsp:txXfrm rot="-5400000">
        <a:off x="1" y="4205687"/>
        <a:ext cx="640424" cy="274467"/>
      </dsp:txXfrm>
    </dsp:sp>
    <dsp:sp modelId="{84598FD6-EEB1-1C4C-8DD4-53CB7C8C5BA5}">
      <dsp:nvSpPr>
        <dsp:cNvPr id="0" name=""/>
        <dsp:cNvSpPr/>
      </dsp:nvSpPr>
      <dsp:spPr>
        <a:xfrm rot="5400000">
          <a:off x="1504291" y="3021608"/>
          <a:ext cx="594679" cy="2322413"/>
        </a:xfrm>
        <a:prstGeom prst="round2SameRect">
          <a:avLst/>
        </a:prstGeom>
        <a:solidFill>
          <a:schemeClr val="lt1">
            <a:alpha val="90000"/>
            <a:hueOff val="0"/>
            <a:satOff val="0"/>
            <a:lumOff val="0"/>
            <a:alphaOff val="0"/>
          </a:schemeClr>
        </a:solidFill>
        <a:ln w="25400" cap="flat" cmpd="sng" algn="ctr">
          <a:solidFill>
            <a:schemeClr val="accent3">
              <a:shade val="50000"/>
              <a:hueOff val="89185"/>
              <a:satOff val="-1423"/>
              <a:lumOff val="137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fr-FR" sz="2100" kern="1200" dirty="0" err="1">
              <a:solidFill>
                <a:schemeClr val="tx2">
                  <a:lumMod val="75000"/>
                </a:schemeClr>
              </a:solidFill>
            </a:rPr>
            <a:t>Formattage</a:t>
          </a:r>
          <a:endParaRPr lang="fr-FR" sz="2100" kern="1200" dirty="0">
            <a:solidFill>
              <a:schemeClr val="tx2">
                <a:lumMod val="75000"/>
              </a:schemeClr>
            </a:solidFill>
          </a:endParaRPr>
        </a:p>
      </dsp:txBody>
      <dsp:txXfrm rot="-5400000">
        <a:off x="640424" y="3914505"/>
        <a:ext cx="2293383" cy="53661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7B2E71B-424F-DB42-91AE-0D992275B40E}" type="datetimeFigureOut">
              <a:rPr lang="fr-FR" smtClean="0"/>
              <a:t>15/03/2026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BAC2252-D280-B94F-8B85-8E2A6CCB4C83}" type="slidenum">
              <a:rPr lang="fr-FR" smtClean="0"/>
              <a:t>‹N°›</a:t>
            </a:fld>
            <a:endParaRPr lang="fr-FR"/>
          </a:p>
        </p:txBody>
      </p:sp>
    </p:spTree>
    <p:extLst>
      <p:ext uri="{BB962C8B-B14F-4D97-AF65-F5344CB8AC3E}">
        <p14:creationId xmlns:p14="http://schemas.microsoft.com/office/powerpoint/2010/main" val="7609614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C21A24-1781-7F49-A5BB-7ED584836BFA}" type="datetimeFigureOut">
              <a:rPr lang="fr-FR" smtClean="0"/>
              <a:t>15/03/2026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88823-DE63-5D40-8DD8-E1D622827FCC}" type="slidenum">
              <a:rPr lang="fr-FR" smtClean="0"/>
              <a:t>‹N°›</a:t>
            </a:fld>
            <a:endParaRPr lang="fr-FR"/>
          </a:p>
        </p:txBody>
      </p:sp>
    </p:spTree>
    <p:extLst>
      <p:ext uri="{BB962C8B-B14F-4D97-AF65-F5344CB8AC3E}">
        <p14:creationId xmlns:p14="http://schemas.microsoft.com/office/powerpoint/2010/main" val="188548343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88823-DE63-5D40-8DD8-E1D622827FCC}" type="slidenum">
              <a:rPr lang="fr-FR" smtClean="0"/>
              <a:t>1</a:t>
            </a:fld>
            <a:endParaRPr lang="fr-FR"/>
          </a:p>
        </p:txBody>
      </p:sp>
    </p:spTree>
    <p:extLst>
      <p:ext uri="{BB962C8B-B14F-4D97-AF65-F5344CB8AC3E}">
        <p14:creationId xmlns:p14="http://schemas.microsoft.com/office/powerpoint/2010/main" val="346347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3288823-DE63-5D40-8DD8-E1D622827FCC}" type="slidenum">
              <a:rPr lang="fr-FR" smtClean="0"/>
              <a:t>18</a:t>
            </a:fld>
            <a:endParaRPr lang="fr-FR"/>
          </a:p>
        </p:txBody>
      </p:sp>
    </p:spTree>
    <p:extLst>
      <p:ext uri="{BB962C8B-B14F-4D97-AF65-F5344CB8AC3E}">
        <p14:creationId xmlns:p14="http://schemas.microsoft.com/office/powerpoint/2010/main" val="770299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Matériel</a:t>
            </a:r>
          </a:p>
          <a:p>
            <a:r>
              <a:rPr lang="fr-FR" b="1" dirty="0"/>
              <a:t>Post-</a:t>
            </a:r>
            <a:r>
              <a:rPr lang="fr-FR" b="1" dirty="0" err="1"/>
              <a:t>its</a:t>
            </a:r>
            <a:r>
              <a:rPr lang="fr-FR" b="1" dirty="0"/>
              <a:t> de deux couleurs</a:t>
            </a:r>
            <a:endParaRPr lang="fr-FR" dirty="0"/>
          </a:p>
          <a:p>
            <a:pPr lvl="1"/>
            <a:r>
              <a:rPr lang="fr-FR" dirty="0"/>
              <a:t>Couleur 1 = Classe A (ex : “reste abonné”)</a:t>
            </a:r>
          </a:p>
          <a:p>
            <a:pPr lvl="1"/>
            <a:r>
              <a:rPr lang="fr-FR" dirty="0"/>
              <a:t>Couleur 2 = Classe B (ex : “résilie son abonnement”)</a:t>
            </a:r>
          </a:p>
          <a:p>
            <a:r>
              <a:rPr lang="fr-FR" dirty="0"/>
              <a:t>1 tableau ou feuille A3</a:t>
            </a:r>
          </a:p>
          <a:p>
            <a:r>
              <a:rPr lang="fr-FR" dirty="0"/>
              <a:t>1 feutre</a:t>
            </a:r>
          </a:p>
          <a:p>
            <a:r>
              <a:rPr lang="fr-FR" dirty="0"/>
              <a:t>1 règle (facultative)</a:t>
            </a:r>
          </a:p>
          <a:p>
            <a:br>
              <a:rPr lang="fr-FR" dirty="0"/>
            </a:br>
            <a:endParaRPr lang="fr-FR" dirty="0"/>
          </a:p>
          <a:p>
            <a:r>
              <a:rPr lang="fr-FR" b="1" dirty="0"/>
              <a:t>🟦 Étape 1 — Préparer les données (c’est-à-dire les post-</a:t>
            </a:r>
            <a:r>
              <a:rPr lang="fr-FR" b="1" dirty="0" err="1"/>
              <a:t>its</a:t>
            </a:r>
            <a:r>
              <a:rPr lang="fr-FR" b="1" dirty="0"/>
              <a:t>)</a:t>
            </a:r>
          </a:p>
          <a:p>
            <a:r>
              <a:rPr lang="fr-FR" dirty="0"/>
              <a:t>Chaque post-it représente </a:t>
            </a:r>
            <a:r>
              <a:rPr lang="fr-FR" b="1" dirty="0"/>
              <a:t>un individu</a:t>
            </a:r>
            <a:r>
              <a:rPr lang="fr-FR" dirty="0"/>
              <a:t>, avec </a:t>
            </a:r>
            <a:r>
              <a:rPr lang="fr-FR" b="1" dirty="0"/>
              <a:t>deux caractéristiques simples</a:t>
            </a:r>
            <a:r>
              <a:rPr lang="fr-FR" dirty="0"/>
              <a:t>.</a:t>
            </a:r>
            <a:br>
              <a:rPr lang="fr-FR" dirty="0"/>
            </a:br>
            <a:r>
              <a:rPr lang="fr-FR" dirty="0"/>
              <a:t>Tu écris </a:t>
            </a:r>
            <a:r>
              <a:rPr lang="fr-FR" b="1" dirty="0"/>
              <a:t>deux petits nombres</a:t>
            </a:r>
            <a:r>
              <a:rPr lang="fr-FR" dirty="0"/>
              <a:t> (ou mots) sur chaque post-it, rien de plus.</a:t>
            </a:r>
          </a:p>
          <a:p>
            <a:r>
              <a:rPr lang="fr-FR" b="1" dirty="0"/>
              <a:t>Exemple de scénario : prédire si une personne résilie un abonnement</a:t>
            </a:r>
          </a:p>
          <a:p>
            <a:r>
              <a:rPr lang="fr-FR" dirty="0"/>
              <a:t>On choisit deux caractéristiques faciles à représenter :</a:t>
            </a:r>
          </a:p>
          <a:p>
            <a:r>
              <a:rPr lang="fr-FR" b="1" dirty="0"/>
              <a:t>Âge</a:t>
            </a:r>
            <a:r>
              <a:rPr lang="fr-FR" dirty="0"/>
              <a:t> (jeune → gauche, âgé → droite)</a:t>
            </a:r>
          </a:p>
          <a:p>
            <a:r>
              <a:rPr lang="fr-FR" b="1" dirty="0"/>
              <a:t>Satisfaction</a:t>
            </a:r>
            <a:r>
              <a:rPr lang="fr-FR" dirty="0"/>
              <a:t> (faible → bas, forte → haut)</a:t>
            </a:r>
          </a:p>
          <a:p>
            <a:r>
              <a:rPr lang="fr-FR" b="1" dirty="0"/>
              <a:t>Concrètement, voici des exemples de post-</a:t>
            </a:r>
            <a:r>
              <a:rPr lang="fr-FR" b="1" dirty="0" err="1"/>
              <a:t>its</a:t>
            </a:r>
            <a:r>
              <a:rPr lang="fr-FR" b="1" dirty="0"/>
              <a:t> :</a:t>
            </a:r>
          </a:p>
          <a:p>
            <a:r>
              <a:rPr lang="fr-FR" b="1" dirty="0"/>
              <a:t>Post-</a:t>
            </a:r>
            <a:r>
              <a:rPr lang="fr-FR" b="1" dirty="0" err="1"/>
              <a:t>its</a:t>
            </a:r>
            <a:r>
              <a:rPr lang="fr-FR" b="1" dirty="0"/>
              <a:t> bleus (classe A : reste abonné)</a:t>
            </a:r>
            <a:endParaRPr lang="fr-FR" dirty="0"/>
          </a:p>
          <a:p>
            <a:r>
              <a:rPr lang="fr-FR" dirty="0"/>
              <a:t>Âge : 25 / Satisfaction : 8</a:t>
            </a:r>
          </a:p>
          <a:p>
            <a:r>
              <a:rPr lang="fr-FR" dirty="0"/>
              <a:t>30 / 7</a:t>
            </a:r>
          </a:p>
          <a:p>
            <a:r>
              <a:rPr lang="fr-FR" dirty="0"/>
              <a:t>28 / 9</a:t>
            </a:r>
          </a:p>
          <a:p>
            <a:r>
              <a:rPr lang="fr-FR" dirty="0"/>
              <a:t>35 / 8</a:t>
            </a:r>
          </a:p>
          <a:p>
            <a:r>
              <a:rPr lang="fr-FR" dirty="0"/>
              <a:t>40 / 7</a:t>
            </a:r>
          </a:p>
          <a:p>
            <a:r>
              <a:rPr lang="fr-FR" b="1" dirty="0"/>
              <a:t>Post-</a:t>
            </a:r>
            <a:r>
              <a:rPr lang="fr-FR" b="1" dirty="0" err="1"/>
              <a:t>its</a:t>
            </a:r>
            <a:r>
              <a:rPr lang="fr-FR" b="1" dirty="0"/>
              <a:t> jaunes (classe B : résilie l’abonnement)</a:t>
            </a:r>
            <a:endParaRPr lang="fr-FR" dirty="0"/>
          </a:p>
          <a:p>
            <a:r>
              <a:rPr lang="fr-FR" dirty="0"/>
              <a:t>50 / 2</a:t>
            </a:r>
          </a:p>
          <a:p>
            <a:r>
              <a:rPr lang="fr-FR" dirty="0"/>
              <a:t>45 / 3</a:t>
            </a:r>
          </a:p>
          <a:p>
            <a:r>
              <a:rPr lang="fr-FR" dirty="0"/>
              <a:t>55 / 1</a:t>
            </a:r>
          </a:p>
          <a:p>
            <a:r>
              <a:rPr lang="fr-FR" dirty="0"/>
              <a:t>60 / 2</a:t>
            </a:r>
          </a:p>
          <a:p>
            <a:r>
              <a:rPr lang="fr-FR" dirty="0"/>
              <a:t>48 / 4</a:t>
            </a:r>
          </a:p>
          <a:p>
            <a:r>
              <a:rPr lang="fr-FR" dirty="0"/>
              <a:t>👉 Tu n’as pas besoin d’écrire “âge” ou “satisfaction”, juste </a:t>
            </a:r>
            <a:r>
              <a:rPr lang="fr-FR" b="1" dirty="0"/>
              <a:t>25 – 8</a:t>
            </a:r>
            <a:r>
              <a:rPr lang="fr-FR" dirty="0"/>
              <a:t>, </a:t>
            </a:r>
            <a:r>
              <a:rPr lang="fr-FR" b="1" dirty="0"/>
              <a:t>50 – 2</a:t>
            </a:r>
            <a:r>
              <a:rPr lang="fr-FR" dirty="0"/>
              <a:t>, etc.</a:t>
            </a:r>
            <a:br>
              <a:rPr lang="fr-FR" dirty="0"/>
            </a:br>
            <a:r>
              <a:rPr lang="fr-FR" dirty="0"/>
              <a:t>Tu expliques oralement ce que signifient les deux nombres.</a:t>
            </a:r>
          </a:p>
          <a:p>
            <a:r>
              <a:rPr lang="fr-FR" dirty="0"/>
              <a:t>Si tu préfères, tu peux utiliser d’autres paires de caractéristiques :</a:t>
            </a:r>
          </a:p>
          <a:p>
            <a:r>
              <a:rPr lang="fr-FR" dirty="0"/>
              <a:t>prix payé / fréquence d’utilisation</a:t>
            </a:r>
          </a:p>
          <a:p>
            <a:r>
              <a:rPr lang="fr-FR" dirty="0"/>
              <a:t>nombre de plats cuisinés / temps passé en cuisine</a:t>
            </a:r>
          </a:p>
          <a:p>
            <a:r>
              <a:rPr lang="fr-FR" dirty="0"/>
              <a:t>niveau de stress / heures de sommeil</a:t>
            </a:r>
          </a:p>
          <a:p>
            <a:r>
              <a:rPr lang="fr-FR" dirty="0"/>
              <a:t>L’important est que les deux groupes forment </a:t>
            </a:r>
            <a:r>
              <a:rPr lang="fr-FR" b="1" dirty="0"/>
              <a:t>deux zones distinctes</a:t>
            </a:r>
            <a:r>
              <a:rPr lang="fr-FR" dirty="0"/>
              <a:t> quand on les place sur un plan.</a:t>
            </a:r>
          </a:p>
          <a:p>
            <a:br>
              <a:rPr lang="fr-FR" dirty="0"/>
            </a:br>
            <a:endParaRPr lang="fr-FR" dirty="0"/>
          </a:p>
          <a:p>
            <a:r>
              <a:rPr lang="fr-FR" b="1" dirty="0"/>
              <a:t>🟩 Étape 2 — Dessiner l’espace des données</a:t>
            </a:r>
          </a:p>
          <a:p>
            <a:r>
              <a:rPr lang="fr-FR" dirty="0"/>
              <a:t>Sur le tableau :</a:t>
            </a:r>
          </a:p>
          <a:p>
            <a:r>
              <a:rPr lang="fr-FR" dirty="0"/>
              <a:t>Axe horizontal = Âge (gauche → jeune, droite → âgé)</a:t>
            </a:r>
          </a:p>
          <a:p>
            <a:r>
              <a:rPr lang="fr-FR" dirty="0"/>
              <a:t>Axe vertical = Satisfaction (bas → faible, haut → forte)</a:t>
            </a:r>
          </a:p>
          <a:p>
            <a:r>
              <a:rPr lang="fr-FR" dirty="0"/>
              <a:t>Tu obtiens un simple repère 2D.</a:t>
            </a:r>
          </a:p>
          <a:p>
            <a:br>
              <a:rPr lang="fr-FR" dirty="0"/>
            </a:br>
            <a:endParaRPr lang="fr-FR" dirty="0"/>
          </a:p>
          <a:p>
            <a:r>
              <a:rPr lang="fr-FR" b="1" dirty="0"/>
              <a:t>🟧 Étape 3 — Placer les post-</a:t>
            </a:r>
            <a:r>
              <a:rPr lang="fr-FR" b="1" dirty="0" err="1"/>
              <a:t>its</a:t>
            </a:r>
            <a:r>
              <a:rPr lang="fr-FR" b="1" dirty="0"/>
              <a:t> (les “données d’entraînement”)</a:t>
            </a:r>
          </a:p>
          <a:p>
            <a:r>
              <a:rPr lang="fr-FR" dirty="0"/>
              <a:t>Tu les colles aux positions approximatives correspondant à leurs valeurs.</a:t>
            </a:r>
          </a:p>
          <a:p>
            <a:r>
              <a:rPr lang="fr-FR" dirty="0"/>
              <a:t>Exemple :</a:t>
            </a:r>
          </a:p>
          <a:p>
            <a:r>
              <a:rPr lang="fr-FR" dirty="0"/>
              <a:t>Un post-it bleu marqué </a:t>
            </a:r>
            <a:r>
              <a:rPr lang="fr-FR" b="1" dirty="0"/>
              <a:t>25 – 8</a:t>
            </a:r>
            <a:r>
              <a:rPr lang="fr-FR" dirty="0"/>
              <a:t> → à gauche et assez haut</a:t>
            </a:r>
          </a:p>
          <a:p>
            <a:r>
              <a:rPr lang="fr-FR" dirty="0"/>
              <a:t>Un post-it jaune marqué </a:t>
            </a:r>
            <a:r>
              <a:rPr lang="fr-FR" b="1" dirty="0"/>
              <a:t>55 – 1</a:t>
            </a:r>
            <a:r>
              <a:rPr lang="fr-FR" dirty="0"/>
              <a:t> → à droite et très bas</a:t>
            </a:r>
          </a:p>
          <a:p>
            <a:r>
              <a:rPr lang="fr-FR" dirty="0"/>
              <a:t>En quelques secondes, deux </a:t>
            </a:r>
            <a:r>
              <a:rPr lang="fr-FR" b="1" dirty="0"/>
              <a:t>amas</a:t>
            </a:r>
            <a:r>
              <a:rPr lang="fr-FR" dirty="0"/>
              <a:t> visuels se forment sur le tableau.</a:t>
            </a:r>
          </a:p>
          <a:p>
            <a:r>
              <a:rPr lang="fr-FR" dirty="0"/>
              <a:t>👉 Le public voit immédiatement qu’il existe un </a:t>
            </a:r>
            <a:r>
              <a:rPr lang="fr-FR" b="1" dirty="0"/>
              <a:t>schéma</a:t>
            </a:r>
            <a:r>
              <a:rPr lang="fr-FR" dirty="0"/>
              <a:t>, sans que tu n’expliques encore le mot “modèle”.</a:t>
            </a:r>
          </a:p>
          <a:p>
            <a:br>
              <a:rPr lang="fr-FR" dirty="0"/>
            </a:br>
            <a:endParaRPr lang="fr-FR" dirty="0"/>
          </a:p>
          <a:p>
            <a:r>
              <a:rPr lang="fr-FR" b="1" dirty="0"/>
              <a:t>🟥 Étape 4 — Montrer l’apprentissage : tracer la frontière de décision</a:t>
            </a:r>
          </a:p>
          <a:p>
            <a:r>
              <a:rPr lang="fr-FR" dirty="0"/>
              <a:t>Tu demandes :</a:t>
            </a:r>
          </a:p>
          <a:p>
            <a:r>
              <a:rPr lang="fr-FR" dirty="0"/>
              <a:t>“Si je devais inventer une règle simple pour séparer les deux groupes, où traceriez-vous la ligne ?”</a:t>
            </a:r>
          </a:p>
          <a:p>
            <a:r>
              <a:rPr lang="fr-FR" dirty="0"/>
              <a:t>En général, quelqu’un indique une diagonale entre les deux amas.</a:t>
            </a:r>
          </a:p>
          <a:p>
            <a:r>
              <a:rPr lang="fr-FR" dirty="0"/>
              <a:t>Tu traces alors une ligne au feutre.</a:t>
            </a:r>
          </a:p>
          <a:p>
            <a:r>
              <a:rPr lang="fr-FR" dirty="0"/>
              <a:t>🎉 Tu viens de reproduire ce que fait un modèle de classification linéaire :</a:t>
            </a:r>
            <a:br>
              <a:rPr lang="fr-FR" dirty="0"/>
            </a:br>
            <a:r>
              <a:rPr lang="fr-FR" b="1" dirty="0"/>
              <a:t>trouver la meilleure frontière qui sépare deux ensembles de points</a:t>
            </a:r>
            <a:r>
              <a:rPr lang="fr-FR" dirty="0"/>
              <a:t>.</a:t>
            </a:r>
          </a:p>
          <a:p>
            <a:br>
              <a:rPr lang="fr-FR" dirty="0"/>
            </a:br>
            <a:endParaRPr lang="fr-FR" dirty="0"/>
          </a:p>
          <a:p>
            <a:r>
              <a:rPr lang="fr-FR" b="1" dirty="0"/>
              <a:t>🟪 Étape 5 — Tester le “modèle”</a:t>
            </a:r>
          </a:p>
          <a:p>
            <a:r>
              <a:rPr lang="fr-FR" dirty="0"/>
              <a:t>Tu prends un nouveau post-it (ex : 42 – 6) et demandes :</a:t>
            </a:r>
          </a:p>
          <a:p>
            <a:r>
              <a:rPr lang="fr-FR" dirty="0"/>
              <a:t>“De quel côté de la ligne se trouve ce point ? Quelle classe devrait-il prédire ?”</a:t>
            </a:r>
          </a:p>
          <a:p>
            <a:r>
              <a:rPr lang="fr-FR" dirty="0"/>
              <a:t>S’ils disent “côté bleu”, tu réponds :</a:t>
            </a:r>
          </a:p>
          <a:p>
            <a:r>
              <a:rPr lang="fr-FR" dirty="0"/>
              <a:t>“Donc d’après notre modèle, il resterait abonné.”</a:t>
            </a:r>
          </a:p>
          <a:p>
            <a:r>
              <a:rPr lang="fr-FR" dirty="0"/>
              <a:t>C’est exactement le fonctionnement d’un modèle supervisé.</a:t>
            </a:r>
          </a:p>
          <a:p>
            <a:br>
              <a:rPr lang="fr-FR" dirty="0"/>
            </a:br>
            <a:endParaRPr lang="fr-FR" dirty="0"/>
          </a:p>
          <a:p>
            <a:r>
              <a:rPr lang="fr-FR" b="1" dirty="0"/>
              <a:t>🟫 Étape 6 — Faire le lien théorique en 30 secondes</a:t>
            </a:r>
          </a:p>
          <a:p>
            <a:r>
              <a:rPr lang="fr-FR" dirty="0"/>
              <a:t>Tu conclues :</a:t>
            </a:r>
          </a:p>
          <a:p>
            <a:r>
              <a:rPr lang="fr-FR" dirty="0"/>
              <a:t>Les </a:t>
            </a:r>
            <a:r>
              <a:rPr lang="fr-FR" b="1" dirty="0"/>
              <a:t>post-</a:t>
            </a:r>
            <a:r>
              <a:rPr lang="fr-FR" b="1" dirty="0" err="1"/>
              <a:t>its</a:t>
            </a:r>
            <a:r>
              <a:rPr lang="fr-FR" dirty="0"/>
              <a:t> = les </a:t>
            </a:r>
            <a:r>
              <a:rPr lang="fr-FR" b="1" dirty="0"/>
              <a:t>données d’entraînement</a:t>
            </a:r>
            <a:endParaRPr lang="fr-FR" dirty="0"/>
          </a:p>
          <a:p>
            <a:r>
              <a:rPr lang="fr-FR" dirty="0"/>
              <a:t>Les </a:t>
            </a:r>
            <a:r>
              <a:rPr lang="fr-FR" b="1" dirty="0"/>
              <a:t>nombres sur les post-</a:t>
            </a:r>
            <a:r>
              <a:rPr lang="fr-FR" b="1" dirty="0" err="1"/>
              <a:t>its</a:t>
            </a:r>
            <a:r>
              <a:rPr lang="fr-FR" dirty="0"/>
              <a:t> = les </a:t>
            </a:r>
            <a:r>
              <a:rPr lang="fr-FR" b="1" dirty="0"/>
              <a:t>caractéristiques</a:t>
            </a:r>
            <a:endParaRPr lang="fr-FR" dirty="0"/>
          </a:p>
          <a:p>
            <a:r>
              <a:rPr lang="fr-FR" dirty="0"/>
              <a:t>Les </a:t>
            </a:r>
            <a:r>
              <a:rPr lang="fr-FR" b="1" dirty="0"/>
              <a:t>couleurs</a:t>
            </a:r>
            <a:r>
              <a:rPr lang="fr-FR" dirty="0"/>
              <a:t> = les </a:t>
            </a:r>
            <a:r>
              <a:rPr lang="fr-FR" b="1" dirty="0"/>
              <a:t>étiquettes (labels)</a:t>
            </a:r>
            <a:endParaRPr lang="fr-FR" dirty="0"/>
          </a:p>
          <a:p>
            <a:r>
              <a:rPr lang="fr-FR" dirty="0"/>
              <a:t>La </a:t>
            </a:r>
            <a:r>
              <a:rPr lang="fr-FR" b="1" dirty="0"/>
              <a:t>ligne dessinée</a:t>
            </a:r>
            <a:r>
              <a:rPr lang="fr-FR" dirty="0"/>
              <a:t> = le </a:t>
            </a:r>
            <a:r>
              <a:rPr lang="fr-FR" b="1" dirty="0"/>
              <a:t>modèle</a:t>
            </a:r>
            <a:endParaRPr lang="fr-FR" dirty="0"/>
          </a:p>
          <a:p>
            <a:r>
              <a:rPr lang="fr-FR" dirty="0"/>
              <a:t>Tester un nouveau post-it = </a:t>
            </a:r>
            <a:r>
              <a:rPr lang="fr-FR" b="1" dirty="0"/>
              <a:t>prédiction</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03288823-DE63-5D40-8DD8-E1D622827FCC}" type="slidenum">
              <a:rPr lang="fr-FR" smtClean="0"/>
              <a:t>23</a:t>
            </a:fld>
            <a:endParaRPr lang="fr-FR"/>
          </a:p>
        </p:txBody>
      </p:sp>
    </p:spTree>
    <p:extLst>
      <p:ext uri="{BB962C8B-B14F-4D97-AF65-F5344CB8AC3E}">
        <p14:creationId xmlns:p14="http://schemas.microsoft.com/office/powerpoint/2010/main" val="3880364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BDF74-2F3E-5A10-CD3E-A7023B2F3E4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BC1EF16-3C29-AAC3-8596-633727C01F9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D0261E7-9F99-0ACC-708B-1F307E05DCE8}"/>
              </a:ext>
            </a:extLst>
          </p:cNvPr>
          <p:cNvSpPr>
            <a:spLocks noGrp="1"/>
          </p:cNvSpPr>
          <p:nvPr>
            <p:ph type="body" idx="1"/>
          </p:nvPr>
        </p:nvSpPr>
        <p:spPr/>
        <p:txBody>
          <a:bodyPr/>
          <a:lstStyle/>
          <a:p>
            <a:r>
              <a:rPr lang="fr-FR" b="1" dirty="0"/>
              <a:t>Matériel</a:t>
            </a:r>
          </a:p>
          <a:p>
            <a:r>
              <a:rPr lang="fr-FR" b="1" dirty="0"/>
              <a:t>Post-</a:t>
            </a:r>
            <a:r>
              <a:rPr lang="fr-FR" b="1" dirty="0" err="1"/>
              <a:t>its</a:t>
            </a:r>
            <a:r>
              <a:rPr lang="fr-FR" b="1" dirty="0"/>
              <a:t> de deux couleurs</a:t>
            </a:r>
            <a:endParaRPr lang="fr-FR" dirty="0"/>
          </a:p>
          <a:p>
            <a:pPr lvl="1"/>
            <a:r>
              <a:rPr lang="fr-FR" dirty="0"/>
              <a:t>Couleur 1 = Classe A (ex : “reste abonné”)</a:t>
            </a:r>
          </a:p>
          <a:p>
            <a:pPr lvl="1"/>
            <a:r>
              <a:rPr lang="fr-FR" dirty="0"/>
              <a:t>Couleur 2 = Classe B (ex : “résilie son abonnement”)</a:t>
            </a:r>
          </a:p>
          <a:p>
            <a:r>
              <a:rPr lang="fr-FR" dirty="0"/>
              <a:t>1 tableau ou feuille A3</a:t>
            </a:r>
          </a:p>
          <a:p>
            <a:r>
              <a:rPr lang="fr-FR" dirty="0"/>
              <a:t>1 feutre</a:t>
            </a:r>
          </a:p>
          <a:p>
            <a:r>
              <a:rPr lang="fr-FR" dirty="0"/>
              <a:t>1 règle (facultative)</a:t>
            </a:r>
          </a:p>
          <a:p>
            <a:br>
              <a:rPr lang="fr-FR" dirty="0"/>
            </a:br>
            <a:endParaRPr lang="fr-FR" dirty="0"/>
          </a:p>
          <a:p>
            <a:r>
              <a:rPr lang="fr-FR" b="1" dirty="0"/>
              <a:t>🟦 Étape 1 — Préparer les données (c’est-à-dire les post-</a:t>
            </a:r>
            <a:r>
              <a:rPr lang="fr-FR" b="1" dirty="0" err="1"/>
              <a:t>its</a:t>
            </a:r>
            <a:r>
              <a:rPr lang="fr-FR" b="1" dirty="0"/>
              <a:t>)</a:t>
            </a:r>
          </a:p>
          <a:p>
            <a:r>
              <a:rPr lang="fr-FR" dirty="0"/>
              <a:t>Chaque post-it représente </a:t>
            </a:r>
            <a:r>
              <a:rPr lang="fr-FR" b="1" dirty="0"/>
              <a:t>un individu</a:t>
            </a:r>
            <a:r>
              <a:rPr lang="fr-FR" dirty="0"/>
              <a:t>, avec </a:t>
            </a:r>
            <a:r>
              <a:rPr lang="fr-FR" b="1" dirty="0"/>
              <a:t>deux caractéristiques simples</a:t>
            </a:r>
            <a:r>
              <a:rPr lang="fr-FR" dirty="0"/>
              <a:t>.</a:t>
            </a:r>
            <a:br>
              <a:rPr lang="fr-FR" dirty="0"/>
            </a:br>
            <a:r>
              <a:rPr lang="fr-FR" dirty="0"/>
              <a:t>Tu écris </a:t>
            </a:r>
            <a:r>
              <a:rPr lang="fr-FR" b="1" dirty="0"/>
              <a:t>deux petits nombres</a:t>
            </a:r>
            <a:r>
              <a:rPr lang="fr-FR" dirty="0"/>
              <a:t> (ou mots) sur chaque post-it, rien de plus.</a:t>
            </a:r>
          </a:p>
          <a:p>
            <a:r>
              <a:rPr lang="fr-FR" b="1" dirty="0"/>
              <a:t>Exemple de scénario : prédire si une personne résilie un abonnement</a:t>
            </a:r>
          </a:p>
          <a:p>
            <a:r>
              <a:rPr lang="fr-FR" dirty="0"/>
              <a:t>On choisit deux caractéristiques faciles à représenter :</a:t>
            </a:r>
          </a:p>
          <a:p>
            <a:r>
              <a:rPr lang="fr-FR" b="1" dirty="0"/>
              <a:t>Âge</a:t>
            </a:r>
            <a:r>
              <a:rPr lang="fr-FR" dirty="0"/>
              <a:t> (jeune → gauche, âgé → droite)</a:t>
            </a:r>
          </a:p>
          <a:p>
            <a:r>
              <a:rPr lang="fr-FR" b="1" dirty="0"/>
              <a:t>Satisfaction</a:t>
            </a:r>
            <a:r>
              <a:rPr lang="fr-FR" dirty="0"/>
              <a:t> (faible → bas, forte → haut)</a:t>
            </a:r>
          </a:p>
          <a:p>
            <a:r>
              <a:rPr lang="fr-FR" b="1" dirty="0"/>
              <a:t>Concrètement, voici des exemples de post-</a:t>
            </a:r>
            <a:r>
              <a:rPr lang="fr-FR" b="1" dirty="0" err="1"/>
              <a:t>its</a:t>
            </a:r>
            <a:r>
              <a:rPr lang="fr-FR" b="1" dirty="0"/>
              <a:t> :</a:t>
            </a:r>
          </a:p>
          <a:p>
            <a:r>
              <a:rPr lang="fr-FR" b="1" dirty="0"/>
              <a:t>Post-</a:t>
            </a:r>
            <a:r>
              <a:rPr lang="fr-FR" b="1" dirty="0" err="1"/>
              <a:t>its</a:t>
            </a:r>
            <a:r>
              <a:rPr lang="fr-FR" b="1" dirty="0"/>
              <a:t> bleus (classe A : reste abonné)</a:t>
            </a:r>
            <a:endParaRPr lang="fr-FR" dirty="0"/>
          </a:p>
          <a:p>
            <a:r>
              <a:rPr lang="fr-FR" dirty="0"/>
              <a:t>Âge : 25 / Satisfaction : 8</a:t>
            </a:r>
          </a:p>
          <a:p>
            <a:r>
              <a:rPr lang="fr-FR" dirty="0"/>
              <a:t>30 / 7</a:t>
            </a:r>
          </a:p>
          <a:p>
            <a:r>
              <a:rPr lang="fr-FR" dirty="0"/>
              <a:t>28 / 9</a:t>
            </a:r>
          </a:p>
          <a:p>
            <a:r>
              <a:rPr lang="fr-FR" dirty="0"/>
              <a:t>35 / 8</a:t>
            </a:r>
          </a:p>
          <a:p>
            <a:r>
              <a:rPr lang="fr-FR" dirty="0"/>
              <a:t>40 / 7</a:t>
            </a:r>
          </a:p>
          <a:p>
            <a:r>
              <a:rPr lang="fr-FR" b="1" dirty="0"/>
              <a:t>Post-</a:t>
            </a:r>
            <a:r>
              <a:rPr lang="fr-FR" b="1" dirty="0" err="1"/>
              <a:t>its</a:t>
            </a:r>
            <a:r>
              <a:rPr lang="fr-FR" b="1" dirty="0"/>
              <a:t> jaunes (classe B : résilie l’abonnement)</a:t>
            </a:r>
            <a:endParaRPr lang="fr-FR" dirty="0"/>
          </a:p>
          <a:p>
            <a:r>
              <a:rPr lang="fr-FR" dirty="0"/>
              <a:t>50 / 2</a:t>
            </a:r>
          </a:p>
          <a:p>
            <a:r>
              <a:rPr lang="fr-FR" dirty="0"/>
              <a:t>45 / 3</a:t>
            </a:r>
          </a:p>
          <a:p>
            <a:r>
              <a:rPr lang="fr-FR" dirty="0"/>
              <a:t>55 / 1</a:t>
            </a:r>
          </a:p>
          <a:p>
            <a:r>
              <a:rPr lang="fr-FR" dirty="0"/>
              <a:t>60 / 2</a:t>
            </a:r>
          </a:p>
          <a:p>
            <a:r>
              <a:rPr lang="fr-FR" dirty="0"/>
              <a:t>48 / 4</a:t>
            </a:r>
          </a:p>
          <a:p>
            <a:r>
              <a:rPr lang="fr-FR" dirty="0"/>
              <a:t>👉 Tu n’as pas besoin d’écrire “âge” ou “satisfaction”, juste </a:t>
            </a:r>
            <a:r>
              <a:rPr lang="fr-FR" b="1" dirty="0"/>
              <a:t>25 – 8</a:t>
            </a:r>
            <a:r>
              <a:rPr lang="fr-FR" dirty="0"/>
              <a:t>, </a:t>
            </a:r>
            <a:r>
              <a:rPr lang="fr-FR" b="1" dirty="0"/>
              <a:t>50 – 2</a:t>
            </a:r>
            <a:r>
              <a:rPr lang="fr-FR" dirty="0"/>
              <a:t>, etc.</a:t>
            </a:r>
            <a:br>
              <a:rPr lang="fr-FR" dirty="0"/>
            </a:br>
            <a:r>
              <a:rPr lang="fr-FR" dirty="0"/>
              <a:t>Tu expliques oralement ce que signifient les deux nombres.</a:t>
            </a:r>
          </a:p>
          <a:p>
            <a:r>
              <a:rPr lang="fr-FR" dirty="0"/>
              <a:t>Si tu préfères, tu peux utiliser d’autres paires de caractéristiques :</a:t>
            </a:r>
          </a:p>
          <a:p>
            <a:r>
              <a:rPr lang="fr-FR" dirty="0"/>
              <a:t>prix payé / fréquence d’utilisation</a:t>
            </a:r>
          </a:p>
          <a:p>
            <a:r>
              <a:rPr lang="fr-FR" dirty="0"/>
              <a:t>nombre de plats cuisinés / temps passé en cuisine</a:t>
            </a:r>
          </a:p>
          <a:p>
            <a:r>
              <a:rPr lang="fr-FR" dirty="0"/>
              <a:t>niveau de stress / heures de sommeil</a:t>
            </a:r>
          </a:p>
          <a:p>
            <a:r>
              <a:rPr lang="fr-FR" dirty="0"/>
              <a:t>L’important est que les deux groupes forment </a:t>
            </a:r>
            <a:r>
              <a:rPr lang="fr-FR" b="1" dirty="0"/>
              <a:t>deux zones distinctes</a:t>
            </a:r>
            <a:r>
              <a:rPr lang="fr-FR" dirty="0"/>
              <a:t> quand on les place sur un plan.</a:t>
            </a:r>
          </a:p>
          <a:p>
            <a:br>
              <a:rPr lang="fr-FR" dirty="0"/>
            </a:br>
            <a:endParaRPr lang="fr-FR" dirty="0"/>
          </a:p>
          <a:p>
            <a:r>
              <a:rPr lang="fr-FR" b="1" dirty="0"/>
              <a:t>🟩 Étape 2 — Dessiner l’espace des données</a:t>
            </a:r>
          </a:p>
          <a:p>
            <a:r>
              <a:rPr lang="fr-FR" dirty="0"/>
              <a:t>Sur le tableau :</a:t>
            </a:r>
          </a:p>
          <a:p>
            <a:r>
              <a:rPr lang="fr-FR" dirty="0"/>
              <a:t>Axe horizontal = Âge (gauche → jeune, droite → âgé)</a:t>
            </a:r>
          </a:p>
          <a:p>
            <a:r>
              <a:rPr lang="fr-FR" dirty="0"/>
              <a:t>Axe vertical = Satisfaction (bas → faible, haut → forte)</a:t>
            </a:r>
          </a:p>
          <a:p>
            <a:r>
              <a:rPr lang="fr-FR" dirty="0"/>
              <a:t>Tu obtiens un simple repère 2D.</a:t>
            </a:r>
          </a:p>
          <a:p>
            <a:br>
              <a:rPr lang="fr-FR" dirty="0"/>
            </a:br>
            <a:endParaRPr lang="fr-FR" dirty="0"/>
          </a:p>
          <a:p>
            <a:r>
              <a:rPr lang="fr-FR" b="1" dirty="0"/>
              <a:t>🟧 Étape 3 — Placer les post-</a:t>
            </a:r>
            <a:r>
              <a:rPr lang="fr-FR" b="1" dirty="0" err="1"/>
              <a:t>its</a:t>
            </a:r>
            <a:r>
              <a:rPr lang="fr-FR" b="1" dirty="0"/>
              <a:t> (les “données d’entraînement”)</a:t>
            </a:r>
          </a:p>
          <a:p>
            <a:r>
              <a:rPr lang="fr-FR" dirty="0"/>
              <a:t>Tu les colles aux positions approximatives correspondant à leurs valeurs.</a:t>
            </a:r>
          </a:p>
          <a:p>
            <a:r>
              <a:rPr lang="fr-FR" dirty="0"/>
              <a:t>Exemple :</a:t>
            </a:r>
          </a:p>
          <a:p>
            <a:r>
              <a:rPr lang="fr-FR" dirty="0"/>
              <a:t>Un post-it bleu marqué </a:t>
            </a:r>
            <a:r>
              <a:rPr lang="fr-FR" b="1" dirty="0"/>
              <a:t>25 – 8</a:t>
            </a:r>
            <a:r>
              <a:rPr lang="fr-FR" dirty="0"/>
              <a:t> → à gauche et assez haut</a:t>
            </a:r>
          </a:p>
          <a:p>
            <a:r>
              <a:rPr lang="fr-FR" dirty="0"/>
              <a:t>Un post-it jaune marqué </a:t>
            </a:r>
            <a:r>
              <a:rPr lang="fr-FR" b="1" dirty="0"/>
              <a:t>55 – 1</a:t>
            </a:r>
            <a:r>
              <a:rPr lang="fr-FR" dirty="0"/>
              <a:t> → à droite et très bas</a:t>
            </a:r>
          </a:p>
          <a:p>
            <a:r>
              <a:rPr lang="fr-FR" dirty="0"/>
              <a:t>En quelques secondes, deux </a:t>
            </a:r>
            <a:r>
              <a:rPr lang="fr-FR" b="1" dirty="0"/>
              <a:t>amas</a:t>
            </a:r>
            <a:r>
              <a:rPr lang="fr-FR" dirty="0"/>
              <a:t> visuels se forment sur le tableau.</a:t>
            </a:r>
          </a:p>
          <a:p>
            <a:r>
              <a:rPr lang="fr-FR" dirty="0"/>
              <a:t>👉 Le public voit immédiatement qu’il existe un </a:t>
            </a:r>
            <a:r>
              <a:rPr lang="fr-FR" b="1" dirty="0"/>
              <a:t>schéma</a:t>
            </a:r>
            <a:r>
              <a:rPr lang="fr-FR" dirty="0"/>
              <a:t>, sans que tu n’expliques encore le mot “modèle”.</a:t>
            </a:r>
          </a:p>
          <a:p>
            <a:br>
              <a:rPr lang="fr-FR" dirty="0"/>
            </a:br>
            <a:endParaRPr lang="fr-FR" dirty="0"/>
          </a:p>
          <a:p>
            <a:r>
              <a:rPr lang="fr-FR" b="1" dirty="0"/>
              <a:t>🟥 Étape 4 — Montrer l’apprentissage : tracer la frontière de décision</a:t>
            </a:r>
          </a:p>
          <a:p>
            <a:r>
              <a:rPr lang="fr-FR" dirty="0"/>
              <a:t>Tu demandes :</a:t>
            </a:r>
          </a:p>
          <a:p>
            <a:r>
              <a:rPr lang="fr-FR" dirty="0"/>
              <a:t>“Si je devais inventer une règle simple pour séparer les deux groupes, où traceriez-vous la ligne ?”</a:t>
            </a:r>
          </a:p>
          <a:p>
            <a:r>
              <a:rPr lang="fr-FR" dirty="0"/>
              <a:t>En général, quelqu’un indique une diagonale entre les deux amas.</a:t>
            </a:r>
          </a:p>
          <a:p>
            <a:r>
              <a:rPr lang="fr-FR" dirty="0"/>
              <a:t>Tu traces alors une ligne au feutre.</a:t>
            </a:r>
          </a:p>
          <a:p>
            <a:r>
              <a:rPr lang="fr-FR" dirty="0"/>
              <a:t>🎉 Tu viens de reproduire ce que fait un modèle de classification linéaire :</a:t>
            </a:r>
            <a:br>
              <a:rPr lang="fr-FR" dirty="0"/>
            </a:br>
            <a:r>
              <a:rPr lang="fr-FR" b="1" dirty="0"/>
              <a:t>trouver la meilleure frontière qui sépare deux ensembles de points</a:t>
            </a:r>
            <a:r>
              <a:rPr lang="fr-FR" dirty="0"/>
              <a:t>.</a:t>
            </a:r>
          </a:p>
          <a:p>
            <a:br>
              <a:rPr lang="fr-FR" dirty="0"/>
            </a:br>
            <a:endParaRPr lang="fr-FR" dirty="0"/>
          </a:p>
          <a:p>
            <a:r>
              <a:rPr lang="fr-FR" b="1" dirty="0"/>
              <a:t>🟪 Étape 5 — Tester le “modèle”</a:t>
            </a:r>
          </a:p>
          <a:p>
            <a:r>
              <a:rPr lang="fr-FR" dirty="0"/>
              <a:t>Tu prends un nouveau post-it (ex : 42 – 6) et demandes :</a:t>
            </a:r>
          </a:p>
          <a:p>
            <a:r>
              <a:rPr lang="fr-FR" dirty="0"/>
              <a:t>“De quel côté de la ligne se trouve ce point ? Quelle classe devrait-il prédire ?”</a:t>
            </a:r>
          </a:p>
          <a:p>
            <a:r>
              <a:rPr lang="fr-FR" dirty="0"/>
              <a:t>S’ils disent “côté bleu”, tu réponds :</a:t>
            </a:r>
          </a:p>
          <a:p>
            <a:r>
              <a:rPr lang="fr-FR" dirty="0"/>
              <a:t>“Donc d’après notre modèle, il resterait abonné.”</a:t>
            </a:r>
          </a:p>
          <a:p>
            <a:r>
              <a:rPr lang="fr-FR" dirty="0"/>
              <a:t>C’est exactement le fonctionnement d’un modèle supervisé.</a:t>
            </a:r>
          </a:p>
          <a:p>
            <a:br>
              <a:rPr lang="fr-FR" dirty="0"/>
            </a:br>
            <a:endParaRPr lang="fr-FR" dirty="0"/>
          </a:p>
          <a:p>
            <a:r>
              <a:rPr lang="fr-FR" b="1" dirty="0"/>
              <a:t>🟫 Étape 6 — Faire le lien théorique en 30 secondes</a:t>
            </a:r>
          </a:p>
          <a:p>
            <a:r>
              <a:rPr lang="fr-FR" dirty="0"/>
              <a:t>Tu conclues :</a:t>
            </a:r>
          </a:p>
          <a:p>
            <a:r>
              <a:rPr lang="fr-FR" dirty="0"/>
              <a:t>Les </a:t>
            </a:r>
            <a:r>
              <a:rPr lang="fr-FR" b="1" dirty="0"/>
              <a:t>post-</a:t>
            </a:r>
            <a:r>
              <a:rPr lang="fr-FR" b="1" dirty="0" err="1"/>
              <a:t>its</a:t>
            </a:r>
            <a:r>
              <a:rPr lang="fr-FR" dirty="0"/>
              <a:t> = les </a:t>
            </a:r>
            <a:r>
              <a:rPr lang="fr-FR" b="1" dirty="0"/>
              <a:t>données d’entraînement</a:t>
            </a:r>
            <a:endParaRPr lang="fr-FR" dirty="0"/>
          </a:p>
          <a:p>
            <a:r>
              <a:rPr lang="fr-FR" dirty="0"/>
              <a:t>Les </a:t>
            </a:r>
            <a:r>
              <a:rPr lang="fr-FR" b="1" dirty="0"/>
              <a:t>nombres sur les post-</a:t>
            </a:r>
            <a:r>
              <a:rPr lang="fr-FR" b="1" dirty="0" err="1"/>
              <a:t>its</a:t>
            </a:r>
            <a:r>
              <a:rPr lang="fr-FR" dirty="0"/>
              <a:t> = les </a:t>
            </a:r>
            <a:r>
              <a:rPr lang="fr-FR" b="1" dirty="0"/>
              <a:t>caractéristiques</a:t>
            </a:r>
            <a:endParaRPr lang="fr-FR" dirty="0"/>
          </a:p>
          <a:p>
            <a:r>
              <a:rPr lang="fr-FR" dirty="0"/>
              <a:t>Les </a:t>
            </a:r>
            <a:r>
              <a:rPr lang="fr-FR" b="1" dirty="0"/>
              <a:t>couleurs</a:t>
            </a:r>
            <a:r>
              <a:rPr lang="fr-FR" dirty="0"/>
              <a:t> = les </a:t>
            </a:r>
            <a:r>
              <a:rPr lang="fr-FR" b="1" dirty="0"/>
              <a:t>étiquettes (labels)</a:t>
            </a:r>
            <a:endParaRPr lang="fr-FR" dirty="0"/>
          </a:p>
          <a:p>
            <a:r>
              <a:rPr lang="fr-FR" dirty="0"/>
              <a:t>La </a:t>
            </a:r>
            <a:r>
              <a:rPr lang="fr-FR" b="1" dirty="0"/>
              <a:t>ligne dessinée</a:t>
            </a:r>
            <a:r>
              <a:rPr lang="fr-FR" dirty="0"/>
              <a:t> = le </a:t>
            </a:r>
            <a:r>
              <a:rPr lang="fr-FR" b="1" dirty="0"/>
              <a:t>modèle</a:t>
            </a:r>
            <a:endParaRPr lang="fr-FR" dirty="0"/>
          </a:p>
          <a:p>
            <a:r>
              <a:rPr lang="fr-FR" dirty="0"/>
              <a:t>Tester un nouveau post-it = </a:t>
            </a:r>
            <a:r>
              <a:rPr lang="fr-FR" b="1" dirty="0"/>
              <a:t>prédiction</a:t>
            </a:r>
            <a:endParaRPr lang="fr-FR" dirty="0"/>
          </a:p>
          <a:p>
            <a:endParaRPr lang="fr-FR" dirty="0"/>
          </a:p>
        </p:txBody>
      </p:sp>
      <p:sp>
        <p:nvSpPr>
          <p:cNvPr id="4" name="Espace réservé du numéro de diapositive 3">
            <a:extLst>
              <a:ext uri="{FF2B5EF4-FFF2-40B4-BE49-F238E27FC236}">
                <a16:creationId xmlns:a16="http://schemas.microsoft.com/office/drawing/2014/main" id="{01972ED7-ECDA-1BDE-72AA-468AAE896670}"/>
              </a:ext>
            </a:extLst>
          </p:cNvPr>
          <p:cNvSpPr>
            <a:spLocks noGrp="1"/>
          </p:cNvSpPr>
          <p:nvPr>
            <p:ph type="sldNum" sz="quarter" idx="5"/>
          </p:nvPr>
        </p:nvSpPr>
        <p:spPr/>
        <p:txBody>
          <a:bodyPr/>
          <a:lstStyle/>
          <a:p>
            <a:fld id="{03288823-DE63-5D40-8DD8-E1D622827FCC}" type="slidenum">
              <a:rPr lang="fr-FR" smtClean="0"/>
              <a:t>24</a:t>
            </a:fld>
            <a:endParaRPr lang="fr-FR"/>
          </a:p>
        </p:txBody>
      </p:sp>
    </p:spTree>
    <p:extLst>
      <p:ext uri="{BB962C8B-B14F-4D97-AF65-F5344CB8AC3E}">
        <p14:creationId xmlns:p14="http://schemas.microsoft.com/office/powerpoint/2010/main" val="298853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7D185-8B9E-B89D-27BC-2A6FB97CE68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2BA54E-0AC2-49CB-B666-1F2118F1D8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DE632A4-950F-7A29-4B77-8BBB60BCF6F9}"/>
              </a:ext>
            </a:extLst>
          </p:cNvPr>
          <p:cNvSpPr>
            <a:spLocks noGrp="1"/>
          </p:cNvSpPr>
          <p:nvPr>
            <p:ph type="body" idx="1"/>
          </p:nvPr>
        </p:nvSpPr>
        <p:spPr/>
        <p:txBody>
          <a:bodyPr/>
          <a:lstStyle/>
          <a:p>
            <a:r>
              <a:rPr lang="fr-FR" b="1" dirty="0"/>
              <a:t>Matériel</a:t>
            </a:r>
          </a:p>
          <a:p>
            <a:r>
              <a:rPr lang="fr-FR" b="1" dirty="0"/>
              <a:t>Post-</a:t>
            </a:r>
            <a:r>
              <a:rPr lang="fr-FR" b="1" dirty="0" err="1"/>
              <a:t>its</a:t>
            </a:r>
            <a:r>
              <a:rPr lang="fr-FR" b="1" dirty="0"/>
              <a:t> de deux couleurs</a:t>
            </a:r>
            <a:endParaRPr lang="fr-FR" dirty="0"/>
          </a:p>
          <a:p>
            <a:pPr lvl="1"/>
            <a:r>
              <a:rPr lang="fr-FR" dirty="0"/>
              <a:t>Couleur 1 = Classe A (ex : “reste abonné”)</a:t>
            </a:r>
          </a:p>
          <a:p>
            <a:pPr lvl="1"/>
            <a:r>
              <a:rPr lang="fr-FR" dirty="0"/>
              <a:t>Couleur 2 = Classe B (ex : “résilie son abonnement”)</a:t>
            </a:r>
          </a:p>
          <a:p>
            <a:r>
              <a:rPr lang="fr-FR" dirty="0"/>
              <a:t>1 tableau ou feuille A3</a:t>
            </a:r>
          </a:p>
          <a:p>
            <a:r>
              <a:rPr lang="fr-FR" dirty="0"/>
              <a:t>1 feutre</a:t>
            </a:r>
          </a:p>
          <a:p>
            <a:r>
              <a:rPr lang="fr-FR" dirty="0"/>
              <a:t>1 règle (facultative)</a:t>
            </a:r>
          </a:p>
          <a:p>
            <a:br>
              <a:rPr lang="fr-FR" dirty="0"/>
            </a:br>
            <a:endParaRPr lang="fr-FR" dirty="0"/>
          </a:p>
          <a:p>
            <a:r>
              <a:rPr lang="fr-FR" b="1" dirty="0"/>
              <a:t>🟦 Étape 1 — Préparer les données (c’est-à-dire les post-</a:t>
            </a:r>
            <a:r>
              <a:rPr lang="fr-FR" b="1" dirty="0" err="1"/>
              <a:t>its</a:t>
            </a:r>
            <a:r>
              <a:rPr lang="fr-FR" b="1" dirty="0"/>
              <a:t>)</a:t>
            </a:r>
          </a:p>
          <a:p>
            <a:r>
              <a:rPr lang="fr-FR" dirty="0"/>
              <a:t>Chaque post-it représente </a:t>
            </a:r>
            <a:r>
              <a:rPr lang="fr-FR" b="1" dirty="0"/>
              <a:t>un individu</a:t>
            </a:r>
            <a:r>
              <a:rPr lang="fr-FR" dirty="0"/>
              <a:t>, avec </a:t>
            </a:r>
            <a:r>
              <a:rPr lang="fr-FR" b="1" dirty="0"/>
              <a:t>deux caractéristiques simples</a:t>
            </a:r>
            <a:r>
              <a:rPr lang="fr-FR" dirty="0"/>
              <a:t>.</a:t>
            </a:r>
            <a:br>
              <a:rPr lang="fr-FR" dirty="0"/>
            </a:br>
            <a:r>
              <a:rPr lang="fr-FR" dirty="0"/>
              <a:t>Tu écris </a:t>
            </a:r>
            <a:r>
              <a:rPr lang="fr-FR" b="1" dirty="0"/>
              <a:t>deux petits nombres</a:t>
            </a:r>
            <a:r>
              <a:rPr lang="fr-FR" dirty="0"/>
              <a:t> (ou mots) sur chaque post-it, rien de plus.</a:t>
            </a:r>
          </a:p>
          <a:p>
            <a:r>
              <a:rPr lang="fr-FR" b="1" dirty="0"/>
              <a:t>Exemple de scénario : prédire si une personne résilie un abonnement</a:t>
            </a:r>
          </a:p>
          <a:p>
            <a:r>
              <a:rPr lang="fr-FR" dirty="0"/>
              <a:t>On choisit deux caractéristiques faciles à représenter :</a:t>
            </a:r>
          </a:p>
          <a:p>
            <a:r>
              <a:rPr lang="fr-FR" b="1" dirty="0"/>
              <a:t>Âge</a:t>
            </a:r>
            <a:r>
              <a:rPr lang="fr-FR" dirty="0"/>
              <a:t> (jeune → gauche, âgé → droite)</a:t>
            </a:r>
          </a:p>
          <a:p>
            <a:r>
              <a:rPr lang="fr-FR" b="1" dirty="0"/>
              <a:t>Satisfaction</a:t>
            </a:r>
            <a:r>
              <a:rPr lang="fr-FR" dirty="0"/>
              <a:t> (faible → bas, forte → haut)</a:t>
            </a:r>
          </a:p>
          <a:p>
            <a:r>
              <a:rPr lang="fr-FR" b="1" dirty="0"/>
              <a:t>Concrètement, voici des exemples de post-</a:t>
            </a:r>
            <a:r>
              <a:rPr lang="fr-FR" b="1" dirty="0" err="1"/>
              <a:t>its</a:t>
            </a:r>
            <a:r>
              <a:rPr lang="fr-FR" b="1" dirty="0"/>
              <a:t> :</a:t>
            </a:r>
          </a:p>
          <a:p>
            <a:r>
              <a:rPr lang="fr-FR" b="1" dirty="0"/>
              <a:t>Post-</a:t>
            </a:r>
            <a:r>
              <a:rPr lang="fr-FR" b="1" dirty="0" err="1"/>
              <a:t>its</a:t>
            </a:r>
            <a:r>
              <a:rPr lang="fr-FR" b="1" dirty="0"/>
              <a:t> bleus (classe A : reste abonné)</a:t>
            </a:r>
            <a:endParaRPr lang="fr-FR" dirty="0"/>
          </a:p>
          <a:p>
            <a:r>
              <a:rPr lang="fr-FR" dirty="0"/>
              <a:t>Âge : 25 / Satisfaction : 8</a:t>
            </a:r>
          </a:p>
          <a:p>
            <a:r>
              <a:rPr lang="fr-FR" dirty="0"/>
              <a:t>30 / 7</a:t>
            </a:r>
          </a:p>
          <a:p>
            <a:r>
              <a:rPr lang="fr-FR" dirty="0"/>
              <a:t>28 / 9</a:t>
            </a:r>
          </a:p>
          <a:p>
            <a:r>
              <a:rPr lang="fr-FR" dirty="0"/>
              <a:t>35 / 8</a:t>
            </a:r>
          </a:p>
          <a:p>
            <a:r>
              <a:rPr lang="fr-FR" dirty="0"/>
              <a:t>40 / 7</a:t>
            </a:r>
          </a:p>
          <a:p>
            <a:r>
              <a:rPr lang="fr-FR" b="1" dirty="0"/>
              <a:t>Post-</a:t>
            </a:r>
            <a:r>
              <a:rPr lang="fr-FR" b="1" dirty="0" err="1"/>
              <a:t>its</a:t>
            </a:r>
            <a:r>
              <a:rPr lang="fr-FR" b="1" dirty="0"/>
              <a:t> jaunes (classe B : résilie l’abonnement)</a:t>
            </a:r>
            <a:endParaRPr lang="fr-FR" dirty="0"/>
          </a:p>
          <a:p>
            <a:r>
              <a:rPr lang="fr-FR" dirty="0"/>
              <a:t>50 / 2</a:t>
            </a:r>
          </a:p>
          <a:p>
            <a:r>
              <a:rPr lang="fr-FR" dirty="0"/>
              <a:t>45 / 3</a:t>
            </a:r>
          </a:p>
          <a:p>
            <a:r>
              <a:rPr lang="fr-FR" dirty="0"/>
              <a:t>55 / 1</a:t>
            </a:r>
          </a:p>
          <a:p>
            <a:r>
              <a:rPr lang="fr-FR" dirty="0"/>
              <a:t>60 / 2</a:t>
            </a:r>
          </a:p>
          <a:p>
            <a:r>
              <a:rPr lang="fr-FR" dirty="0"/>
              <a:t>48 / 4</a:t>
            </a:r>
          </a:p>
          <a:p>
            <a:r>
              <a:rPr lang="fr-FR" dirty="0"/>
              <a:t>👉 Tu n’as pas besoin d’écrire “âge” ou “satisfaction”, juste </a:t>
            </a:r>
            <a:r>
              <a:rPr lang="fr-FR" b="1" dirty="0"/>
              <a:t>25 – 8</a:t>
            </a:r>
            <a:r>
              <a:rPr lang="fr-FR" dirty="0"/>
              <a:t>, </a:t>
            </a:r>
            <a:r>
              <a:rPr lang="fr-FR" b="1" dirty="0"/>
              <a:t>50 – 2</a:t>
            </a:r>
            <a:r>
              <a:rPr lang="fr-FR" dirty="0"/>
              <a:t>, etc.</a:t>
            </a:r>
            <a:br>
              <a:rPr lang="fr-FR" dirty="0"/>
            </a:br>
            <a:r>
              <a:rPr lang="fr-FR" dirty="0"/>
              <a:t>Tu expliques oralement ce que signifient les deux nombres.</a:t>
            </a:r>
          </a:p>
          <a:p>
            <a:r>
              <a:rPr lang="fr-FR" dirty="0"/>
              <a:t>Si tu préfères, tu peux utiliser d’autres paires de caractéristiques :</a:t>
            </a:r>
          </a:p>
          <a:p>
            <a:r>
              <a:rPr lang="fr-FR" dirty="0"/>
              <a:t>prix payé / fréquence d’utilisation</a:t>
            </a:r>
          </a:p>
          <a:p>
            <a:r>
              <a:rPr lang="fr-FR" dirty="0"/>
              <a:t>nombre de plats cuisinés / temps passé en cuisine</a:t>
            </a:r>
          </a:p>
          <a:p>
            <a:r>
              <a:rPr lang="fr-FR" dirty="0"/>
              <a:t>niveau de stress / heures de sommeil</a:t>
            </a:r>
          </a:p>
          <a:p>
            <a:r>
              <a:rPr lang="fr-FR" dirty="0"/>
              <a:t>L’important est que les deux groupes forment </a:t>
            </a:r>
            <a:r>
              <a:rPr lang="fr-FR" b="1" dirty="0"/>
              <a:t>deux zones distinctes</a:t>
            </a:r>
            <a:r>
              <a:rPr lang="fr-FR" dirty="0"/>
              <a:t> quand on les place sur un plan.</a:t>
            </a:r>
          </a:p>
          <a:p>
            <a:br>
              <a:rPr lang="fr-FR" dirty="0"/>
            </a:br>
            <a:endParaRPr lang="fr-FR" dirty="0"/>
          </a:p>
          <a:p>
            <a:r>
              <a:rPr lang="fr-FR" b="1" dirty="0"/>
              <a:t>🟩 Étape 2 — Dessiner l’espace des données</a:t>
            </a:r>
          </a:p>
          <a:p>
            <a:r>
              <a:rPr lang="fr-FR" dirty="0"/>
              <a:t>Sur le tableau :</a:t>
            </a:r>
          </a:p>
          <a:p>
            <a:r>
              <a:rPr lang="fr-FR" dirty="0"/>
              <a:t>Axe horizontal = Âge (gauche → jeune, droite → âgé)</a:t>
            </a:r>
          </a:p>
          <a:p>
            <a:r>
              <a:rPr lang="fr-FR" dirty="0"/>
              <a:t>Axe vertical = Satisfaction (bas → faible, haut → forte)</a:t>
            </a:r>
          </a:p>
          <a:p>
            <a:r>
              <a:rPr lang="fr-FR" dirty="0"/>
              <a:t>Tu obtiens un simple repère 2D.</a:t>
            </a:r>
          </a:p>
          <a:p>
            <a:br>
              <a:rPr lang="fr-FR" dirty="0"/>
            </a:br>
            <a:endParaRPr lang="fr-FR" dirty="0"/>
          </a:p>
          <a:p>
            <a:r>
              <a:rPr lang="fr-FR" b="1" dirty="0"/>
              <a:t>🟧 Étape 3 — Placer les post-</a:t>
            </a:r>
            <a:r>
              <a:rPr lang="fr-FR" b="1" dirty="0" err="1"/>
              <a:t>its</a:t>
            </a:r>
            <a:r>
              <a:rPr lang="fr-FR" b="1" dirty="0"/>
              <a:t> (les “données d’entraînement”)</a:t>
            </a:r>
          </a:p>
          <a:p>
            <a:r>
              <a:rPr lang="fr-FR" dirty="0"/>
              <a:t>Tu les colles aux positions approximatives correspondant à leurs valeurs.</a:t>
            </a:r>
          </a:p>
          <a:p>
            <a:r>
              <a:rPr lang="fr-FR" dirty="0"/>
              <a:t>Exemple :</a:t>
            </a:r>
          </a:p>
          <a:p>
            <a:r>
              <a:rPr lang="fr-FR" dirty="0"/>
              <a:t>Un post-it bleu marqué </a:t>
            </a:r>
            <a:r>
              <a:rPr lang="fr-FR" b="1" dirty="0"/>
              <a:t>25 – 8</a:t>
            </a:r>
            <a:r>
              <a:rPr lang="fr-FR" dirty="0"/>
              <a:t> → à gauche et assez haut</a:t>
            </a:r>
          </a:p>
          <a:p>
            <a:r>
              <a:rPr lang="fr-FR" dirty="0"/>
              <a:t>Un post-it jaune marqué </a:t>
            </a:r>
            <a:r>
              <a:rPr lang="fr-FR" b="1" dirty="0"/>
              <a:t>55 – 1</a:t>
            </a:r>
            <a:r>
              <a:rPr lang="fr-FR" dirty="0"/>
              <a:t> → à droite et très bas</a:t>
            </a:r>
          </a:p>
          <a:p>
            <a:r>
              <a:rPr lang="fr-FR" dirty="0"/>
              <a:t>En quelques secondes, deux </a:t>
            </a:r>
            <a:r>
              <a:rPr lang="fr-FR" b="1" dirty="0"/>
              <a:t>amas</a:t>
            </a:r>
            <a:r>
              <a:rPr lang="fr-FR" dirty="0"/>
              <a:t> visuels se forment sur le tableau.</a:t>
            </a:r>
          </a:p>
          <a:p>
            <a:r>
              <a:rPr lang="fr-FR" dirty="0"/>
              <a:t>👉 Le public voit immédiatement qu’il existe un </a:t>
            </a:r>
            <a:r>
              <a:rPr lang="fr-FR" b="1" dirty="0"/>
              <a:t>schéma</a:t>
            </a:r>
            <a:r>
              <a:rPr lang="fr-FR" dirty="0"/>
              <a:t>, sans que tu n’expliques encore le mot “modèle”.</a:t>
            </a:r>
          </a:p>
          <a:p>
            <a:br>
              <a:rPr lang="fr-FR" dirty="0"/>
            </a:br>
            <a:endParaRPr lang="fr-FR" dirty="0"/>
          </a:p>
          <a:p>
            <a:r>
              <a:rPr lang="fr-FR" b="1" dirty="0"/>
              <a:t>🟥 Étape 4 — Montrer l’apprentissage : tracer la frontière de décision</a:t>
            </a:r>
          </a:p>
          <a:p>
            <a:r>
              <a:rPr lang="fr-FR" dirty="0"/>
              <a:t>Tu demandes :</a:t>
            </a:r>
          </a:p>
          <a:p>
            <a:r>
              <a:rPr lang="fr-FR" dirty="0"/>
              <a:t>“Si je devais inventer une règle simple pour séparer les deux groupes, où traceriez-vous la ligne ?”</a:t>
            </a:r>
          </a:p>
          <a:p>
            <a:r>
              <a:rPr lang="fr-FR" dirty="0"/>
              <a:t>En général, quelqu’un indique une diagonale entre les deux amas.</a:t>
            </a:r>
          </a:p>
          <a:p>
            <a:r>
              <a:rPr lang="fr-FR" dirty="0"/>
              <a:t>Tu traces alors une ligne au feutre.</a:t>
            </a:r>
          </a:p>
          <a:p>
            <a:r>
              <a:rPr lang="fr-FR" dirty="0"/>
              <a:t>🎉 Tu viens de reproduire ce que fait un modèle de classification linéaire :</a:t>
            </a:r>
            <a:br>
              <a:rPr lang="fr-FR" dirty="0"/>
            </a:br>
            <a:r>
              <a:rPr lang="fr-FR" b="1" dirty="0"/>
              <a:t>trouver la meilleure frontière qui sépare deux ensembles de points</a:t>
            </a:r>
            <a:r>
              <a:rPr lang="fr-FR" dirty="0"/>
              <a:t>.</a:t>
            </a:r>
          </a:p>
          <a:p>
            <a:br>
              <a:rPr lang="fr-FR" dirty="0"/>
            </a:br>
            <a:endParaRPr lang="fr-FR" dirty="0"/>
          </a:p>
          <a:p>
            <a:r>
              <a:rPr lang="fr-FR" b="1" dirty="0"/>
              <a:t>🟪 Étape 5 — Tester le “modèle”</a:t>
            </a:r>
          </a:p>
          <a:p>
            <a:r>
              <a:rPr lang="fr-FR" dirty="0"/>
              <a:t>Tu prends un nouveau post-it (ex : 42 – 6) et demandes :</a:t>
            </a:r>
          </a:p>
          <a:p>
            <a:r>
              <a:rPr lang="fr-FR" dirty="0"/>
              <a:t>“De quel côté de la ligne se trouve ce point ? Quelle classe devrait-il prédire ?”</a:t>
            </a:r>
          </a:p>
          <a:p>
            <a:r>
              <a:rPr lang="fr-FR" dirty="0"/>
              <a:t>S’ils disent “côté bleu”, tu réponds :</a:t>
            </a:r>
          </a:p>
          <a:p>
            <a:r>
              <a:rPr lang="fr-FR" dirty="0"/>
              <a:t>“Donc d’après notre modèle, il resterait abonné.”</a:t>
            </a:r>
          </a:p>
          <a:p>
            <a:r>
              <a:rPr lang="fr-FR" dirty="0"/>
              <a:t>C’est exactement le fonctionnement d’un modèle supervisé.</a:t>
            </a:r>
          </a:p>
          <a:p>
            <a:br>
              <a:rPr lang="fr-FR" dirty="0"/>
            </a:br>
            <a:endParaRPr lang="fr-FR" dirty="0"/>
          </a:p>
          <a:p>
            <a:r>
              <a:rPr lang="fr-FR" b="1" dirty="0"/>
              <a:t>🟫 Étape 6 — Faire le lien théorique en 30 secondes</a:t>
            </a:r>
          </a:p>
          <a:p>
            <a:r>
              <a:rPr lang="fr-FR" dirty="0"/>
              <a:t>Tu conclues :</a:t>
            </a:r>
          </a:p>
          <a:p>
            <a:r>
              <a:rPr lang="fr-FR" dirty="0"/>
              <a:t>Les </a:t>
            </a:r>
            <a:r>
              <a:rPr lang="fr-FR" b="1" dirty="0"/>
              <a:t>post-</a:t>
            </a:r>
            <a:r>
              <a:rPr lang="fr-FR" b="1" dirty="0" err="1"/>
              <a:t>its</a:t>
            </a:r>
            <a:r>
              <a:rPr lang="fr-FR" dirty="0"/>
              <a:t> = les </a:t>
            </a:r>
            <a:r>
              <a:rPr lang="fr-FR" b="1" dirty="0"/>
              <a:t>données d’entraînement</a:t>
            </a:r>
            <a:endParaRPr lang="fr-FR" dirty="0"/>
          </a:p>
          <a:p>
            <a:r>
              <a:rPr lang="fr-FR" dirty="0"/>
              <a:t>Les </a:t>
            </a:r>
            <a:r>
              <a:rPr lang="fr-FR" b="1" dirty="0"/>
              <a:t>nombres sur les post-</a:t>
            </a:r>
            <a:r>
              <a:rPr lang="fr-FR" b="1" dirty="0" err="1"/>
              <a:t>its</a:t>
            </a:r>
            <a:r>
              <a:rPr lang="fr-FR" dirty="0"/>
              <a:t> = les </a:t>
            </a:r>
            <a:r>
              <a:rPr lang="fr-FR" b="1" dirty="0"/>
              <a:t>caractéristiques</a:t>
            </a:r>
            <a:endParaRPr lang="fr-FR" dirty="0"/>
          </a:p>
          <a:p>
            <a:r>
              <a:rPr lang="fr-FR" dirty="0"/>
              <a:t>Les </a:t>
            </a:r>
            <a:r>
              <a:rPr lang="fr-FR" b="1" dirty="0"/>
              <a:t>couleurs</a:t>
            </a:r>
            <a:r>
              <a:rPr lang="fr-FR" dirty="0"/>
              <a:t> = les </a:t>
            </a:r>
            <a:r>
              <a:rPr lang="fr-FR" b="1" dirty="0"/>
              <a:t>étiquettes (labels)</a:t>
            </a:r>
            <a:endParaRPr lang="fr-FR" dirty="0"/>
          </a:p>
          <a:p>
            <a:r>
              <a:rPr lang="fr-FR" dirty="0"/>
              <a:t>La </a:t>
            </a:r>
            <a:r>
              <a:rPr lang="fr-FR" b="1" dirty="0"/>
              <a:t>ligne dessinée</a:t>
            </a:r>
            <a:r>
              <a:rPr lang="fr-FR" dirty="0"/>
              <a:t> = le </a:t>
            </a:r>
            <a:r>
              <a:rPr lang="fr-FR" b="1" dirty="0"/>
              <a:t>modèle</a:t>
            </a:r>
            <a:endParaRPr lang="fr-FR" dirty="0"/>
          </a:p>
          <a:p>
            <a:r>
              <a:rPr lang="fr-FR" dirty="0"/>
              <a:t>Tester un nouveau post-it = </a:t>
            </a:r>
            <a:r>
              <a:rPr lang="fr-FR" b="1" dirty="0"/>
              <a:t>prédiction</a:t>
            </a:r>
            <a:endParaRPr lang="fr-FR" dirty="0"/>
          </a:p>
          <a:p>
            <a:endParaRPr lang="fr-FR" dirty="0"/>
          </a:p>
        </p:txBody>
      </p:sp>
      <p:sp>
        <p:nvSpPr>
          <p:cNvPr id="4" name="Espace réservé du numéro de diapositive 3">
            <a:extLst>
              <a:ext uri="{FF2B5EF4-FFF2-40B4-BE49-F238E27FC236}">
                <a16:creationId xmlns:a16="http://schemas.microsoft.com/office/drawing/2014/main" id="{10D3CDB5-D5DC-1056-6884-7316AC919D78}"/>
              </a:ext>
            </a:extLst>
          </p:cNvPr>
          <p:cNvSpPr>
            <a:spLocks noGrp="1"/>
          </p:cNvSpPr>
          <p:nvPr>
            <p:ph type="sldNum" sz="quarter" idx="5"/>
          </p:nvPr>
        </p:nvSpPr>
        <p:spPr/>
        <p:txBody>
          <a:bodyPr/>
          <a:lstStyle/>
          <a:p>
            <a:fld id="{03288823-DE63-5D40-8DD8-E1D622827FCC}" type="slidenum">
              <a:rPr lang="fr-FR" smtClean="0"/>
              <a:t>25</a:t>
            </a:fld>
            <a:endParaRPr lang="fr-FR"/>
          </a:p>
        </p:txBody>
      </p:sp>
    </p:spTree>
    <p:extLst>
      <p:ext uri="{BB962C8B-B14F-4D97-AF65-F5344CB8AC3E}">
        <p14:creationId xmlns:p14="http://schemas.microsoft.com/office/powerpoint/2010/main" val="1137844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3288823-DE63-5D40-8DD8-E1D622827FCC}" type="slidenum">
              <a:rPr lang="fr-FR" smtClean="0"/>
              <a:t>29</a:t>
            </a:fld>
            <a:endParaRPr lang="fr-FR"/>
          </a:p>
        </p:txBody>
      </p:sp>
    </p:spTree>
    <p:extLst>
      <p:ext uri="{BB962C8B-B14F-4D97-AF65-F5344CB8AC3E}">
        <p14:creationId xmlns:p14="http://schemas.microsoft.com/office/powerpoint/2010/main" val="378291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3288823-DE63-5D40-8DD8-E1D622827FCC}" type="slidenum">
              <a:rPr lang="fr-FR" smtClean="0"/>
              <a:t>32</a:t>
            </a:fld>
            <a:endParaRPr lang="fr-FR"/>
          </a:p>
        </p:txBody>
      </p:sp>
    </p:spTree>
    <p:extLst>
      <p:ext uri="{BB962C8B-B14F-4D97-AF65-F5344CB8AC3E}">
        <p14:creationId xmlns:p14="http://schemas.microsoft.com/office/powerpoint/2010/main" val="1900086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3288823-DE63-5D40-8DD8-E1D622827FCC}" type="slidenum">
              <a:rPr lang="fr-FR" smtClean="0"/>
              <a:t>37</a:t>
            </a:fld>
            <a:endParaRPr lang="fr-FR"/>
          </a:p>
        </p:txBody>
      </p:sp>
    </p:spTree>
    <p:extLst>
      <p:ext uri="{BB962C8B-B14F-4D97-AF65-F5344CB8AC3E}">
        <p14:creationId xmlns:p14="http://schemas.microsoft.com/office/powerpoint/2010/main" val="3064878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3288823-DE63-5D40-8DD8-E1D622827FCC}" type="slidenum">
              <a:rPr lang="fr-FR" smtClean="0"/>
              <a:t>38</a:t>
            </a:fld>
            <a:endParaRPr lang="fr-FR"/>
          </a:p>
        </p:txBody>
      </p:sp>
    </p:spTree>
    <p:extLst>
      <p:ext uri="{BB962C8B-B14F-4D97-AF65-F5344CB8AC3E}">
        <p14:creationId xmlns:p14="http://schemas.microsoft.com/office/powerpoint/2010/main" val="940752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3288823-DE63-5D40-8DD8-E1D622827FCC}" type="slidenum">
              <a:rPr lang="fr-FR" smtClean="0"/>
              <a:t>46</a:t>
            </a:fld>
            <a:endParaRPr lang="fr-FR"/>
          </a:p>
        </p:txBody>
      </p:sp>
    </p:spTree>
    <p:extLst>
      <p:ext uri="{BB962C8B-B14F-4D97-AF65-F5344CB8AC3E}">
        <p14:creationId xmlns:p14="http://schemas.microsoft.com/office/powerpoint/2010/main" val="3174346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3288823-DE63-5D40-8DD8-E1D622827FCC}" type="slidenum">
              <a:rPr lang="fr-FR" smtClean="0"/>
              <a:t>47</a:t>
            </a:fld>
            <a:endParaRPr lang="fr-FR"/>
          </a:p>
        </p:txBody>
      </p:sp>
    </p:spTree>
    <p:extLst>
      <p:ext uri="{BB962C8B-B14F-4D97-AF65-F5344CB8AC3E}">
        <p14:creationId xmlns:p14="http://schemas.microsoft.com/office/powerpoint/2010/main" val="58602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69FDB-08AB-B1BD-AC01-2AB07CDFFA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25F26A6-2DC0-14E8-0CFD-8CF3D4620C8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406EBAC-87CA-5FB7-CF3C-FAD953C208F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58C29FC-CBFF-DB34-052E-CB6737AE3471}"/>
              </a:ext>
            </a:extLst>
          </p:cNvPr>
          <p:cNvSpPr>
            <a:spLocks noGrp="1"/>
          </p:cNvSpPr>
          <p:nvPr>
            <p:ph type="sldNum" sz="quarter" idx="5"/>
          </p:nvPr>
        </p:nvSpPr>
        <p:spPr/>
        <p:txBody>
          <a:bodyPr/>
          <a:lstStyle/>
          <a:p>
            <a:fld id="{03288823-DE63-5D40-8DD8-E1D622827FCC}" type="slidenum">
              <a:rPr lang="fr-FR" smtClean="0"/>
              <a:t>9</a:t>
            </a:fld>
            <a:endParaRPr lang="fr-FR"/>
          </a:p>
        </p:txBody>
      </p:sp>
    </p:spTree>
    <p:extLst>
      <p:ext uri="{BB962C8B-B14F-4D97-AF65-F5344CB8AC3E}">
        <p14:creationId xmlns:p14="http://schemas.microsoft.com/office/powerpoint/2010/main" val="1459651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1D6C5-2C7A-B81D-6DE0-0C3D0F7233E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9182CF8-A946-D182-CD74-B48E2F6871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1632077-99C4-C4C0-6C55-856D1738E57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0080884-698B-7774-D8FD-A875A5015853}"/>
              </a:ext>
            </a:extLst>
          </p:cNvPr>
          <p:cNvSpPr>
            <a:spLocks noGrp="1"/>
          </p:cNvSpPr>
          <p:nvPr>
            <p:ph type="sldNum" sz="quarter" idx="5"/>
          </p:nvPr>
        </p:nvSpPr>
        <p:spPr/>
        <p:txBody>
          <a:bodyPr/>
          <a:lstStyle/>
          <a:p>
            <a:fld id="{03288823-DE63-5D40-8DD8-E1D622827FCC}" type="slidenum">
              <a:rPr lang="fr-FR" smtClean="0"/>
              <a:t>48</a:t>
            </a:fld>
            <a:endParaRPr lang="fr-FR"/>
          </a:p>
        </p:txBody>
      </p:sp>
    </p:spTree>
    <p:extLst>
      <p:ext uri="{BB962C8B-B14F-4D97-AF65-F5344CB8AC3E}">
        <p14:creationId xmlns:p14="http://schemas.microsoft.com/office/powerpoint/2010/main" val="3457775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3288823-DE63-5D40-8DD8-E1D622827FCC}" type="slidenum">
              <a:rPr lang="fr-FR" smtClean="0"/>
              <a:t>52</a:t>
            </a:fld>
            <a:endParaRPr lang="fr-FR"/>
          </a:p>
        </p:txBody>
      </p:sp>
    </p:spTree>
    <p:extLst>
      <p:ext uri="{BB962C8B-B14F-4D97-AF65-F5344CB8AC3E}">
        <p14:creationId xmlns:p14="http://schemas.microsoft.com/office/powerpoint/2010/main" val="3452342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121AD-CE27-7227-C596-6B84E9098A0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8B0314-5B1C-330D-15CE-80051E47FD7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48C8599-303E-8B44-B5AB-87B2339002A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73327C8-7490-7126-1783-9935F8097B8C}"/>
              </a:ext>
            </a:extLst>
          </p:cNvPr>
          <p:cNvSpPr>
            <a:spLocks noGrp="1"/>
          </p:cNvSpPr>
          <p:nvPr>
            <p:ph type="sldNum" sz="quarter" idx="5"/>
          </p:nvPr>
        </p:nvSpPr>
        <p:spPr/>
        <p:txBody>
          <a:bodyPr/>
          <a:lstStyle/>
          <a:p>
            <a:fld id="{03288823-DE63-5D40-8DD8-E1D622827FCC}" type="slidenum">
              <a:rPr lang="fr-FR" smtClean="0"/>
              <a:t>53</a:t>
            </a:fld>
            <a:endParaRPr lang="fr-FR"/>
          </a:p>
        </p:txBody>
      </p:sp>
    </p:spTree>
    <p:extLst>
      <p:ext uri="{BB962C8B-B14F-4D97-AF65-F5344CB8AC3E}">
        <p14:creationId xmlns:p14="http://schemas.microsoft.com/office/powerpoint/2010/main" val="1401123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09E61-4417-4B3A-DB0A-F5074930F52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E54358D-1ED8-2101-926F-E1C89E9D1BE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8B6217A-33CA-33F3-CBAB-AD7C370C43D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28DF860-E2EC-DBF9-01D1-BE617BB13721}"/>
              </a:ext>
            </a:extLst>
          </p:cNvPr>
          <p:cNvSpPr>
            <a:spLocks noGrp="1"/>
          </p:cNvSpPr>
          <p:nvPr>
            <p:ph type="sldNum" sz="quarter" idx="5"/>
          </p:nvPr>
        </p:nvSpPr>
        <p:spPr/>
        <p:txBody>
          <a:bodyPr/>
          <a:lstStyle/>
          <a:p>
            <a:fld id="{03288823-DE63-5D40-8DD8-E1D622827FCC}" type="slidenum">
              <a:rPr lang="fr-FR" smtClean="0"/>
              <a:t>57</a:t>
            </a:fld>
            <a:endParaRPr lang="fr-FR"/>
          </a:p>
        </p:txBody>
      </p:sp>
    </p:spTree>
    <p:extLst>
      <p:ext uri="{BB962C8B-B14F-4D97-AF65-F5344CB8AC3E}">
        <p14:creationId xmlns:p14="http://schemas.microsoft.com/office/powerpoint/2010/main" val="3753917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80D69-BC3B-0098-A8B2-04D5247E2F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285533-A97C-96C6-CA30-6C3BABF912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4FAF43-2F63-F6FF-B479-527B063F34A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5A7FB03-EF4F-EEFB-14F8-3FDBBC4515CE}"/>
              </a:ext>
            </a:extLst>
          </p:cNvPr>
          <p:cNvSpPr>
            <a:spLocks noGrp="1"/>
          </p:cNvSpPr>
          <p:nvPr>
            <p:ph type="sldNum" sz="quarter" idx="5"/>
          </p:nvPr>
        </p:nvSpPr>
        <p:spPr/>
        <p:txBody>
          <a:bodyPr/>
          <a:lstStyle/>
          <a:p>
            <a:fld id="{03288823-DE63-5D40-8DD8-E1D622827FCC}" type="slidenum">
              <a:rPr lang="fr-FR" smtClean="0"/>
              <a:t>58</a:t>
            </a:fld>
            <a:endParaRPr lang="fr-FR"/>
          </a:p>
        </p:txBody>
      </p:sp>
    </p:spTree>
    <p:extLst>
      <p:ext uri="{BB962C8B-B14F-4D97-AF65-F5344CB8AC3E}">
        <p14:creationId xmlns:p14="http://schemas.microsoft.com/office/powerpoint/2010/main" val="238590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10"/>
          </p:nvPr>
        </p:nvSpPr>
        <p:spPr/>
        <p:txBody>
          <a:bodyPr/>
          <a:lstStyle/>
          <a:p>
            <a:fld id="{03288823-DE63-5D40-8DD8-E1D622827FCC}" type="slidenum">
              <a:rPr lang="fr-FR" smtClean="0"/>
              <a:t>60</a:t>
            </a:fld>
            <a:endParaRPr lang="fr-FR"/>
          </a:p>
        </p:txBody>
      </p:sp>
    </p:spTree>
    <p:extLst>
      <p:ext uri="{BB962C8B-B14F-4D97-AF65-F5344CB8AC3E}">
        <p14:creationId xmlns:p14="http://schemas.microsoft.com/office/powerpoint/2010/main" val="30618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1318-8634-EF91-19D9-209B1E848B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E7C2671-E9A9-7DFE-79CD-165FF86BBB8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92A414-3E29-2061-B5F4-E8729A83375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9772B11-BCE4-2AB0-B92D-7072A9B298D8}"/>
              </a:ext>
            </a:extLst>
          </p:cNvPr>
          <p:cNvSpPr>
            <a:spLocks noGrp="1"/>
          </p:cNvSpPr>
          <p:nvPr>
            <p:ph type="sldNum" sz="quarter" idx="5"/>
          </p:nvPr>
        </p:nvSpPr>
        <p:spPr/>
        <p:txBody>
          <a:bodyPr/>
          <a:lstStyle/>
          <a:p>
            <a:fld id="{03288823-DE63-5D40-8DD8-E1D622827FCC}" type="slidenum">
              <a:rPr lang="fr-FR" smtClean="0"/>
              <a:t>10</a:t>
            </a:fld>
            <a:endParaRPr lang="fr-FR"/>
          </a:p>
        </p:txBody>
      </p:sp>
    </p:spTree>
    <p:extLst>
      <p:ext uri="{BB962C8B-B14F-4D97-AF65-F5344CB8AC3E}">
        <p14:creationId xmlns:p14="http://schemas.microsoft.com/office/powerpoint/2010/main" val="1280315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41D8F-DD58-FAB3-E089-0BD2AEE95A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F88C44-9A88-E621-C192-C5FE86031F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12D543C-9C6E-B111-3479-6B3444D9D2A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93AE7A2-FFE0-2CE0-F586-D4229A006DE1}"/>
              </a:ext>
            </a:extLst>
          </p:cNvPr>
          <p:cNvSpPr>
            <a:spLocks noGrp="1"/>
          </p:cNvSpPr>
          <p:nvPr>
            <p:ph type="sldNum" sz="quarter" idx="5"/>
          </p:nvPr>
        </p:nvSpPr>
        <p:spPr/>
        <p:txBody>
          <a:bodyPr/>
          <a:lstStyle/>
          <a:p>
            <a:fld id="{03288823-DE63-5D40-8DD8-E1D622827FCC}" type="slidenum">
              <a:rPr lang="fr-FR" smtClean="0"/>
              <a:t>11</a:t>
            </a:fld>
            <a:endParaRPr lang="fr-FR"/>
          </a:p>
        </p:txBody>
      </p:sp>
    </p:spTree>
    <p:extLst>
      <p:ext uri="{BB962C8B-B14F-4D97-AF65-F5344CB8AC3E}">
        <p14:creationId xmlns:p14="http://schemas.microsoft.com/office/powerpoint/2010/main" val="3543127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3288823-DE63-5D40-8DD8-E1D622827FCC}" type="slidenum">
              <a:rPr lang="fr-FR" smtClean="0"/>
              <a:t>12</a:t>
            </a:fld>
            <a:endParaRPr lang="fr-FR"/>
          </a:p>
        </p:txBody>
      </p:sp>
    </p:spTree>
    <p:extLst>
      <p:ext uri="{BB962C8B-B14F-4D97-AF65-F5344CB8AC3E}">
        <p14:creationId xmlns:p14="http://schemas.microsoft.com/office/powerpoint/2010/main" val="2941176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81A0A-EFC8-50C6-44C5-5D55DEA1544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2F19E5F-AD58-C7F5-2DEF-2D25B6AADC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117851B-A5CD-FBA8-4EFF-D421C042FCC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8D303C6-31C9-C81E-6D43-F5E2DD1DA58E}"/>
              </a:ext>
            </a:extLst>
          </p:cNvPr>
          <p:cNvSpPr>
            <a:spLocks noGrp="1"/>
          </p:cNvSpPr>
          <p:nvPr>
            <p:ph type="sldNum" sz="quarter" idx="5"/>
          </p:nvPr>
        </p:nvSpPr>
        <p:spPr/>
        <p:txBody>
          <a:bodyPr/>
          <a:lstStyle/>
          <a:p>
            <a:fld id="{03288823-DE63-5D40-8DD8-E1D622827FCC}" type="slidenum">
              <a:rPr lang="fr-FR" smtClean="0"/>
              <a:t>13</a:t>
            </a:fld>
            <a:endParaRPr lang="fr-FR"/>
          </a:p>
        </p:txBody>
      </p:sp>
    </p:spTree>
    <p:extLst>
      <p:ext uri="{BB962C8B-B14F-4D97-AF65-F5344CB8AC3E}">
        <p14:creationId xmlns:p14="http://schemas.microsoft.com/office/powerpoint/2010/main" val="139839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401A9-3895-B848-B657-89370E796B8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09831C-AF34-335B-BFB0-F666A53FF7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8C977D2-6753-E7E7-8077-6C0334919E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9F8CCBB-B7C5-6639-800C-ADA26E137B4C}"/>
              </a:ext>
            </a:extLst>
          </p:cNvPr>
          <p:cNvSpPr>
            <a:spLocks noGrp="1"/>
          </p:cNvSpPr>
          <p:nvPr>
            <p:ph type="sldNum" sz="quarter" idx="5"/>
          </p:nvPr>
        </p:nvSpPr>
        <p:spPr/>
        <p:txBody>
          <a:bodyPr/>
          <a:lstStyle/>
          <a:p>
            <a:fld id="{03288823-DE63-5D40-8DD8-E1D622827FCC}" type="slidenum">
              <a:rPr lang="fr-FR" smtClean="0"/>
              <a:t>14</a:t>
            </a:fld>
            <a:endParaRPr lang="fr-FR"/>
          </a:p>
        </p:txBody>
      </p:sp>
    </p:spTree>
    <p:extLst>
      <p:ext uri="{BB962C8B-B14F-4D97-AF65-F5344CB8AC3E}">
        <p14:creationId xmlns:p14="http://schemas.microsoft.com/office/powerpoint/2010/main" val="4196562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F35E5-638D-5C73-CA59-C0FE9172ED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3F6E5B-9FA8-4A20-EF18-366E78BB433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04221D-13A3-8BB9-4E9E-4C8C28D863A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76CC2CB-0608-0F4A-929E-D26F6D3E9A07}"/>
              </a:ext>
            </a:extLst>
          </p:cNvPr>
          <p:cNvSpPr>
            <a:spLocks noGrp="1"/>
          </p:cNvSpPr>
          <p:nvPr>
            <p:ph type="sldNum" sz="quarter" idx="5"/>
          </p:nvPr>
        </p:nvSpPr>
        <p:spPr/>
        <p:txBody>
          <a:bodyPr/>
          <a:lstStyle/>
          <a:p>
            <a:fld id="{03288823-DE63-5D40-8DD8-E1D622827FCC}" type="slidenum">
              <a:rPr lang="fr-FR" smtClean="0"/>
              <a:t>15</a:t>
            </a:fld>
            <a:endParaRPr lang="fr-FR"/>
          </a:p>
        </p:txBody>
      </p:sp>
    </p:spTree>
    <p:extLst>
      <p:ext uri="{BB962C8B-B14F-4D97-AF65-F5344CB8AC3E}">
        <p14:creationId xmlns:p14="http://schemas.microsoft.com/office/powerpoint/2010/main" val="2084394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6EB0F-599B-6967-CD68-51E228ACA8E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F6982FF-7E8E-64BA-4DDD-0B013B7C48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6CC60EF-F380-F4FD-CD70-EC1893DBBDB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5602264-3D9A-EC61-87CD-6F3F46ADA1A9}"/>
              </a:ext>
            </a:extLst>
          </p:cNvPr>
          <p:cNvSpPr>
            <a:spLocks noGrp="1"/>
          </p:cNvSpPr>
          <p:nvPr>
            <p:ph type="sldNum" sz="quarter" idx="5"/>
          </p:nvPr>
        </p:nvSpPr>
        <p:spPr/>
        <p:txBody>
          <a:bodyPr/>
          <a:lstStyle/>
          <a:p>
            <a:fld id="{03288823-DE63-5D40-8DD8-E1D622827FCC}" type="slidenum">
              <a:rPr lang="fr-FR" smtClean="0"/>
              <a:t>16</a:t>
            </a:fld>
            <a:endParaRPr lang="fr-FR"/>
          </a:p>
        </p:txBody>
      </p:sp>
    </p:spTree>
    <p:extLst>
      <p:ext uri="{BB962C8B-B14F-4D97-AF65-F5344CB8AC3E}">
        <p14:creationId xmlns:p14="http://schemas.microsoft.com/office/powerpoint/2010/main" val="151242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5EDCF2B0-0331-7948-B0EF-BFCE15FB333A}" type="datetime1">
              <a:rPr lang="fr-FR" smtClean="0"/>
              <a:t>15/03/2026</a:t>
            </a:fld>
            <a:endParaRPr lang="fr-FR"/>
          </a:p>
        </p:txBody>
      </p:sp>
      <p:sp>
        <p:nvSpPr>
          <p:cNvPr id="5" name="Espace réservé du pied de page 4"/>
          <p:cNvSpPr>
            <a:spLocks noGrp="1"/>
          </p:cNvSpPr>
          <p:nvPr>
            <p:ph type="ftr" sz="quarter" idx="11"/>
          </p:nvPr>
        </p:nvSpPr>
        <p:spPr>
          <a:xfrm>
            <a:off x="2017127" y="6356350"/>
            <a:ext cx="4002673"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BE6A53CE-317A-6D46-9381-9000A76D9D79}" type="slidenum">
              <a:rPr lang="fr-FR" smtClean="0"/>
              <a:t>‹N°›</a:t>
            </a:fld>
            <a:endParaRPr lang="fr-FR"/>
          </a:p>
        </p:txBody>
      </p:sp>
    </p:spTree>
    <p:extLst>
      <p:ext uri="{BB962C8B-B14F-4D97-AF65-F5344CB8AC3E}">
        <p14:creationId xmlns:p14="http://schemas.microsoft.com/office/powerpoint/2010/main" val="1958247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B68982C5-DE80-FE4D-B0F6-154236AF4A45}" type="datetime1">
              <a:rPr lang="fr-FR" smtClean="0"/>
              <a:t>15/03/2026</a:t>
            </a:fld>
            <a:endParaRPr lang="fr-FR"/>
          </a:p>
        </p:txBody>
      </p:sp>
      <p:sp>
        <p:nvSpPr>
          <p:cNvPr id="5" name="Espace réservé du pied de page 4"/>
          <p:cNvSpPr>
            <a:spLocks noGrp="1"/>
          </p:cNvSpPr>
          <p:nvPr>
            <p:ph type="ftr" sz="quarter" idx="11"/>
          </p:nvPr>
        </p:nvSpPr>
        <p:spPr>
          <a:xfrm>
            <a:off x="2017127" y="6356350"/>
            <a:ext cx="4002673"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BE6A53CE-317A-6D46-9381-9000A76D9D79}" type="slidenum">
              <a:rPr lang="fr-FR" smtClean="0"/>
              <a:t>‹N°›</a:t>
            </a:fld>
            <a:endParaRPr lang="fr-FR"/>
          </a:p>
        </p:txBody>
      </p:sp>
    </p:spTree>
    <p:extLst>
      <p:ext uri="{BB962C8B-B14F-4D97-AF65-F5344CB8AC3E}">
        <p14:creationId xmlns:p14="http://schemas.microsoft.com/office/powerpoint/2010/main" val="3154353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8EDDE68F-F505-9647-8138-FB3A44DF03E0}" type="datetime1">
              <a:rPr lang="fr-FR" smtClean="0"/>
              <a:t>15/03/2026</a:t>
            </a:fld>
            <a:endParaRPr lang="fr-FR"/>
          </a:p>
        </p:txBody>
      </p:sp>
      <p:sp>
        <p:nvSpPr>
          <p:cNvPr id="5" name="Espace réservé du pied de page 4"/>
          <p:cNvSpPr>
            <a:spLocks noGrp="1"/>
          </p:cNvSpPr>
          <p:nvPr>
            <p:ph type="ftr" sz="quarter" idx="11"/>
          </p:nvPr>
        </p:nvSpPr>
        <p:spPr>
          <a:xfrm>
            <a:off x="2017127" y="6356350"/>
            <a:ext cx="4002673"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BE6A53CE-317A-6D46-9381-9000A76D9D79}" type="slidenum">
              <a:rPr lang="fr-FR" smtClean="0"/>
              <a:t>‹N°›</a:t>
            </a:fld>
            <a:endParaRPr lang="fr-FR"/>
          </a:p>
        </p:txBody>
      </p:sp>
    </p:spTree>
    <p:extLst>
      <p:ext uri="{BB962C8B-B14F-4D97-AF65-F5344CB8AC3E}">
        <p14:creationId xmlns:p14="http://schemas.microsoft.com/office/powerpoint/2010/main" val="1058993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4EAF03"/>
                </a:solidFill>
              </a:defRPr>
            </a:lvl1pPr>
          </a:lstStyle>
          <a:p>
            <a:r>
              <a:rPr lang="fr-FR" dirty="0"/>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BC213DF9-575C-654B-8186-88375B89EAB7}" type="datetime1">
              <a:rPr lang="fr-FR" smtClean="0"/>
              <a:t>15/03/2026</a:t>
            </a:fld>
            <a:endParaRPr lang="fr-FR"/>
          </a:p>
        </p:txBody>
      </p:sp>
      <p:sp>
        <p:nvSpPr>
          <p:cNvPr id="5" name="Espace réservé du pied de page 4"/>
          <p:cNvSpPr>
            <a:spLocks noGrp="1"/>
          </p:cNvSpPr>
          <p:nvPr>
            <p:ph type="ftr" sz="quarter" idx="11"/>
          </p:nvPr>
        </p:nvSpPr>
        <p:spPr>
          <a:xfrm>
            <a:off x="2017127" y="6356350"/>
            <a:ext cx="4002673"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BE6A53CE-317A-6D46-9381-9000A76D9D79}" type="slidenum">
              <a:rPr lang="fr-FR" smtClean="0"/>
              <a:t>‹N°›</a:t>
            </a:fld>
            <a:endParaRPr lang="fr-FR"/>
          </a:p>
        </p:txBody>
      </p:sp>
    </p:spTree>
    <p:extLst>
      <p:ext uri="{BB962C8B-B14F-4D97-AF65-F5344CB8AC3E}">
        <p14:creationId xmlns:p14="http://schemas.microsoft.com/office/powerpoint/2010/main" val="4216853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8A314DC2-7BD6-B346-9760-05964E70F4BE}" type="datetime1">
              <a:rPr lang="fr-FR" smtClean="0"/>
              <a:t>15/03/2026</a:t>
            </a:fld>
            <a:endParaRPr lang="fr-FR"/>
          </a:p>
        </p:txBody>
      </p:sp>
      <p:sp>
        <p:nvSpPr>
          <p:cNvPr id="5" name="Espace réservé du pied de page 4"/>
          <p:cNvSpPr>
            <a:spLocks noGrp="1"/>
          </p:cNvSpPr>
          <p:nvPr>
            <p:ph type="ftr" sz="quarter" idx="11"/>
          </p:nvPr>
        </p:nvSpPr>
        <p:spPr>
          <a:xfrm>
            <a:off x="2017127" y="6356350"/>
            <a:ext cx="4002673"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BE6A53CE-317A-6D46-9381-9000A76D9D79}" type="slidenum">
              <a:rPr lang="fr-FR" smtClean="0"/>
              <a:t>‹N°›</a:t>
            </a:fld>
            <a:endParaRPr lang="fr-FR"/>
          </a:p>
        </p:txBody>
      </p:sp>
    </p:spTree>
    <p:extLst>
      <p:ext uri="{BB962C8B-B14F-4D97-AF65-F5344CB8AC3E}">
        <p14:creationId xmlns:p14="http://schemas.microsoft.com/office/powerpoint/2010/main" val="232563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AA49C9AD-212C-4744-9FEF-450AE02DA4DF}" type="datetime1">
              <a:rPr lang="fr-FR" smtClean="0"/>
              <a:t>15/03/2026</a:t>
            </a:fld>
            <a:endParaRPr lang="fr-FR"/>
          </a:p>
        </p:txBody>
      </p:sp>
      <p:sp>
        <p:nvSpPr>
          <p:cNvPr id="6" name="Espace réservé du pied de page 5"/>
          <p:cNvSpPr>
            <a:spLocks noGrp="1"/>
          </p:cNvSpPr>
          <p:nvPr>
            <p:ph type="ftr" sz="quarter" idx="11"/>
          </p:nvPr>
        </p:nvSpPr>
        <p:spPr>
          <a:xfrm>
            <a:off x="2017127" y="6356350"/>
            <a:ext cx="4002673"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p:txBody>
          <a:bodyPr/>
          <a:lstStyle/>
          <a:p>
            <a:fld id="{BE6A53CE-317A-6D46-9381-9000A76D9D79}" type="slidenum">
              <a:rPr lang="fr-FR" smtClean="0"/>
              <a:t>‹N°›</a:t>
            </a:fld>
            <a:endParaRPr lang="fr-FR"/>
          </a:p>
        </p:txBody>
      </p:sp>
    </p:spTree>
    <p:extLst>
      <p:ext uri="{BB962C8B-B14F-4D97-AF65-F5344CB8AC3E}">
        <p14:creationId xmlns:p14="http://schemas.microsoft.com/office/powerpoint/2010/main" val="538213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fld id="{FDDD8125-690D-EE4F-95D8-87AD8DB1A367}" type="datetime1">
              <a:rPr lang="fr-FR" smtClean="0"/>
              <a:t>15/03/2026</a:t>
            </a:fld>
            <a:endParaRPr lang="fr-FR"/>
          </a:p>
        </p:txBody>
      </p:sp>
      <p:sp>
        <p:nvSpPr>
          <p:cNvPr id="8" name="Espace réservé du pied de page 7"/>
          <p:cNvSpPr>
            <a:spLocks noGrp="1"/>
          </p:cNvSpPr>
          <p:nvPr>
            <p:ph type="ftr" sz="quarter" idx="11"/>
          </p:nvPr>
        </p:nvSpPr>
        <p:spPr>
          <a:xfrm>
            <a:off x="2017127" y="6356350"/>
            <a:ext cx="4002673"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p:txBody>
          <a:bodyPr/>
          <a:lstStyle/>
          <a:p>
            <a:fld id="{BE6A53CE-317A-6D46-9381-9000A76D9D79}" type="slidenum">
              <a:rPr lang="fr-FR" smtClean="0"/>
              <a:t>‹N°›</a:t>
            </a:fld>
            <a:endParaRPr lang="fr-FR"/>
          </a:p>
        </p:txBody>
      </p:sp>
    </p:spTree>
    <p:extLst>
      <p:ext uri="{BB962C8B-B14F-4D97-AF65-F5344CB8AC3E}">
        <p14:creationId xmlns:p14="http://schemas.microsoft.com/office/powerpoint/2010/main" val="660199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87A926B9-08AB-E548-ADB4-377AAA1F34FB}" type="datetime1">
              <a:rPr lang="fr-FR" smtClean="0"/>
              <a:t>15/03/2026</a:t>
            </a:fld>
            <a:endParaRPr lang="fr-FR"/>
          </a:p>
        </p:txBody>
      </p:sp>
      <p:sp>
        <p:nvSpPr>
          <p:cNvPr id="4" name="Espace réservé du pied de page 3"/>
          <p:cNvSpPr>
            <a:spLocks noGrp="1"/>
          </p:cNvSpPr>
          <p:nvPr>
            <p:ph type="ftr" sz="quarter" idx="11"/>
          </p:nvPr>
        </p:nvSpPr>
        <p:spPr>
          <a:xfrm>
            <a:off x="2017127" y="6356350"/>
            <a:ext cx="4002673"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p:txBody>
          <a:bodyPr/>
          <a:lstStyle/>
          <a:p>
            <a:fld id="{BE6A53CE-317A-6D46-9381-9000A76D9D79}" type="slidenum">
              <a:rPr lang="fr-FR" smtClean="0"/>
              <a:t>‹N°›</a:t>
            </a:fld>
            <a:endParaRPr lang="fr-FR"/>
          </a:p>
        </p:txBody>
      </p:sp>
    </p:spTree>
    <p:extLst>
      <p:ext uri="{BB962C8B-B14F-4D97-AF65-F5344CB8AC3E}">
        <p14:creationId xmlns:p14="http://schemas.microsoft.com/office/powerpoint/2010/main" val="3347930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7B5EBCCB-0452-CC48-97B0-00304D49010F}" type="datetime1">
              <a:rPr lang="fr-FR" smtClean="0"/>
              <a:t>15/03/2026</a:t>
            </a:fld>
            <a:endParaRPr lang="fr-FR"/>
          </a:p>
        </p:txBody>
      </p:sp>
      <p:sp>
        <p:nvSpPr>
          <p:cNvPr id="3" name="Espace réservé du pied de page 2"/>
          <p:cNvSpPr>
            <a:spLocks noGrp="1"/>
          </p:cNvSpPr>
          <p:nvPr>
            <p:ph type="ftr" sz="quarter" idx="11"/>
          </p:nvPr>
        </p:nvSpPr>
        <p:spPr>
          <a:xfrm>
            <a:off x="2017127" y="6356350"/>
            <a:ext cx="4002673"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p:txBody>
          <a:bodyPr/>
          <a:lstStyle/>
          <a:p>
            <a:fld id="{BE6A53CE-317A-6D46-9381-9000A76D9D79}" type="slidenum">
              <a:rPr lang="fr-FR" smtClean="0"/>
              <a:t>‹N°›</a:t>
            </a:fld>
            <a:endParaRPr lang="fr-FR"/>
          </a:p>
        </p:txBody>
      </p:sp>
    </p:spTree>
    <p:extLst>
      <p:ext uri="{BB962C8B-B14F-4D97-AF65-F5344CB8AC3E}">
        <p14:creationId xmlns:p14="http://schemas.microsoft.com/office/powerpoint/2010/main" val="392751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E600B850-0607-2B45-A08F-15B6C41C9F16}" type="datetime1">
              <a:rPr lang="fr-FR" smtClean="0"/>
              <a:t>15/03/2026</a:t>
            </a:fld>
            <a:endParaRPr lang="fr-FR"/>
          </a:p>
        </p:txBody>
      </p:sp>
      <p:sp>
        <p:nvSpPr>
          <p:cNvPr id="6" name="Espace réservé du pied de page 5"/>
          <p:cNvSpPr>
            <a:spLocks noGrp="1"/>
          </p:cNvSpPr>
          <p:nvPr>
            <p:ph type="ftr" sz="quarter" idx="11"/>
          </p:nvPr>
        </p:nvSpPr>
        <p:spPr>
          <a:xfrm>
            <a:off x="2017127" y="6356350"/>
            <a:ext cx="4002673"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p:txBody>
          <a:bodyPr/>
          <a:lstStyle/>
          <a:p>
            <a:fld id="{BE6A53CE-317A-6D46-9381-9000A76D9D79}" type="slidenum">
              <a:rPr lang="fr-FR" smtClean="0"/>
              <a:t>‹N°›</a:t>
            </a:fld>
            <a:endParaRPr lang="fr-FR"/>
          </a:p>
        </p:txBody>
      </p:sp>
    </p:spTree>
    <p:extLst>
      <p:ext uri="{BB962C8B-B14F-4D97-AF65-F5344CB8AC3E}">
        <p14:creationId xmlns:p14="http://schemas.microsoft.com/office/powerpoint/2010/main" val="55603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C28F1D44-68C0-1F4F-9C80-587FF37FA59E}" type="datetime1">
              <a:rPr lang="fr-FR" smtClean="0"/>
              <a:t>15/03/2026</a:t>
            </a:fld>
            <a:endParaRPr lang="fr-FR"/>
          </a:p>
        </p:txBody>
      </p:sp>
      <p:sp>
        <p:nvSpPr>
          <p:cNvPr id="6" name="Espace réservé du pied de page 5"/>
          <p:cNvSpPr>
            <a:spLocks noGrp="1"/>
          </p:cNvSpPr>
          <p:nvPr>
            <p:ph type="ftr" sz="quarter" idx="11"/>
          </p:nvPr>
        </p:nvSpPr>
        <p:spPr>
          <a:xfrm>
            <a:off x="2017127" y="6356350"/>
            <a:ext cx="4002673"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p:txBody>
          <a:bodyPr/>
          <a:lstStyle/>
          <a:p>
            <a:fld id="{BE6A53CE-317A-6D46-9381-9000A76D9D79}" type="slidenum">
              <a:rPr lang="fr-FR" smtClean="0"/>
              <a:t>‹N°›</a:t>
            </a:fld>
            <a:endParaRPr lang="fr-FR"/>
          </a:p>
        </p:txBody>
      </p:sp>
    </p:spTree>
    <p:extLst>
      <p:ext uri="{BB962C8B-B14F-4D97-AF65-F5344CB8AC3E}">
        <p14:creationId xmlns:p14="http://schemas.microsoft.com/office/powerpoint/2010/main" val="42290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0" y="0"/>
            <a:ext cx="9144000" cy="684866"/>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145915" y="815717"/>
            <a:ext cx="8868902" cy="561534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4"/>
          </p:nvPr>
        </p:nvSpPr>
        <p:spPr>
          <a:xfrm>
            <a:off x="6985498" y="6431062"/>
            <a:ext cx="2133600" cy="365125"/>
          </a:xfrm>
          <a:prstGeom prst="rect">
            <a:avLst/>
          </a:prstGeom>
        </p:spPr>
        <p:txBody>
          <a:bodyPr vert="horz" lIns="91440" tIns="45720" rIns="91440" bIns="45720" rtlCol="0" anchor="ctr"/>
          <a:lstStyle>
            <a:lvl1pPr algn="r">
              <a:defRPr sz="1200">
                <a:solidFill>
                  <a:srgbClr val="009700"/>
                </a:solidFill>
              </a:defRPr>
            </a:lvl1pPr>
          </a:lstStyle>
          <a:p>
            <a:fld id="{BE6A53CE-317A-6D46-9381-9000A76D9D79}" type="slidenum">
              <a:rPr lang="fr-FR" smtClean="0"/>
              <a:pPr/>
              <a:t>‹N°›</a:t>
            </a:fld>
            <a:endParaRPr lang="fr-FR"/>
          </a:p>
        </p:txBody>
      </p:sp>
      <p:cxnSp>
        <p:nvCxnSpPr>
          <p:cNvPr id="56" name="Connecteur droit 55"/>
          <p:cNvCxnSpPr/>
          <p:nvPr userDrawn="1"/>
        </p:nvCxnSpPr>
        <p:spPr>
          <a:xfrm>
            <a:off x="0" y="684866"/>
            <a:ext cx="8628823"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userDrawn="1"/>
        </p:nvCxnSpPr>
        <p:spPr>
          <a:xfrm flipV="1">
            <a:off x="8628823" y="473180"/>
            <a:ext cx="87160" cy="21168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62" name="Connecteur droit 61"/>
          <p:cNvCxnSpPr/>
          <p:nvPr userDrawn="1"/>
        </p:nvCxnSpPr>
        <p:spPr>
          <a:xfrm flipH="1" flipV="1">
            <a:off x="8715983" y="473180"/>
            <a:ext cx="65240" cy="36408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64" name="Connecteur droit 63"/>
          <p:cNvCxnSpPr/>
          <p:nvPr userDrawn="1"/>
        </p:nvCxnSpPr>
        <p:spPr>
          <a:xfrm flipV="1">
            <a:off x="8781223" y="684866"/>
            <a:ext cx="87160" cy="1524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67" name="Connecteur droit 66"/>
          <p:cNvCxnSpPr/>
          <p:nvPr userDrawn="1"/>
        </p:nvCxnSpPr>
        <p:spPr>
          <a:xfrm>
            <a:off x="8868383" y="684866"/>
            <a:ext cx="152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11"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1634" y="5661248"/>
            <a:ext cx="1609028" cy="1134939"/>
          </a:xfrm>
          <a:prstGeom prst="ellipse">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48528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teachablemachine.withgoogle.com/train"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638800"/>
            <a:ext cx="9144000" cy="93950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11560" y="1958975"/>
            <a:ext cx="7772400" cy="1470025"/>
          </a:xfrm>
        </p:spPr>
        <p:txBody>
          <a:bodyPr>
            <a:normAutofit fontScale="90000"/>
          </a:bodyPr>
          <a:lstStyle/>
          <a:p>
            <a:pPr algn="ctr"/>
            <a:r>
              <a:rPr lang="fr-FR" sz="9600" dirty="0">
                <a:solidFill>
                  <a:srgbClr val="009700"/>
                </a:solidFill>
              </a:rPr>
              <a:t>IA</a:t>
            </a:r>
          </a:p>
        </p:txBody>
      </p:sp>
      <p:sp>
        <p:nvSpPr>
          <p:cNvPr id="3" name="Sous-titre 2"/>
          <p:cNvSpPr>
            <a:spLocks noGrp="1"/>
          </p:cNvSpPr>
          <p:nvPr>
            <p:ph type="subTitle" idx="1"/>
          </p:nvPr>
        </p:nvSpPr>
        <p:spPr>
          <a:xfrm>
            <a:off x="1371600" y="5949280"/>
            <a:ext cx="6400800" cy="744488"/>
          </a:xfrm>
        </p:spPr>
        <p:txBody>
          <a:bodyPr>
            <a:normAutofit/>
          </a:bodyPr>
          <a:lstStyle/>
          <a:p>
            <a:r>
              <a:rPr lang="fr-FR" sz="2000" dirty="0">
                <a:solidFill>
                  <a:schemeClr val="tx1"/>
                </a:solidFill>
              </a:rPr>
              <a:t>sandra.bringay@univ-montp3.fr</a:t>
            </a:r>
          </a:p>
        </p:txBody>
      </p:sp>
      <p:pic>
        <p:nvPicPr>
          <p:cNvPr id="4" name="Image 3"/>
          <p:cNvPicPr>
            <a:picLocks noChangeAspect="1"/>
          </p:cNvPicPr>
          <p:nvPr/>
        </p:nvPicPr>
        <p:blipFill rotWithShape="1">
          <a:blip r:embed="rId3"/>
          <a:srcRect/>
          <a:stretch/>
        </p:blipFill>
        <p:spPr>
          <a:xfrm>
            <a:off x="-1140235" y="5638800"/>
            <a:ext cx="2280469" cy="1495462"/>
          </a:xfrm>
          <a:prstGeom prst="ellipse">
            <a:avLst/>
          </a:prstGeom>
        </p:spPr>
      </p:pic>
    </p:spTree>
    <p:extLst>
      <p:ext uri="{BB962C8B-B14F-4D97-AF65-F5344CB8AC3E}">
        <p14:creationId xmlns:p14="http://schemas.microsoft.com/office/powerpoint/2010/main" val="208931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821D1-1808-27A9-59CE-8DBF0953F97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EEA3C54-1DFF-E709-8E0E-4976492C6BDE}"/>
              </a:ext>
            </a:extLst>
          </p:cNvPr>
          <p:cNvSpPr>
            <a:spLocks noGrp="1"/>
          </p:cNvSpPr>
          <p:nvPr>
            <p:ph type="title"/>
          </p:nvPr>
        </p:nvSpPr>
        <p:spPr/>
        <p:txBody>
          <a:bodyPr>
            <a:normAutofit fontScale="90000"/>
          </a:bodyPr>
          <a:lstStyle/>
          <a:p>
            <a:r>
              <a:rPr lang="fr-FR" b="1" dirty="0"/>
              <a:t>Brève histoire</a:t>
            </a:r>
          </a:p>
        </p:txBody>
      </p:sp>
      <p:sp>
        <p:nvSpPr>
          <p:cNvPr id="4" name="Espace réservé du numéro de diapositive 3">
            <a:extLst>
              <a:ext uri="{FF2B5EF4-FFF2-40B4-BE49-F238E27FC236}">
                <a16:creationId xmlns:a16="http://schemas.microsoft.com/office/drawing/2014/main" id="{D35ACB37-25B8-6F4A-74A9-1057E263D176}"/>
              </a:ext>
            </a:extLst>
          </p:cNvPr>
          <p:cNvSpPr>
            <a:spLocks noGrp="1"/>
          </p:cNvSpPr>
          <p:nvPr>
            <p:ph type="sldNum" sz="quarter" idx="12"/>
          </p:nvPr>
        </p:nvSpPr>
        <p:spPr/>
        <p:txBody>
          <a:bodyPr/>
          <a:lstStyle/>
          <a:p>
            <a:fld id="{BE6A53CE-317A-6D46-9381-9000A76D9D79}" type="slidenum">
              <a:rPr lang="fr-FR" smtClean="0"/>
              <a:t>10</a:t>
            </a:fld>
            <a:endParaRPr lang="fr-FR"/>
          </a:p>
        </p:txBody>
      </p:sp>
      <p:pic>
        <p:nvPicPr>
          <p:cNvPr id="5" name="Image 4">
            <a:extLst>
              <a:ext uri="{FF2B5EF4-FFF2-40B4-BE49-F238E27FC236}">
                <a16:creationId xmlns:a16="http://schemas.microsoft.com/office/drawing/2014/main" id="{DB9EDC7E-3533-A7FB-16D7-FF0F5607CC11}"/>
              </a:ext>
            </a:extLst>
          </p:cNvPr>
          <p:cNvPicPr>
            <a:picLocks noChangeAspect="1"/>
          </p:cNvPicPr>
          <p:nvPr/>
        </p:nvPicPr>
        <p:blipFill>
          <a:blip r:embed="rId3"/>
          <a:stretch>
            <a:fillRect/>
          </a:stretch>
        </p:blipFill>
        <p:spPr>
          <a:xfrm>
            <a:off x="1587959" y="2216224"/>
            <a:ext cx="5968082" cy="3379634"/>
          </a:xfrm>
          <a:prstGeom prst="rect">
            <a:avLst/>
          </a:prstGeom>
        </p:spPr>
      </p:pic>
      <p:sp>
        <p:nvSpPr>
          <p:cNvPr id="7" name="ZoneTexte 6">
            <a:extLst>
              <a:ext uri="{FF2B5EF4-FFF2-40B4-BE49-F238E27FC236}">
                <a16:creationId xmlns:a16="http://schemas.microsoft.com/office/drawing/2014/main" id="{A24FE477-69D0-B1B2-822C-8B21C1B753E2}"/>
              </a:ext>
            </a:extLst>
          </p:cNvPr>
          <p:cNvSpPr txBox="1"/>
          <p:nvPr/>
        </p:nvSpPr>
        <p:spPr>
          <a:xfrm>
            <a:off x="215516" y="808383"/>
            <a:ext cx="8712968" cy="1477328"/>
          </a:xfrm>
          <a:prstGeom prst="rect">
            <a:avLst/>
          </a:prstGeom>
          <a:noFill/>
        </p:spPr>
        <p:txBody>
          <a:bodyPr wrap="square">
            <a:spAutoFit/>
          </a:bodyPr>
          <a:lstStyle/>
          <a:p>
            <a:pPr marL="285750" indent="-285750">
              <a:buFont typeface="Arial" panose="020B0604020202020204" pitchFamily="34" charset="0"/>
              <a:buChar char="•"/>
            </a:pPr>
            <a:r>
              <a:rPr lang="fr-FR" dirty="0" err="1">
                <a:solidFill>
                  <a:schemeClr val="bg1"/>
                </a:solidFill>
              </a:rPr>
              <a:t>McCulloch</a:t>
            </a:r>
            <a:r>
              <a:rPr lang="fr-FR" dirty="0">
                <a:solidFill>
                  <a:schemeClr val="bg1"/>
                </a:solidFill>
              </a:rPr>
              <a:t> et </a:t>
            </a:r>
            <a:r>
              <a:rPr lang="fr-FR" dirty="0" err="1">
                <a:solidFill>
                  <a:schemeClr val="bg1"/>
                </a:solidFill>
              </a:rPr>
              <a:t>Pitts</a:t>
            </a:r>
            <a:r>
              <a:rPr lang="fr-FR" dirty="0">
                <a:solidFill>
                  <a:schemeClr val="bg1"/>
                </a:solidFill>
              </a:rPr>
              <a:t>, neurologues, inventent en 1943 le premier modèle mathématique du neurone biologique, le </a:t>
            </a:r>
            <a:r>
              <a:rPr lang="fr-FR" b="1" dirty="0">
                <a:solidFill>
                  <a:srgbClr val="4EAF03"/>
                </a:solidFill>
              </a:rPr>
              <a:t>neurone formel</a:t>
            </a:r>
            <a:r>
              <a:rPr lang="fr-FR" dirty="0">
                <a:solidFill>
                  <a:schemeClr val="bg1"/>
                </a:solidFill>
              </a:rPr>
              <a:t>.</a:t>
            </a:r>
          </a:p>
          <a:p>
            <a:pPr marL="285750" indent="-285750">
              <a:buFont typeface="Arial" panose="020B0604020202020204" pitchFamily="34" charset="0"/>
              <a:buChar char="•"/>
            </a:pPr>
            <a:r>
              <a:rPr lang="fr-FR" dirty="0">
                <a:solidFill>
                  <a:schemeClr val="bg1"/>
                </a:solidFill>
              </a:rPr>
              <a:t>Ce modèle mathématique implémente le </a:t>
            </a:r>
            <a:r>
              <a:rPr lang="fr-FR" b="1" dirty="0">
                <a:solidFill>
                  <a:srgbClr val="4EAF03"/>
                </a:solidFill>
              </a:rPr>
              <a:t>raisonnement logique</a:t>
            </a:r>
            <a:r>
              <a:rPr lang="fr-FR" dirty="0">
                <a:solidFill>
                  <a:schemeClr val="bg1"/>
                </a:solidFill>
              </a:rPr>
              <a:t>, posant ainsi le principe qu’une machine pouvait reproduire des fonctions cognitives humaines : fondement même de l’IA</a:t>
            </a:r>
          </a:p>
        </p:txBody>
      </p:sp>
      <p:pic>
        <p:nvPicPr>
          <p:cNvPr id="8" name="Image 7">
            <a:extLst>
              <a:ext uri="{FF2B5EF4-FFF2-40B4-BE49-F238E27FC236}">
                <a16:creationId xmlns:a16="http://schemas.microsoft.com/office/drawing/2014/main" id="{73A0F5E7-0F0B-A276-A284-F86E0E9C651D}"/>
              </a:ext>
            </a:extLst>
          </p:cNvPr>
          <p:cNvPicPr>
            <a:picLocks noChangeAspect="1"/>
          </p:cNvPicPr>
          <p:nvPr/>
        </p:nvPicPr>
        <p:blipFill>
          <a:blip r:embed="rId4"/>
          <a:stretch>
            <a:fillRect/>
          </a:stretch>
        </p:blipFill>
        <p:spPr>
          <a:xfrm>
            <a:off x="5216005" y="4358595"/>
            <a:ext cx="3538986" cy="2262630"/>
          </a:xfrm>
          <a:prstGeom prst="rect">
            <a:avLst/>
          </a:prstGeom>
        </p:spPr>
      </p:pic>
      <p:pic>
        <p:nvPicPr>
          <p:cNvPr id="10" name="Image 9">
            <a:extLst>
              <a:ext uri="{FF2B5EF4-FFF2-40B4-BE49-F238E27FC236}">
                <a16:creationId xmlns:a16="http://schemas.microsoft.com/office/drawing/2014/main" id="{D4A515EB-315D-1BC2-4414-C241DEF9F264}"/>
              </a:ext>
            </a:extLst>
          </p:cNvPr>
          <p:cNvPicPr>
            <a:picLocks noChangeAspect="1"/>
          </p:cNvPicPr>
          <p:nvPr/>
        </p:nvPicPr>
        <p:blipFill>
          <a:blip r:embed="rId5"/>
          <a:stretch>
            <a:fillRect/>
          </a:stretch>
        </p:blipFill>
        <p:spPr>
          <a:xfrm>
            <a:off x="5216005" y="2216224"/>
            <a:ext cx="3538986" cy="1988460"/>
          </a:xfrm>
          <a:prstGeom prst="rect">
            <a:avLst/>
          </a:prstGeom>
        </p:spPr>
      </p:pic>
      <p:pic>
        <p:nvPicPr>
          <p:cNvPr id="2050" name="Picture 2" descr="undefined">
            <a:extLst>
              <a:ext uri="{FF2B5EF4-FFF2-40B4-BE49-F238E27FC236}">
                <a16:creationId xmlns:a16="http://schemas.microsoft.com/office/drawing/2014/main" id="{28476461-3C1C-8B5F-829D-4D07D5CC71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869" y="4347235"/>
            <a:ext cx="3817643" cy="2262630"/>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5A8E3466-4B00-4829-5038-14D9499A2D05}"/>
              </a:ext>
            </a:extLst>
          </p:cNvPr>
          <p:cNvSpPr/>
          <p:nvPr/>
        </p:nvSpPr>
        <p:spPr>
          <a:xfrm>
            <a:off x="2483768" y="2935546"/>
            <a:ext cx="1080120" cy="720080"/>
          </a:xfrm>
          <a:prstGeom prst="ellipse">
            <a:avLst/>
          </a:prstGeom>
          <a:noFill/>
          <a:ln w="76200">
            <a:solidFill>
              <a:srgbClr val="4EAF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038389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A5FC9-5F13-B994-21B5-6904D7179B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20292AF-11FE-D5EF-8118-2BEF647BC0D1}"/>
              </a:ext>
            </a:extLst>
          </p:cNvPr>
          <p:cNvSpPr>
            <a:spLocks noGrp="1"/>
          </p:cNvSpPr>
          <p:nvPr>
            <p:ph type="title"/>
          </p:nvPr>
        </p:nvSpPr>
        <p:spPr/>
        <p:txBody>
          <a:bodyPr>
            <a:normAutofit fontScale="90000"/>
          </a:bodyPr>
          <a:lstStyle/>
          <a:p>
            <a:r>
              <a:rPr lang="fr-FR" b="1" dirty="0"/>
              <a:t>Brève histoire</a:t>
            </a:r>
          </a:p>
        </p:txBody>
      </p:sp>
      <p:sp>
        <p:nvSpPr>
          <p:cNvPr id="4" name="Espace réservé du numéro de diapositive 3">
            <a:extLst>
              <a:ext uri="{FF2B5EF4-FFF2-40B4-BE49-F238E27FC236}">
                <a16:creationId xmlns:a16="http://schemas.microsoft.com/office/drawing/2014/main" id="{592A2F9E-4163-FF8C-1704-74A34783808E}"/>
              </a:ext>
            </a:extLst>
          </p:cNvPr>
          <p:cNvSpPr>
            <a:spLocks noGrp="1"/>
          </p:cNvSpPr>
          <p:nvPr>
            <p:ph type="sldNum" sz="quarter" idx="12"/>
          </p:nvPr>
        </p:nvSpPr>
        <p:spPr/>
        <p:txBody>
          <a:bodyPr/>
          <a:lstStyle/>
          <a:p>
            <a:fld id="{BE6A53CE-317A-6D46-9381-9000A76D9D79}" type="slidenum">
              <a:rPr lang="fr-FR" smtClean="0"/>
              <a:t>11</a:t>
            </a:fld>
            <a:endParaRPr lang="fr-FR"/>
          </a:p>
        </p:txBody>
      </p:sp>
      <p:pic>
        <p:nvPicPr>
          <p:cNvPr id="5" name="Image 4">
            <a:extLst>
              <a:ext uri="{FF2B5EF4-FFF2-40B4-BE49-F238E27FC236}">
                <a16:creationId xmlns:a16="http://schemas.microsoft.com/office/drawing/2014/main" id="{0B742BF6-837D-8966-EBEB-38EECDA7B4CD}"/>
              </a:ext>
            </a:extLst>
          </p:cNvPr>
          <p:cNvPicPr>
            <a:picLocks noChangeAspect="1"/>
          </p:cNvPicPr>
          <p:nvPr/>
        </p:nvPicPr>
        <p:blipFill>
          <a:blip r:embed="rId3"/>
          <a:stretch>
            <a:fillRect/>
          </a:stretch>
        </p:blipFill>
        <p:spPr>
          <a:xfrm>
            <a:off x="1587959" y="2291538"/>
            <a:ext cx="5950558" cy="3369710"/>
          </a:xfrm>
          <a:prstGeom prst="rect">
            <a:avLst/>
          </a:prstGeom>
        </p:spPr>
      </p:pic>
      <p:sp>
        <p:nvSpPr>
          <p:cNvPr id="7" name="ZoneTexte 6">
            <a:extLst>
              <a:ext uri="{FF2B5EF4-FFF2-40B4-BE49-F238E27FC236}">
                <a16:creationId xmlns:a16="http://schemas.microsoft.com/office/drawing/2014/main" id="{92CF9736-E206-3B39-9703-5762056E2746}"/>
              </a:ext>
            </a:extLst>
          </p:cNvPr>
          <p:cNvSpPr txBox="1"/>
          <p:nvPr/>
        </p:nvSpPr>
        <p:spPr>
          <a:xfrm>
            <a:off x="1587959" y="5757635"/>
            <a:ext cx="7448538" cy="923330"/>
          </a:xfrm>
          <a:prstGeom prst="rect">
            <a:avLst/>
          </a:prstGeom>
          <a:noFill/>
        </p:spPr>
        <p:txBody>
          <a:bodyPr wrap="square">
            <a:spAutoFit/>
          </a:bodyPr>
          <a:lstStyle/>
          <a:p>
            <a:pPr marL="285750" indent="-285750">
              <a:buFont typeface="Arial" panose="020B0604020202020204" pitchFamily="34" charset="0"/>
              <a:buChar char="•"/>
            </a:pPr>
            <a:r>
              <a:rPr lang="fr-FR" dirty="0">
                <a:solidFill>
                  <a:schemeClr val="bg1"/>
                </a:solidFill>
              </a:rPr>
              <a:t>McCarthy et Minsky se font aider par leurs ainés Shannon et Rochester pour organiser l’</a:t>
            </a:r>
            <a:r>
              <a:rPr lang="fr-FR" b="1" dirty="0">
                <a:solidFill>
                  <a:srgbClr val="4EAF03"/>
                </a:solidFill>
              </a:rPr>
              <a:t>université de Dartmouth</a:t>
            </a:r>
            <a:r>
              <a:rPr lang="fr-FR" dirty="0">
                <a:solidFill>
                  <a:schemeClr val="bg1"/>
                </a:solidFill>
              </a:rPr>
              <a:t>, durant les 2 mois de l'été 1956, un atelier de travail sur les machines pensantes.</a:t>
            </a:r>
          </a:p>
        </p:txBody>
      </p:sp>
      <p:pic>
        <p:nvPicPr>
          <p:cNvPr id="12" name="Image 11">
            <a:extLst>
              <a:ext uri="{FF2B5EF4-FFF2-40B4-BE49-F238E27FC236}">
                <a16:creationId xmlns:a16="http://schemas.microsoft.com/office/drawing/2014/main" id="{FCC1E8F3-232B-1A7E-7FBF-FC9ACBE88E94}"/>
              </a:ext>
            </a:extLst>
          </p:cNvPr>
          <p:cNvPicPr>
            <a:picLocks noChangeAspect="1"/>
          </p:cNvPicPr>
          <p:nvPr/>
        </p:nvPicPr>
        <p:blipFill>
          <a:blip r:embed="rId4"/>
          <a:stretch>
            <a:fillRect/>
          </a:stretch>
        </p:blipFill>
        <p:spPr>
          <a:xfrm>
            <a:off x="1587959" y="775918"/>
            <a:ext cx="5950558" cy="2224340"/>
          </a:xfrm>
          <a:prstGeom prst="rect">
            <a:avLst/>
          </a:prstGeom>
        </p:spPr>
      </p:pic>
      <p:sp>
        <p:nvSpPr>
          <p:cNvPr id="3" name="Ellipse 2">
            <a:extLst>
              <a:ext uri="{FF2B5EF4-FFF2-40B4-BE49-F238E27FC236}">
                <a16:creationId xmlns:a16="http://schemas.microsoft.com/office/drawing/2014/main" id="{C01ADE1B-2565-7994-14A5-7EFF684252B8}"/>
              </a:ext>
            </a:extLst>
          </p:cNvPr>
          <p:cNvSpPr/>
          <p:nvPr/>
        </p:nvSpPr>
        <p:spPr>
          <a:xfrm>
            <a:off x="2123728" y="4155838"/>
            <a:ext cx="1080120" cy="720080"/>
          </a:xfrm>
          <a:prstGeom prst="ellipse">
            <a:avLst/>
          </a:prstGeom>
          <a:noFill/>
          <a:ln w="76200">
            <a:solidFill>
              <a:srgbClr val="4EAF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470561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A184B-CF5D-4AB9-32E8-2F869A9F8D1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7B96CA-68D5-5859-68D1-4E0E93B26F1F}"/>
              </a:ext>
            </a:extLst>
          </p:cNvPr>
          <p:cNvSpPr>
            <a:spLocks noGrp="1"/>
          </p:cNvSpPr>
          <p:nvPr>
            <p:ph type="title"/>
          </p:nvPr>
        </p:nvSpPr>
        <p:spPr/>
        <p:txBody>
          <a:bodyPr>
            <a:normAutofit fontScale="90000"/>
          </a:bodyPr>
          <a:lstStyle/>
          <a:p>
            <a:r>
              <a:rPr lang="fr-FR" b="1" dirty="0"/>
              <a:t>Brève histoire</a:t>
            </a:r>
            <a:endParaRPr lang="fr-FR" dirty="0"/>
          </a:p>
        </p:txBody>
      </p:sp>
      <p:sp>
        <p:nvSpPr>
          <p:cNvPr id="4" name="Espace réservé du numéro de diapositive 3">
            <a:extLst>
              <a:ext uri="{FF2B5EF4-FFF2-40B4-BE49-F238E27FC236}">
                <a16:creationId xmlns:a16="http://schemas.microsoft.com/office/drawing/2014/main" id="{15CBF6DA-352D-20A5-7187-0AE3B0611074}"/>
              </a:ext>
            </a:extLst>
          </p:cNvPr>
          <p:cNvSpPr>
            <a:spLocks noGrp="1"/>
          </p:cNvSpPr>
          <p:nvPr>
            <p:ph type="sldNum" sz="quarter" idx="12"/>
          </p:nvPr>
        </p:nvSpPr>
        <p:spPr/>
        <p:txBody>
          <a:bodyPr/>
          <a:lstStyle/>
          <a:p>
            <a:fld id="{BE6A53CE-317A-6D46-9381-9000A76D9D79}" type="slidenum">
              <a:rPr lang="fr-FR" smtClean="0"/>
              <a:t>12</a:t>
            </a:fld>
            <a:endParaRPr lang="fr-FR"/>
          </a:p>
        </p:txBody>
      </p:sp>
      <p:sp>
        <p:nvSpPr>
          <p:cNvPr id="6" name="ZoneTexte 5">
            <a:extLst>
              <a:ext uri="{FF2B5EF4-FFF2-40B4-BE49-F238E27FC236}">
                <a16:creationId xmlns:a16="http://schemas.microsoft.com/office/drawing/2014/main" id="{7F470664-263B-E21C-CA12-BEF4A13525BA}"/>
              </a:ext>
            </a:extLst>
          </p:cNvPr>
          <p:cNvSpPr txBox="1"/>
          <p:nvPr/>
        </p:nvSpPr>
        <p:spPr>
          <a:xfrm>
            <a:off x="395536" y="5718969"/>
            <a:ext cx="8056314" cy="1200329"/>
          </a:xfrm>
          <a:prstGeom prst="rect">
            <a:avLst/>
          </a:prstGeom>
          <a:noFill/>
        </p:spPr>
        <p:txBody>
          <a:bodyPr wrap="square">
            <a:spAutoFit/>
          </a:bodyPr>
          <a:lstStyle/>
          <a:p>
            <a:pPr marL="285750" indent="-285750">
              <a:buFont typeface="Arial" panose="020B0604020202020204" pitchFamily="34" charset="0"/>
              <a:buChar char="•"/>
            </a:pPr>
            <a:r>
              <a:rPr lang="fr-FR" dirty="0">
                <a:solidFill>
                  <a:schemeClr val="bg1"/>
                </a:solidFill>
              </a:rPr>
              <a:t>ELIZA est un </a:t>
            </a:r>
            <a:r>
              <a:rPr lang="fr-FR" b="1" dirty="0" err="1">
                <a:solidFill>
                  <a:srgbClr val="4EAF03"/>
                </a:solidFill>
              </a:rPr>
              <a:t>chatbot</a:t>
            </a:r>
            <a:r>
              <a:rPr lang="fr-FR" dirty="0">
                <a:solidFill>
                  <a:schemeClr val="bg1"/>
                </a:solidFill>
              </a:rPr>
              <a:t> (un programme conçu pour converser avec l'utilisateur) écrit par </a:t>
            </a:r>
            <a:r>
              <a:rPr lang="fr-FR" dirty="0" err="1">
                <a:solidFill>
                  <a:schemeClr val="bg1"/>
                </a:solidFill>
              </a:rPr>
              <a:t>Weizenbaum</a:t>
            </a:r>
            <a:r>
              <a:rPr lang="fr-FR" dirty="0">
                <a:solidFill>
                  <a:schemeClr val="bg1"/>
                </a:solidFill>
              </a:rPr>
              <a:t> entre 1964 et 1966, qui simule un psychothérapeute en reformulant la plupart des affirmations du patient en questions, et en les lui posant. </a:t>
            </a:r>
          </a:p>
        </p:txBody>
      </p:sp>
      <p:pic>
        <p:nvPicPr>
          <p:cNvPr id="7" name="Image 6">
            <a:extLst>
              <a:ext uri="{FF2B5EF4-FFF2-40B4-BE49-F238E27FC236}">
                <a16:creationId xmlns:a16="http://schemas.microsoft.com/office/drawing/2014/main" id="{4E42150B-C500-DDAB-30B7-ED1BB18666E8}"/>
              </a:ext>
            </a:extLst>
          </p:cNvPr>
          <p:cNvPicPr>
            <a:picLocks noChangeAspect="1"/>
          </p:cNvPicPr>
          <p:nvPr/>
        </p:nvPicPr>
        <p:blipFill>
          <a:blip r:embed="rId3"/>
          <a:stretch>
            <a:fillRect/>
          </a:stretch>
        </p:blipFill>
        <p:spPr>
          <a:xfrm>
            <a:off x="1587959" y="2216224"/>
            <a:ext cx="5968082" cy="3379634"/>
          </a:xfrm>
          <a:prstGeom prst="rect">
            <a:avLst/>
          </a:prstGeom>
        </p:spPr>
      </p:pic>
      <p:pic>
        <p:nvPicPr>
          <p:cNvPr id="1026" name="Picture 2">
            <a:extLst>
              <a:ext uri="{FF2B5EF4-FFF2-40B4-BE49-F238E27FC236}">
                <a16:creationId xmlns:a16="http://schemas.microsoft.com/office/drawing/2014/main" id="{6735FC62-35A3-1532-C748-307D69655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998" y="2988916"/>
            <a:ext cx="31750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 premier chatbot au monde, &quot;ELIZA&quot;, ressuscité à partir d'un code  informatique vieux de 60 ans, des &quot;archéologues du logiciel&quot; redonnent vie  au code en utilisant des archives du MIT">
            <a:extLst>
              <a:ext uri="{FF2B5EF4-FFF2-40B4-BE49-F238E27FC236}">
                <a16:creationId xmlns:a16="http://schemas.microsoft.com/office/drawing/2014/main" id="{7E4655A1-BC04-EA29-75E2-FBE08EBBF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998" y="1166018"/>
            <a:ext cx="3175000" cy="1785937"/>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2B3D72A2-0853-3C4B-73D6-CBF296D98081}"/>
              </a:ext>
            </a:extLst>
          </p:cNvPr>
          <p:cNvSpPr/>
          <p:nvPr/>
        </p:nvSpPr>
        <p:spPr>
          <a:xfrm>
            <a:off x="4057005" y="3861048"/>
            <a:ext cx="370979" cy="360040"/>
          </a:xfrm>
          <a:prstGeom prst="ellipse">
            <a:avLst/>
          </a:prstGeom>
          <a:noFill/>
          <a:ln w="76200">
            <a:solidFill>
              <a:srgbClr val="4EAF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576765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C221D-FA2C-9780-D44C-7EAF80E3379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1CA7F49-3D92-EDB3-3841-DC97E27148A6}"/>
              </a:ext>
            </a:extLst>
          </p:cNvPr>
          <p:cNvSpPr>
            <a:spLocks noGrp="1"/>
          </p:cNvSpPr>
          <p:nvPr>
            <p:ph type="title"/>
          </p:nvPr>
        </p:nvSpPr>
        <p:spPr/>
        <p:txBody>
          <a:bodyPr>
            <a:normAutofit fontScale="90000"/>
          </a:bodyPr>
          <a:lstStyle/>
          <a:p>
            <a:r>
              <a:rPr lang="fr-FR" b="1" dirty="0"/>
              <a:t>Brève histoire</a:t>
            </a:r>
          </a:p>
        </p:txBody>
      </p:sp>
      <p:sp>
        <p:nvSpPr>
          <p:cNvPr id="4" name="Espace réservé du numéro de diapositive 3">
            <a:extLst>
              <a:ext uri="{FF2B5EF4-FFF2-40B4-BE49-F238E27FC236}">
                <a16:creationId xmlns:a16="http://schemas.microsoft.com/office/drawing/2014/main" id="{8B0CB786-AE39-5BF4-6140-1F3919BA1645}"/>
              </a:ext>
            </a:extLst>
          </p:cNvPr>
          <p:cNvSpPr>
            <a:spLocks noGrp="1"/>
          </p:cNvSpPr>
          <p:nvPr>
            <p:ph type="sldNum" sz="quarter" idx="12"/>
          </p:nvPr>
        </p:nvSpPr>
        <p:spPr/>
        <p:txBody>
          <a:bodyPr/>
          <a:lstStyle/>
          <a:p>
            <a:fld id="{BE6A53CE-317A-6D46-9381-9000A76D9D79}" type="slidenum">
              <a:rPr lang="fr-FR" smtClean="0"/>
              <a:t>13</a:t>
            </a:fld>
            <a:endParaRPr lang="fr-FR"/>
          </a:p>
        </p:txBody>
      </p:sp>
      <p:pic>
        <p:nvPicPr>
          <p:cNvPr id="5" name="Image 4">
            <a:extLst>
              <a:ext uri="{FF2B5EF4-FFF2-40B4-BE49-F238E27FC236}">
                <a16:creationId xmlns:a16="http://schemas.microsoft.com/office/drawing/2014/main" id="{959BD595-A915-0C0A-DB0E-2AFF92E14B4D}"/>
              </a:ext>
            </a:extLst>
          </p:cNvPr>
          <p:cNvPicPr>
            <a:picLocks noChangeAspect="1"/>
          </p:cNvPicPr>
          <p:nvPr/>
        </p:nvPicPr>
        <p:blipFill>
          <a:blip r:embed="rId3"/>
          <a:stretch>
            <a:fillRect/>
          </a:stretch>
        </p:blipFill>
        <p:spPr>
          <a:xfrm>
            <a:off x="1587959" y="2216224"/>
            <a:ext cx="5968082" cy="3379634"/>
          </a:xfrm>
          <a:prstGeom prst="rect">
            <a:avLst/>
          </a:prstGeom>
        </p:spPr>
      </p:pic>
      <p:sp>
        <p:nvSpPr>
          <p:cNvPr id="7" name="ZoneTexte 6">
            <a:extLst>
              <a:ext uri="{FF2B5EF4-FFF2-40B4-BE49-F238E27FC236}">
                <a16:creationId xmlns:a16="http://schemas.microsoft.com/office/drawing/2014/main" id="{D5962414-054B-E1FD-A889-BE67782765F1}"/>
              </a:ext>
            </a:extLst>
          </p:cNvPr>
          <p:cNvSpPr txBox="1"/>
          <p:nvPr/>
        </p:nvSpPr>
        <p:spPr>
          <a:xfrm>
            <a:off x="226618" y="934324"/>
            <a:ext cx="8892480" cy="1077218"/>
          </a:xfrm>
          <a:prstGeom prst="rect">
            <a:avLst/>
          </a:prstGeom>
          <a:noFill/>
        </p:spPr>
        <p:txBody>
          <a:bodyPr wrap="square">
            <a:spAutoFit/>
          </a:bodyPr>
          <a:lstStyle/>
          <a:p>
            <a:pPr marL="285750" indent="-285750">
              <a:buFont typeface="Arial" panose="020B0604020202020204" pitchFamily="34" charset="0"/>
              <a:buChar char="•"/>
            </a:pPr>
            <a:r>
              <a:rPr lang="fr-FR" sz="1600" dirty="0">
                <a:solidFill>
                  <a:schemeClr val="bg1"/>
                </a:solidFill>
              </a:rPr>
              <a:t>Le </a:t>
            </a:r>
            <a:r>
              <a:rPr lang="fr-FR" sz="1600" b="1" dirty="0">
                <a:solidFill>
                  <a:srgbClr val="4EAF03"/>
                </a:solidFill>
              </a:rPr>
              <a:t>perceptron</a:t>
            </a:r>
            <a:r>
              <a:rPr lang="fr-FR" sz="1600" dirty="0">
                <a:solidFill>
                  <a:schemeClr val="bg1"/>
                </a:solidFill>
              </a:rPr>
              <a:t> est un algorithme d'apprentissage supervisé de classifieurs binaires (séparant 2 classes) inventé en 1957 par </a:t>
            </a:r>
            <a:r>
              <a:rPr lang="fr-FR" sz="1600" dirty="0" err="1">
                <a:solidFill>
                  <a:schemeClr val="bg1"/>
                </a:solidFill>
              </a:rPr>
              <a:t>Rosenblatt</a:t>
            </a:r>
            <a:r>
              <a:rPr lang="fr-FR" sz="1600" dirty="0">
                <a:solidFill>
                  <a:schemeClr val="bg1"/>
                </a:solidFill>
              </a:rPr>
              <a:t>.</a:t>
            </a:r>
          </a:p>
          <a:p>
            <a:pPr marL="285750" indent="-285750">
              <a:buFont typeface="Arial" panose="020B0604020202020204" pitchFamily="34" charset="0"/>
              <a:buChar char="•"/>
            </a:pPr>
            <a:r>
              <a:rPr lang="fr-FR" sz="1600" dirty="0">
                <a:solidFill>
                  <a:schemeClr val="bg1"/>
                </a:solidFill>
              </a:rPr>
              <a:t>Robinson découvre une méthode relativement simple pour implémenter la </a:t>
            </a:r>
            <a:r>
              <a:rPr lang="fr-FR" sz="1600" b="1" dirty="0">
                <a:solidFill>
                  <a:srgbClr val="4EAF03"/>
                </a:solidFill>
              </a:rPr>
              <a:t>déduction</a:t>
            </a:r>
            <a:r>
              <a:rPr lang="fr-FR" sz="1600" dirty="0">
                <a:solidFill>
                  <a:schemeClr val="bg1"/>
                </a:solidFill>
              </a:rPr>
              <a:t>. Pour cela il invente les concepts de résolution et d'unification. </a:t>
            </a:r>
          </a:p>
        </p:txBody>
      </p:sp>
      <p:sp>
        <p:nvSpPr>
          <p:cNvPr id="8" name="ZoneTexte 7">
            <a:extLst>
              <a:ext uri="{FF2B5EF4-FFF2-40B4-BE49-F238E27FC236}">
                <a16:creationId xmlns:a16="http://schemas.microsoft.com/office/drawing/2014/main" id="{0257D9AD-1B1A-CBE5-DCDB-D35BE3B316A3}"/>
              </a:ext>
            </a:extLst>
          </p:cNvPr>
          <p:cNvSpPr txBox="1"/>
          <p:nvPr/>
        </p:nvSpPr>
        <p:spPr>
          <a:xfrm>
            <a:off x="444772" y="5755568"/>
            <a:ext cx="5760640" cy="830997"/>
          </a:xfrm>
          <a:prstGeom prst="rect">
            <a:avLst/>
          </a:prstGeom>
          <a:noFill/>
        </p:spPr>
        <p:txBody>
          <a:bodyPr wrap="square">
            <a:spAutoFit/>
          </a:bodyPr>
          <a:lstStyle/>
          <a:p>
            <a:pPr marL="285750" indent="-285750">
              <a:buFont typeface="Arial" panose="020B0604020202020204" pitchFamily="34" charset="0"/>
              <a:buChar char="•"/>
            </a:pPr>
            <a:r>
              <a:rPr lang="fr-FR" sz="1600" dirty="0">
                <a:solidFill>
                  <a:schemeClr val="bg1"/>
                </a:solidFill>
              </a:rPr>
              <a:t>Minsky écrit un livre intitulé Perceptrons, qui liste les limites des perceptrons et note plusieurs exagérations dans les prédictions de </a:t>
            </a:r>
            <a:r>
              <a:rPr lang="fr-FR" sz="1600" dirty="0" err="1">
                <a:solidFill>
                  <a:schemeClr val="bg1"/>
                </a:solidFill>
              </a:rPr>
              <a:t>Rosenblatt</a:t>
            </a:r>
            <a:r>
              <a:rPr lang="fr-FR" sz="1600" dirty="0">
                <a:solidFill>
                  <a:schemeClr val="bg1"/>
                </a:solidFill>
              </a:rPr>
              <a:t> : </a:t>
            </a:r>
            <a:r>
              <a:rPr lang="fr-FR" sz="1600" b="1" dirty="0">
                <a:solidFill>
                  <a:srgbClr val="4EAF03"/>
                </a:solidFill>
              </a:rPr>
              <a:t>Fin du connexionnisme </a:t>
            </a:r>
            <a:r>
              <a:rPr lang="fr-FR" sz="1600" dirty="0">
                <a:solidFill>
                  <a:schemeClr val="bg1"/>
                </a:solidFill>
              </a:rPr>
              <a:t>jusqu’au année 1990.</a:t>
            </a:r>
          </a:p>
        </p:txBody>
      </p:sp>
      <p:pic>
        <p:nvPicPr>
          <p:cNvPr id="5122" name="Picture 2" descr="Frank Rosenblatt '50, Ph.D. '56, travaille sur l'">
            <a:extLst>
              <a:ext uri="{FF2B5EF4-FFF2-40B4-BE49-F238E27FC236}">
                <a16:creationId xmlns:a16="http://schemas.microsoft.com/office/drawing/2014/main" id="{0CBBCB04-FE8D-8CE3-A48F-595E679BF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125" y="2179155"/>
            <a:ext cx="2373735" cy="13348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erceptron : qu'est-ce que c'est et à quoi ça sert ?">
            <a:extLst>
              <a:ext uri="{FF2B5EF4-FFF2-40B4-BE49-F238E27FC236}">
                <a16:creationId xmlns:a16="http://schemas.microsoft.com/office/drawing/2014/main" id="{CF4F0579-95A5-75F5-316E-A74045C526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860" y="2191771"/>
            <a:ext cx="3816424" cy="1333585"/>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BA484563-F359-1F70-4A6C-D2DC95B4C0F1}"/>
              </a:ext>
            </a:extLst>
          </p:cNvPr>
          <p:cNvSpPr/>
          <p:nvPr/>
        </p:nvSpPr>
        <p:spPr>
          <a:xfrm>
            <a:off x="3275856" y="4221088"/>
            <a:ext cx="1368152" cy="648072"/>
          </a:xfrm>
          <a:prstGeom prst="ellipse">
            <a:avLst/>
          </a:prstGeom>
          <a:noFill/>
          <a:ln w="76200">
            <a:solidFill>
              <a:srgbClr val="4EAF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5126" name="Picture 6" descr="AI Story] Key Figures of Artificial Intelligence (6) Humans are thinking  machines, Marvin Minsky">
            <a:extLst>
              <a:ext uri="{FF2B5EF4-FFF2-40B4-BE49-F238E27FC236}">
                <a16:creationId xmlns:a16="http://schemas.microsoft.com/office/drawing/2014/main" id="{15B73F2A-CA15-91C9-33DF-02236ADE6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4180" y="4653136"/>
            <a:ext cx="2939819" cy="220486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ogic Programming Trio: Jacques Cohen, J. Alan Robinson, Koichi... |  Download Scientific Diagram">
            <a:extLst>
              <a:ext uri="{FF2B5EF4-FFF2-40B4-BE49-F238E27FC236}">
                <a16:creationId xmlns:a16="http://schemas.microsoft.com/office/drawing/2014/main" id="{44416468-AEBB-BD03-CD5E-7F84ED3D9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2940" y="2179155"/>
            <a:ext cx="1346201" cy="134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305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12F21-5CCB-0CC3-2709-2DF302F06B1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B3802F9-185C-322D-B680-86303AABCA5D}"/>
              </a:ext>
            </a:extLst>
          </p:cNvPr>
          <p:cNvSpPr>
            <a:spLocks noGrp="1"/>
          </p:cNvSpPr>
          <p:nvPr>
            <p:ph type="title"/>
          </p:nvPr>
        </p:nvSpPr>
        <p:spPr/>
        <p:txBody>
          <a:bodyPr>
            <a:normAutofit fontScale="90000"/>
          </a:bodyPr>
          <a:lstStyle/>
          <a:p>
            <a:r>
              <a:rPr lang="fr-FR" b="1" dirty="0"/>
              <a:t>Brève histoire</a:t>
            </a:r>
          </a:p>
        </p:txBody>
      </p:sp>
      <p:sp>
        <p:nvSpPr>
          <p:cNvPr id="4" name="Espace réservé du numéro de diapositive 3">
            <a:extLst>
              <a:ext uri="{FF2B5EF4-FFF2-40B4-BE49-F238E27FC236}">
                <a16:creationId xmlns:a16="http://schemas.microsoft.com/office/drawing/2014/main" id="{8CF271C7-1DFB-CF0E-5229-3216D799A71F}"/>
              </a:ext>
            </a:extLst>
          </p:cNvPr>
          <p:cNvSpPr>
            <a:spLocks noGrp="1"/>
          </p:cNvSpPr>
          <p:nvPr>
            <p:ph type="sldNum" sz="quarter" idx="12"/>
          </p:nvPr>
        </p:nvSpPr>
        <p:spPr/>
        <p:txBody>
          <a:bodyPr/>
          <a:lstStyle/>
          <a:p>
            <a:fld id="{BE6A53CE-317A-6D46-9381-9000A76D9D79}" type="slidenum">
              <a:rPr lang="fr-FR" smtClean="0"/>
              <a:t>14</a:t>
            </a:fld>
            <a:endParaRPr lang="fr-FR"/>
          </a:p>
        </p:txBody>
      </p:sp>
      <p:pic>
        <p:nvPicPr>
          <p:cNvPr id="5" name="Image 4">
            <a:extLst>
              <a:ext uri="{FF2B5EF4-FFF2-40B4-BE49-F238E27FC236}">
                <a16:creationId xmlns:a16="http://schemas.microsoft.com/office/drawing/2014/main" id="{75D9F1D8-E422-912F-2BDA-BE097002E7E0}"/>
              </a:ext>
            </a:extLst>
          </p:cNvPr>
          <p:cNvPicPr>
            <a:picLocks noChangeAspect="1"/>
          </p:cNvPicPr>
          <p:nvPr/>
        </p:nvPicPr>
        <p:blipFill>
          <a:blip r:embed="rId3"/>
          <a:stretch>
            <a:fillRect/>
          </a:stretch>
        </p:blipFill>
        <p:spPr>
          <a:xfrm>
            <a:off x="1835696" y="1593140"/>
            <a:ext cx="5968082" cy="3379634"/>
          </a:xfrm>
          <a:prstGeom prst="rect">
            <a:avLst/>
          </a:prstGeom>
        </p:spPr>
      </p:pic>
      <p:sp>
        <p:nvSpPr>
          <p:cNvPr id="7" name="ZoneTexte 6">
            <a:extLst>
              <a:ext uri="{FF2B5EF4-FFF2-40B4-BE49-F238E27FC236}">
                <a16:creationId xmlns:a16="http://schemas.microsoft.com/office/drawing/2014/main" id="{1960537C-C5E0-2561-001D-06575E5E9FE3}"/>
              </a:ext>
            </a:extLst>
          </p:cNvPr>
          <p:cNvSpPr txBox="1"/>
          <p:nvPr/>
        </p:nvSpPr>
        <p:spPr>
          <a:xfrm>
            <a:off x="1911650" y="5191963"/>
            <a:ext cx="7128792" cy="1323439"/>
          </a:xfrm>
          <a:prstGeom prst="rect">
            <a:avLst/>
          </a:prstGeom>
          <a:noFill/>
        </p:spPr>
        <p:txBody>
          <a:bodyPr wrap="square">
            <a:spAutoFit/>
          </a:bodyPr>
          <a:lstStyle/>
          <a:p>
            <a:pPr marL="285750" indent="-285750">
              <a:buFont typeface="Arial" panose="020B0604020202020204" pitchFamily="34" charset="0"/>
              <a:buChar char="•"/>
            </a:pPr>
            <a:r>
              <a:rPr lang="fr-FR" sz="1600" dirty="0" err="1">
                <a:solidFill>
                  <a:schemeClr val="bg1"/>
                </a:solidFill>
              </a:rPr>
              <a:t>Rumelhart</a:t>
            </a:r>
            <a:r>
              <a:rPr lang="fr-FR" sz="1600" dirty="0">
                <a:solidFill>
                  <a:schemeClr val="bg1"/>
                </a:solidFill>
              </a:rPr>
              <a:t> rend populaire une nouvelle méthode de formation des réseaux neuronaux appelée </a:t>
            </a:r>
            <a:r>
              <a:rPr lang="fr-FR" sz="1600" b="1" dirty="0">
                <a:solidFill>
                  <a:srgbClr val="4EAF03"/>
                </a:solidFill>
              </a:rPr>
              <a:t>rétropropagation du gradient, </a:t>
            </a:r>
            <a:r>
              <a:rPr lang="fr-FR" sz="1600" dirty="0">
                <a:solidFill>
                  <a:schemeClr val="bg1"/>
                </a:solidFill>
              </a:rPr>
              <a:t>qui a permis d’entraîner efficacement des réseaux de neurones profonds.</a:t>
            </a:r>
          </a:p>
          <a:p>
            <a:pPr marL="285750" indent="-285750">
              <a:buFont typeface="Arial" panose="020B0604020202020204" pitchFamily="34" charset="0"/>
              <a:buChar char="•"/>
            </a:pPr>
            <a:r>
              <a:rPr lang="fr-FR" sz="1600" dirty="0">
                <a:solidFill>
                  <a:schemeClr val="bg1"/>
                </a:solidFill>
              </a:rPr>
              <a:t>Elle rend possible l’optimisation automatique de millions de paramètres, ouvrant la voie à des modèles capables d’apprendre des représentations complexes.</a:t>
            </a:r>
          </a:p>
        </p:txBody>
      </p:sp>
      <p:sp>
        <p:nvSpPr>
          <p:cNvPr id="8" name="ZoneTexte 7">
            <a:extLst>
              <a:ext uri="{FF2B5EF4-FFF2-40B4-BE49-F238E27FC236}">
                <a16:creationId xmlns:a16="http://schemas.microsoft.com/office/drawing/2014/main" id="{AAAF6463-DA1E-01F1-E63E-E9F50773ECD5}"/>
              </a:ext>
            </a:extLst>
          </p:cNvPr>
          <p:cNvSpPr txBox="1"/>
          <p:nvPr/>
        </p:nvSpPr>
        <p:spPr>
          <a:xfrm>
            <a:off x="323528" y="846643"/>
            <a:ext cx="8136904" cy="830997"/>
          </a:xfrm>
          <a:prstGeom prst="rect">
            <a:avLst/>
          </a:prstGeom>
          <a:noFill/>
        </p:spPr>
        <p:txBody>
          <a:bodyPr wrap="square">
            <a:spAutoFit/>
          </a:bodyPr>
          <a:lstStyle/>
          <a:p>
            <a:pPr marL="285750" indent="-285750">
              <a:buFont typeface="Arial" panose="020B0604020202020204" pitchFamily="34" charset="0"/>
              <a:buChar char="•"/>
            </a:pPr>
            <a:r>
              <a:rPr lang="fr-FR" sz="1600" dirty="0">
                <a:solidFill>
                  <a:schemeClr val="bg1"/>
                </a:solidFill>
              </a:rPr>
              <a:t>La fascination de la communauté économique pour l’IA (investisseurs et agences gouvernementales) chute dans les années 1980  : c’est l’</a:t>
            </a:r>
            <a:r>
              <a:rPr lang="fr-FR" sz="1600" b="1" dirty="0">
                <a:solidFill>
                  <a:srgbClr val="4EAF03"/>
                </a:solidFill>
              </a:rPr>
              <a:t>hiver de l’IA </a:t>
            </a:r>
            <a:r>
              <a:rPr lang="fr-FR" sz="1600" dirty="0">
                <a:solidFill>
                  <a:schemeClr val="bg1"/>
                </a:solidFill>
              </a:rPr>
              <a:t>même si la recherche continue. </a:t>
            </a:r>
          </a:p>
        </p:txBody>
      </p:sp>
      <p:sp>
        <p:nvSpPr>
          <p:cNvPr id="3" name="Ellipse 2">
            <a:extLst>
              <a:ext uri="{FF2B5EF4-FFF2-40B4-BE49-F238E27FC236}">
                <a16:creationId xmlns:a16="http://schemas.microsoft.com/office/drawing/2014/main" id="{0933FE23-4940-4078-0CD5-F511CBBBC5DE}"/>
              </a:ext>
            </a:extLst>
          </p:cNvPr>
          <p:cNvSpPr/>
          <p:nvPr/>
        </p:nvSpPr>
        <p:spPr>
          <a:xfrm>
            <a:off x="4860032" y="3645024"/>
            <a:ext cx="648072" cy="432048"/>
          </a:xfrm>
          <a:prstGeom prst="ellipse">
            <a:avLst/>
          </a:prstGeom>
          <a:noFill/>
          <a:ln w="76200">
            <a:solidFill>
              <a:srgbClr val="4EAF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Ellipse 5">
            <a:extLst>
              <a:ext uri="{FF2B5EF4-FFF2-40B4-BE49-F238E27FC236}">
                <a16:creationId xmlns:a16="http://schemas.microsoft.com/office/drawing/2014/main" id="{ACE9FB6B-F0E9-B845-A38A-FA9715FEE414}"/>
              </a:ext>
            </a:extLst>
          </p:cNvPr>
          <p:cNvSpPr/>
          <p:nvPr/>
        </p:nvSpPr>
        <p:spPr>
          <a:xfrm>
            <a:off x="5212620" y="2494900"/>
            <a:ext cx="648072" cy="432048"/>
          </a:xfrm>
          <a:prstGeom prst="ellipse">
            <a:avLst/>
          </a:prstGeom>
          <a:noFill/>
          <a:ln w="76200">
            <a:solidFill>
              <a:srgbClr val="4EAF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6146" name="Picture 2" descr="Rétropropagation de gradient, analyse. Le deep learning">
            <a:extLst>
              <a:ext uri="{FF2B5EF4-FFF2-40B4-BE49-F238E27FC236}">
                <a16:creationId xmlns:a16="http://schemas.microsoft.com/office/drawing/2014/main" id="{B7DDFC7C-ABF1-A54C-DCA7-A4C631D85E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24"/>
          <a:stretch>
            <a:fillRect/>
          </a:stretch>
        </p:blipFill>
        <p:spPr bwMode="auto">
          <a:xfrm>
            <a:off x="163078" y="5214787"/>
            <a:ext cx="1634512" cy="1224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51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67C46-EE6B-F09C-E8CB-F5A3544E45C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1AC6CF-14AA-06EF-38AE-442C8C961FAE}"/>
              </a:ext>
            </a:extLst>
          </p:cNvPr>
          <p:cNvSpPr>
            <a:spLocks noGrp="1"/>
          </p:cNvSpPr>
          <p:nvPr>
            <p:ph type="title"/>
          </p:nvPr>
        </p:nvSpPr>
        <p:spPr/>
        <p:txBody>
          <a:bodyPr>
            <a:normAutofit fontScale="90000"/>
          </a:bodyPr>
          <a:lstStyle/>
          <a:p>
            <a:r>
              <a:rPr lang="fr-FR" b="1" dirty="0"/>
              <a:t>Brève histoire</a:t>
            </a:r>
          </a:p>
        </p:txBody>
      </p:sp>
      <p:sp>
        <p:nvSpPr>
          <p:cNvPr id="4" name="Espace réservé du numéro de diapositive 3">
            <a:extLst>
              <a:ext uri="{FF2B5EF4-FFF2-40B4-BE49-F238E27FC236}">
                <a16:creationId xmlns:a16="http://schemas.microsoft.com/office/drawing/2014/main" id="{6F4C6551-125F-3F70-ED07-C5E04D69E1E2}"/>
              </a:ext>
            </a:extLst>
          </p:cNvPr>
          <p:cNvSpPr>
            <a:spLocks noGrp="1"/>
          </p:cNvSpPr>
          <p:nvPr>
            <p:ph type="sldNum" sz="quarter" idx="12"/>
          </p:nvPr>
        </p:nvSpPr>
        <p:spPr/>
        <p:txBody>
          <a:bodyPr/>
          <a:lstStyle/>
          <a:p>
            <a:fld id="{BE6A53CE-317A-6D46-9381-9000A76D9D79}" type="slidenum">
              <a:rPr lang="fr-FR" smtClean="0"/>
              <a:t>15</a:t>
            </a:fld>
            <a:endParaRPr lang="fr-FR"/>
          </a:p>
        </p:txBody>
      </p:sp>
      <p:pic>
        <p:nvPicPr>
          <p:cNvPr id="5" name="Image 4">
            <a:extLst>
              <a:ext uri="{FF2B5EF4-FFF2-40B4-BE49-F238E27FC236}">
                <a16:creationId xmlns:a16="http://schemas.microsoft.com/office/drawing/2014/main" id="{B3C8F6DC-37A7-0C6D-ED9E-50E8BDBBFBB1}"/>
              </a:ext>
            </a:extLst>
          </p:cNvPr>
          <p:cNvPicPr>
            <a:picLocks noChangeAspect="1"/>
          </p:cNvPicPr>
          <p:nvPr/>
        </p:nvPicPr>
        <p:blipFill>
          <a:blip r:embed="rId3"/>
          <a:stretch>
            <a:fillRect/>
          </a:stretch>
        </p:blipFill>
        <p:spPr>
          <a:xfrm>
            <a:off x="772137" y="1868147"/>
            <a:ext cx="5968082" cy="3379634"/>
          </a:xfrm>
          <a:prstGeom prst="rect">
            <a:avLst/>
          </a:prstGeom>
        </p:spPr>
      </p:pic>
      <p:sp>
        <p:nvSpPr>
          <p:cNvPr id="7" name="ZoneTexte 6">
            <a:extLst>
              <a:ext uri="{FF2B5EF4-FFF2-40B4-BE49-F238E27FC236}">
                <a16:creationId xmlns:a16="http://schemas.microsoft.com/office/drawing/2014/main" id="{A09CAE0C-75DB-7543-CDED-F401F2762394}"/>
              </a:ext>
            </a:extLst>
          </p:cNvPr>
          <p:cNvSpPr txBox="1"/>
          <p:nvPr/>
        </p:nvSpPr>
        <p:spPr>
          <a:xfrm>
            <a:off x="107504" y="724345"/>
            <a:ext cx="6480720" cy="1077218"/>
          </a:xfrm>
          <a:prstGeom prst="rect">
            <a:avLst/>
          </a:prstGeom>
          <a:noFill/>
        </p:spPr>
        <p:txBody>
          <a:bodyPr wrap="square">
            <a:spAutoFit/>
          </a:bodyPr>
          <a:lstStyle/>
          <a:p>
            <a:pPr marL="285750" indent="-285750">
              <a:buFont typeface="Arial" panose="020B0604020202020204" pitchFamily="34" charset="0"/>
              <a:buChar char="•"/>
            </a:pPr>
            <a:r>
              <a:rPr lang="fr-FR" sz="1600" dirty="0" err="1">
                <a:solidFill>
                  <a:schemeClr val="bg1"/>
                </a:solidFill>
              </a:rPr>
              <a:t>LeCun</a:t>
            </a:r>
            <a:r>
              <a:rPr lang="fr-FR" sz="1600" dirty="0">
                <a:solidFill>
                  <a:schemeClr val="bg1"/>
                </a:solidFill>
              </a:rPr>
              <a:t> a démontré dès la fin des années 1980 que les réseaux de neurones </a:t>
            </a:r>
            <a:r>
              <a:rPr lang="fr-FR" sz="1600" dirty="0" err="1">
                <a:solidFill>
                  <a:schemeClr val="bg1"/>
                </a:solidFill>
              </a:rPr>
              <a:t>convolutionnels</a:t>
            </a:r>
            <a:r>
              <a:rPr lang="fr-FR" sz="1600" dirty="0">
                <a:solidFill>
                  <a:schemeClr val="bg1"/>
                </a:solidFill>
              </a:rPr>
              <a:t> pouvaient reconnaître automatiquement les </a:t>
            </a:r>
            <a:r>
              <a:rPr lang="fr-FR" sz="1600" b="1" dirty="0">
                <a:solidFill>
                  <a:srgbClr val="4EAF03"/>
                </a:solidFill>
              </a:rPr>
              <a:t>codes postaux manuscrits</a:t>
            </a:r>
            <a:r>
              <a:rPr lang="fr-FR" sz="1600" dirty="0">
                <a:solidFill>
                  <a:schemeClr val="bg1"/>
                </a:solidFill>
              </a:rPr>
              <a:t>, ouvrant la voie à l’utilisation industrielle du </a:t>
            </a:r>
            <a:r>
              <a:rPr lang="fr-FR" sz="1600" dirty="0" err="1">
                <a:solidFill>
                  <a:schemeClr val="bg1"/>
                </a:solidFill>
              </a:rPr>
              <a:t>deep</a:t>
            </a:r>
            <a:r>
              <a:rPr lang="fr-FR" sz="1600" dirty="0">
                <a:solidFill>
                  <a:schemeClr val="bg1"/>
                </a:solidFill>
              </a:rPr>
              <a:t> </a:t>
            </a:r>
            <a:r>
              <a:rPr lang="fr-FR" sz="1600" dirty="0" err="1">
                <a:solidFill>
                  <a:schemeClr val="bg1"/>
                </a:solidFill>
              </a:rPr>
              <a:t>learning</a:t>
            </a:r>
            <a:r>
              <a:rPr lang="fr-FR" sz="1600" dirty="0">
                <a:solidFill>
                  <a:schemeClr val="bg1"/>
                </a:solidFill>
              </a:rPr>
              <a:t>.</a:t>
            </a:r>
          </a:p>
        </p:txBody>
      </p:sp>
      <p:pic>
        <p:nvPicPr>
          <p:cNvPr id="7170" name="Picture 2" descr="Yann Le Cun — Wikipédia">
            <a:extLst>
              <a:ext uri="{FF2B5EF4-FFF2-40B4-BE49-F238E27FC236}">
                <a16:creationId xmlns:a16="http://schemas.microsoft.com/office/drawing/2014/main" id="{FE50A630-E904-4ABA-1234-7A4985EC6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2875" y="542415"/>
            <a:ext cx="1696056" cy="1845940"/>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280F0414-CA19-5036-851C-44E088D3A7B7}"/>
              </a:ext>
            </a:extLst>
          </p:cNvPr>
          <p:cNvSpPr/>
          <p:nvPr/>
        </p:nvSpPr>
        <p:spPr>
          <a:xfrm>
            <a:off x="4860032" y="2696812"/>
            <a:ext cx="704122" cy="576064"/>
          </a:xfrm>
          <a:prstGeom prst="ellipse">
            <a:avLst/>
          </a:prstGeom>
          <a:noFill/>
          <a:ln w="76200">
            <a:solidFill>
              <a:srgbClr val="4EAF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8C14AF55-2A7C-7521-A4E1-3F26560801AA}"/>
              </a:ext>
            </a:extLst>
          </p:cNvPr>
          <p:cNvSpPr txBox="1"/>
          <p:nvPr/>
        </p:nvSpPr>
        <p:spPr>
          <a:xfrm>
            <a:off x="1511152" y="5351197"/>
            <a:ext cx="7632848" cy="1569660"/>
          </a:xfrm>
          <a:prstGeom prst="rect">
            <a:avLst/>
          </a:prstGeom>
          <a:noFill/>
        </p:spPr>
        <p:txBody>
          <a:bodyPr wrap="square">
            <a:spAutoFit/>
          </a:bodyPr>
          <a:lstStyle/>
          <a:p>
            <a:pPr marL="285750" indent="-285750">
              <a:buFont typeface="Arial" panose="020B0604020202020204" pitchFamily="34" charset="0"/>
              <a:buChar char="•"/>
            </a:pPr>
            <a:r>
              <a:rPr lang="fr-FR" sz="1600" dirty="0">
                <a:solidFill>
                  <a:schemeClr val="bg1"/>
                </a:solidFill>
              </a:rPr>
              <a:t>L’apparition de nouveaux modèles (</a:t>
            </a:r>
            <a:r>
              <a:rPr lang="fr-FR" sz="1600" b="1" dirty="0">
                <a:solidFill>
                  <a:srgbClr val="4EAF03"/>
                </a:solidFill>
              </a:rPr>
              <a:t>SVM, </a:t>
            </a:r>
            <a:r>
              <a:rPr lang="fr-FR" sz="1600" b="1" dirty="0" err="1">
                <a:solidFill>
                  <a:srgbClr val="4EAF03"/>
                </a:solidFill>
              </a:rPr>
              <a:t>Random</a:t>
            </a:r>
            <a:r>
              <a:rPr lang="fr-FR" sz="1600" b="1" dirty="0">
                <a:solidFill>
                  <a:srgbClr val="4EAF03"/>
                </a:solidFill>
              </a:rPr>
              <a:t> </a:t>
            </a:r>
            <a:r>
              <a:rPr lang="fr-FR" sz="1600" b="1" dirty="0" err="1">
                <a:solidFill>
                  <a:srgbClr val="4EAF03"/>
                </a:solidFill>
              </a:rPr>
              <a:t>Forests</a:t>
            </a:r>
            <a:r>
              <a:rPr lang="fr-FR" sz="1600" b="1" dirty="0">
                <a:solidFill>
                  <a:srgbClr val="4EAF03"/>
                </a:solidFill>
              </a:rPr>
              <a:t>, Régression logistique</a:t>
            </a:r>
            <a:r>
              <a:rPr lang="fr-FR" sz="1600" dirty="0">
                <a:solidFill>
                  <a:schemeClr val="bg1"/>
                </a:solidFill>
              </a:rPr>
              <a:t>) ont permis de mieux reconnaître et classer des données complexes en trouvant automatiquement la frontière la plus fiable possible entre différentes catégories.</a:t>
            </a:r>
          </a:p>
          <a:p>
            <a:pPr marL="285750" indent="-285750">
              <a:buFont typeface="Arial" panose="020B0604020202020204" pitchFamily="34" charset="0"/>
              <a:buChar char="•"/>
            </a:pPr>
            <a:r>
              <a:rPr lang="fr-FR" sz="1600" dirty="0">
                <a:solidFill>
                  <a:schemeClr val="bg1"/>
                </a:solidFill>
              </a:rPr>
              <a:t>L’augmentation de la puissance de calcul, des données massives et des techniques d’entraînement (GPU, dropout, architectures profondes) </a:t>
            </a:r>
            <a:r>
              <a:rPr lang="fr-FR" sz="1600" b="1" dirty="0">
                <a:solidFill>
                  <a:srgbClr val="4EAF03"/>
                </a:solidFill>
              </a:rPr>
              <a:t>relance l’intérêt pour l’IA.</a:t>
            </a:r>
          </a:p>
          <a:p>
            <a:pPr marL="285750" indent="-285750">
              <a:buFont typeface="Arial" panose="020B0604020202020204" pitchFamily="34" charset="0"/>
              <a:buChar char="•"/>
            </a:pPr>
            <a:endParaRPr lang="fr-FR" sz="1600" dirty="0">
              <a:solidFill>
                <a:schemeClr val="bg1"/>
              </a:solidFill>
            </a:endParaRPr>
          </a:p>
        </p:txBody>
      </p:sp>
      <p:sp>
        <p:nvSpPr>
          <p:cNvPr id="9" name="Ellipse 8">
            <a:extLst>
              <a:ext uri="{FF2B5EF4-FFF2-40B4-BE49-F238E27FC236}">
                <a16:creationId xmlns:a16="http://schemas.microsoft.com/office/drawing/2014/main" id="{D498B47D-4049-EA45-244D-2EF0E475F69C}"/>
              </a:ext>
            </a:extLst>
          </p:cNvPr>
          <p:cNvSpPr/>
          <p:nvPr/>
        </p:nvSpPr>
        <p:spPr>
          <a:xfrm>
            <a:off x="5596070" y="2696812"/>
            <a:ext cx="704122" cy="576064"/>
          </a:xfrm>
          <a:prstGeom prst="ellipse">
            <a:avLst/>
          </a:prstGeom>
          <a:noFill/>
          <a:ln w="76200">
            <a:solidFill>
              <a:srgbClr val="4EAF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713212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6E83D-6703-B08C-C633-5FE37FE54BC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1019E14-6444-3E56-A09F-98FABB1B3666}"/>
              </a:ext>
            </a:extLst>
          </p:cNvPr>
          <p:cNvSpPr>
            <a:spLocks noGrp="1"/>
          </p:cNvSpPr>
          <p:nvPr>
            <p:ph type="title"/>
          </p:nvPr>
        </p:nvSpPr>
        <p:spPr/>
        <p:txBody>
          <a:bodyPr>
            <a:normAutofit fontScale="90000"/>
          </a:bodyPr>
          <a:lstStyle/>
          <a:p>
            <a:r>
              <a:rPr lang="fr-FR" b="1" dirty="0"/>
              <a:t>L’IA plus contemporaine</a:t>
            </a:r>
          </a:p>
        </p:txBody>
      </p:sp>
      <p:sp>
        <p:nvSpPr>
          <p:cNvPr id="4" name="Espace réservé du numéro de diapositive 3">
            <a:extLst>
              <a:ext uri="{FF2B5EF4-FFF2-40B4-BE49-F238E27FC236}">
                <a16:creationId xmlns:a16="http://schemas.microsoft.com/office/drawing/2014/main" id="{3CD96DDF-924C-5144-4015-53A3E2C88759}"/>
              </a:ext>
            </a:extLst>
          </p:cNvPr>
          <p:cNvSpPr>
            <a:spLocks noGrp="1"/>
          </p:cNvSpPr>
          <p:nvPr>
            <p:ph type="sldNum" sz="quarter" idx="12"/>
          </p:nvPr>
        </p:nvSpPr>
        <p:spPr/>
        <p:txBody>
          <a:bodyPr/>
          <a:lstStyle/>
          <a:p>
            <a:fld id="{BE6A53CE-317A-6D46-9381-9000A76D9D79}" type="slidenum">
              <a:rPr lang="fr-FR" smtClean="0"/>
              <a:t>16</a:t>
            </a:fld>
            <a:endParaRPr lang="fr-FR"/>
          </a:p>
        </p:txBody>
      </p:sp>
      <p:sp>
        <p:nvSpPr>
          <p:cNvPr id="7" name="ZoneTexte 6">
            <a:extLst>
              <a:ext uri="{FF2B5EF4-FFF2-40B4-BE49-F238E27FC236}">
                <a16:creationId xmlns:a16="http://schemas.microsoft.com/office/drawing/2014/main" id="{ED33D7CA-030B-44ED-CD5F-827DFF46F796}"/>
              </a:ext>
            </a:extLst>
          </p:cNvPr>
          <p:cNvSpPr txBox="1"/>
          <p:nvPr/>
        </p:nvSpPr>
        <p:spPr>
          <a:xfrm>
            <a:off x="395536" y="1039278"/>
            <a:ext cx="6589962" cy="4770537"/>
          </a:xfrm>
          <a:prstGeom prst="rect">
            <a:avLst/>
          </a:prstGeom>
          <a:noFill/>
        </p:spPr>
        <p:txBody>
          <a:bodyPr wrap="square">
            <a:spAutoFit/>
          </a:bodyPr>
          <a:lstStyle/>
          <a:p>
            <a:pPr marL="285750" indent="-285750">
              <a:buFont typeface="Arial" panose="020B0604020202020204" pitchFamily="34" charset="0"/>
              <a:buChar char="•"/>
            </a:pPr>
            <a:r>
              <a:rPr lang="fr-FR" sz="1600" dirty="0">
                <a:solidFill>
                  <a:schemeClr val="bg1"/>
                </a:solidFill>
              </a:rPr>
              <a:t>Années 2010–2014 : la </a:t>
            </a:r>
            <a:r>
              <a:rPr lang="fr-FR" sz="1600" b="1" dirty="0">
                <a:solidFill>
                  <a:srgbClr val="4EAF03"/>
                </a:solidFill>
              </a:rPr>
              <a:t>révolution du </a:t>
            </a:r>
            <a:r>
              <a:rPr lang="fr-FR" sz="1600" b="1" dirty="0" err="1">
                <a:solidFill>
                  <a:srgbClr val="4EAF03"/>
                </a:solidFill>
              </a:rPr>
              <a:t>deep</a:t>
            </a:r>
            <a:r>
              <a:rPr lang="fr-FR" sz="1600" b="1" dirty="0">
                <a:solidFill>
                  <a:srgbClr val="4EAF03"/>
                </a:solidFill>
              </a:rPr>
              <a:t> </a:t>
            </a:r>
            <a:r>
              <a:rPr lang="fr-FR" sz="1600" b="1" dirty="0" err="1">
                <a:solidFill>
                  <a:srgbClr val="4EAF03"/>
                </a:solidFill>
              </a:rPr>
              <a:t>learning</a:t>
            </a:r>
            <a:endParaRPr lang="fr-FR" sz="1600" b="1" dirty="0">
              <a:solidFill>
                <a:srgbClr val="4EAF03"/>
              </a:solidFill>
            </a:endParaRPr>
          </a:p>
          <a:p>
            <a:pPr marL="742950" lvl="1" indent="-285750">
              <a:buFont typeface="Arial" panose="020B0604020202020204" pitchFamily="34" charset="0"/>
              <a:buChar char="•"/>
            </a:pPr>
            <a:r>
              <a:rPr lang="fr-FR" sz="1600" dirty="0">
                <a:solidFill>
                  <a:schemeClr val="bg1"/>
                </a:solidFill>
              </a:rPr>
              <a:t>2012 – </a:t>
            </a:r>
            <a:r>
              <a:rPr lang="fr-FR" sz="1600" dirty="0" err="1">
                <a:solidFill>
                  <a:schemeClr val="bg1"/>
                </a:solidFill>
              </a:rPr>
              <a:t>AlexNet</a:t>
            </a:r>
            <a:r>
              <a:rPr lang="fr-FR" sz="1600" dirty="0">
                <a:solidFill>
                  <a:schemeClr val="bg1"/>
                </a:solidFill>
              </a:rPr>
              <a:t> remporte le concours </a:t>
            </a:r>
            <a:r>
              <a:rPr lang="fr-FR" sz="1600" dirty="0" err="1">
                <a:solidFill>
                  <a:schemeClr val="bg1"/>
                </a:solidFill>
              </a:rPr>
              <a:t>ImageNet</a:t>
            </a:r>
            <a:r>
              <a:rPr lang="fr-FR" sz="1600" dirty="0">
                <a:solidFill>
                  <a:schemeClr val="bg1"/>
                </a:solidFill>
              </a:rPr>
              <a:t> avec un réseau de neurones profond.</a:t>
            </a:r>
          </a:p>
          <a:p>
            <a:pPr marL="285750" indent="-285750">
              <a:buFont typeface="Arial" panose="020B0604020202020204" pitchFamily="34" charset="0"/>
              <a:buChar char="•"/>
            </a:pPr>
            <a:endParaRPr lang="fr-FR" sz="1600" dirty="0">
              <a:solidFill>
                <a:schemeClr val="bg1"/>
              </a:solidFill>
            </a:endParaRPr>
          </a:p>
          <a:p>
            <a:pPr marL="285750" indent="-285750">
              <a:buFont typeface="Arial" panose="020B0604020202020204" pitchFamily="34" charset="0"/>
              <a:buChar char="•"/>
            </a:pPr>
            <a:r>
              <a:rPr lang="fr-FR" sz="1600" dirty="0">
                <a:solidFill>
                  <a:schemeClr val="bg1"/>
                </a:solidFill>
              </a:rPr>
              <a:t>Années 2015–2017 : </a:t>
            </a:r>
            <a:r>
              <a:rPr lang="fr-FR" sz="1600" b="1" dirty="0">
                <a:solidFill>
                  <a:srgbClr val="4EAF03"/>
                </a:solidFill>
              </a:rPr>
              <a:t>l’IA dépasse l’humain </a:t>
            </a:r>
            <a:r>
              <a:rPr lang="fr-FR" sz="1600" dirty="0">
                <a:solidFill>
                  <a:schemeClr val="bg1"/>
                </a:solidFill>
              </a:rPr>
              <a:t>dans des tâches complexes</a:t>
            </a:r>
          </a:p>
          <a:p>
            <a:pPr marL="742950" lvl="1" indent="-285750">
              <a:buFont typeface="Arial" panose="020B0604020202020204" pitchFamily="34" charset="0"/>
              <a:buChar char="•"/>
            </a:pPr>
            <a:r>
              <a:rPr lang="fr-FR" sz="1600" dirty="0">
                <a:solidFill>
                  <a:schemeClr val="bg1"/>
                </a:solidFill>
              </a:rPr>
              <a:t>2016 – </a:t>
            </a:r>
            <a:r>
              <a:rPr lang="fr-FR" sz="1600" dirty="0" err="1">
                <a:solidFill>
                  <a:schemeClr val="bg1"/>
                </a:solidFill>
              </a:rPr>
              <a:t>AlphaGo</a:t>
            </a:r>
            <a:r>
              <a:rPr lang="fr-FR" sz="1600" dirty="0">
                <a:solidFill>
                  <a:schemeClr val="bg1"/>
                </a:solidFill>
              </a:rPr>
              <a:t> bat Lee </a:t>
            </a:r>
            <a:r>
              <a:rPr lang="fr-FR" sz="1600" dirty="0" err="1">
                <a:solidFill>
                  <a:schemeClr val="bg1"/>
                </a:solidFill>
              </a:rPr>
              <a:t>Sedol</a:t>
            </a:r>
            <a:r>
              <a:rPr lang="fr-FR" sz="1600" dirty="0">
                <a:solidFill>
                  <a:schemeClr val="bg1"/>
                </a:solidFill>
              </a:rPr>
              <a:t>, champion du monde de go</a:t>
            </a:r>
          </a:p>
          <a:p>
            <a:pPr marL="742950" lvl="1" indent="-285750">
              <a:buFont typeface="Arial" panose="020B0604020202020204" pitchFamily="34" charset="0"/>
              <a:buChar char="•"/>
            </a:pPr>
            <a:r>
              <a:rPr lang="fr-FR" sz="1600" dirty="0">
                <a:solidFill>
                  <a:schemeClr val="bg1"/>
                </a:solidFill>
              </a:rPr>
              <a:t>IA capable de stratégie et d’anticipation, Apprentissage par renforcement</a:t>
            </a:r>
          </a:p>
          <a:p>
            <a:pPr marL="285750" indent="-285750">
              <a:buFont typeface="Arial" panose="020B0604020202020204" pitchFamily="34" charset="0"/>
              <a:buChar char="•"/>
            </a:pPr>
            <a:endParaRPr lang="fr-FR" sz="1600" dirty="0">
              <a:solidFill>
                <a:schemeClr val="bg1"/>
              </a:solidFill>
            </a:endParaRPr>
          </a:p>
          <a:p>
            <a:pPr marL="285750" indent="-285750">
              <a:buFont typeface="Arial" panose="020B0604020202020204" pitchFamily="34" charset="0"/>
              <a:buChar char="•"/>
            </a:pPr>
            <a:r>
              <a:rPr lang="fr-FR" sz="1600" dirty="0">
                <a:solidFill>
                  <a:schemeClr val="bg1"/>
                </a:solidFill>
              </a:rPr>
              <a:t>Années 2018–2020 : </a:t>
            </a:r>
            <a:r>
              <a:rPr lang="fr-FR" sz="1600" b="1" dirty="0">
                <a:solidFill>
                  <a:srgbClr val="4EAF03"/>
                </a:solidFill>
              </a:rPr>
              <a:t>l’IA du langage et les modèles pré-entraînés</a:t>
            </a:r>
          </a:p>
          <a:p>
            <a:pPr marL="742950" lvl="1" indent="-285750">
              <a:buFont typeface="Arial" panose="020B0604020202020204" pitchFamily="34" charset="0"/>
              <a:buChar char="•"/>
            </a:pPr>
            <a:r>
              <a:rPr lang="fr-FR" sz="1600" dirty="0">
                <a:solidFill>
                  <a:schemeClr val="bg1"/>
                </a:solidFill>
              </a:rPr>
              <a:t>L’IA comprend, génère et résume du texte avec une qualité inédite</a:t>
            </a:r>
          </a:p>
          <a:p>
            <a:pPr marL="742950" lvl="1" indent="-285750">
              <a:buFont typeface="Arial" panose="020B0604020202020204" pitchFamily="34" charset="0"/>
              <a:buChar char="•"/>
            </a:pPr>
            <a:r>
              <a:rPr lang="fr-FR" sz="1600" dirty="0">
                <a:solidFill>
                  <a:schemeClr val="bg1"/>
                </a:solidFill>
              </a:rPr>
              <a:t>Nouveaux paradigmes : Modèles pré-entraînés sur d’immenses corpus + Fine-tuning pour des tâches spécifiques</a:t>
            </a:r>
          </a:p>
          <a:p>
            <a:pPr marL="742950" lvl="1" indent="-285750">
              <a:buFont typeface="Arial" panose="020B0604020202020204" pitchFamily="34" charset="0"/>
              <a:buChar char="•"/>
            </a:pPr>
            <a:r>
              <a:rPr lang="fr-FR" sz="1600" dirty="0">
                <a:solidFill>
                  <a:schemeClr val="bg1"/>
                </a:solidFill>
              </a:rPr>
              <a:t>Modèles marquants : BERT (Google), GPT-2 / GPT-3 (</a:t>
            </a:r>
            <a:r>
              <a:rPr lang="fr-FR" sz="1600" dirty="0" err="1">
                <a:solidFill>
                  <a:schemeClr val="bg1"/>
                </a:solidFill>
              </a:rPr>
              <a:t>OpenAI</a:t>
            </a:r>
            <a:r>
              <a:rPr lang="fr-FR" sz="1600" dirty="0">
                <a:solidFill>
                  <a:schemeClr val="bg1"/>
                </a:solidFill>
              </a:rPr>
              <a:t>)</a:t>
            </a:r>
          </a:p>
          <a:p>
            <a:pPr marL="285750" indent="-285750">
              <a:buFont typeface="Arial" panose="020B0604020202020204" pitchFamily="34" charset="0"/>
              <a:buChar char="•"/>
            </a:pPr>
            <a:endParaRPr lang="fr-FR" sz="1600" dirty="0">
              <a:solidFill>
                <a:schemeClr val="bg1"/>
              </a:solidFill>
            </a:endParaRPr>
          </a:p>
          <a:p>
            <a:pPr marL="285750" indent="-285750">
              <a:buFont typeface="Arial" panose="020B0604020202020204" pitchFamily="34" charset="0"/>
              <a:buChar char="•"/>
            </a:pPr>
            <a:r>
              <a:rPr lang="fr-FR" sz="1600" dirty="0">
                <a:solidFill>
                  <a:schemeClr val="bg1"/>
                </a:solidFill>
              </a:rPr>
              <a:t>Années 2021… : </a:t>
            </a:r>
            <a:r>
              <a:rPr lang="fr-FR" sz="1600" b="1" dirty="0">
                <a:solidFill>
                  <a:srgbClr val="4EAF03"/>
                </a:solidFill>
              </a:rPr>
              <a:t>l’IA générative et le grand public</a:t>
            </a:r>
          </a:p>
          <a:p>
            <a:pPr marL="742950" lvl="1" indent="-285750">
              <a:buFont typeface="Arial" panose="020B0604020202020204" pitchFamily="34" charset="0"/>
              <a:buChar char="•"/>
            </a:pPr>
            <a:r>
              <a:rPr lang="fr-FR" sz="1600" dirty="0">
                <a:solidFill>
                  <a:schemeClr val="bg1"/>
                </a:solidFill>
              </a:rPr>
              <a:t>2022 :  </a:t>
            </a:r>
            <a:r>
              <a:rPr lang="fr-FR" sz="1600" dirty="0" err="1">
                <a:solidFill>
                  <a:schemeClr val="bg1"/>
                </a:solidFill>
              </a:rPr>
              <a:t>ChatGPT</a:t>
            </a:r>
            <a:r>
              <a:rPr lang="fr-FR" sz="1600" dirty="0">
                <a:solidFill>
                  <a:schemeClr val="bg1"/>
                </a:solidFill>
              </a:rPr>
              <a:t> rend l’IA conversationnelle accessible à tous.</a:t>
            </a:r>
          </a:p>
          <a:p>
            <a:pPr marL="742950" lvl="1" indent="-285750">
              <a:buFont typeface="Arial" panose="020B0604020202020204" pitchFamily="34" charset="0"/>
              <a:buChar char="•"/>
            </a:pPr>
            <a:r>
              <a:rPr lang="fr-FR" sz="1600" dirty="0">
                <a:solidFill>
                  <a:schemeClr val="bg1"/>
                </a:solidFill>
              </a:rPr>
              <a:t>Depuis 2023 : régulation (ex. AI </a:t>
            </a:r>
            <a:r>
              <a:rPr lang="fr-FR" sz="1600" dirty="0" err="1">
                <a:solidFill>
                  <a:schemeClr val="bg1"/>
                </a:solidFill>
              </a:rPr>
              <a:t>Act</a:t>
            </a:r>
            <a:r>
              <a:rPr lang="fr-FR" sz="1600" dirty="0">
                <a:solidFill>
                  <a:schemeClr val="bg1"/>
                </a:solidFill>
              </a:rPr>
              <a:t> européen), IA explicable, IA responsable, Souveraineté numérique</a:t>
            </a:r>
          </a:p>
        </p:txBody>
      </p:sp>
      <p:pic>
        <p:nvPicPr>
          <p:cNvPr id="8194" name="Picture 2" descr="u-of-toronto-2013-hinton-krizhevsky-sutskever">
            <a:extLst>
              <a:ext uri="{FF2B5EF4-FFF2-40B4-BE49-F238E27FC236}">
                <a16:creationId xmlns:a16="http://schemas.microsoft.com/office/drawing/2014/main" id="{6DC3D91C-6943-ED90-7935-5FAFF63EB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789302"/>
            <a:ext cx="1475655" cy="98351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intelligence artificielle AlphaGo bat une nouvelle fois le champion du  monde de go">
            <a:extLst>
              <a:ext uri="{FF2B5EF4-FFF2-40B4-BE49-F238E27FC236}">
                <a16:creationId xmlns:a16="http://schemas.microsoft.com/office/drawing/2014/main" id="{0A535D36-54CB-3CE8-AA0C-50F63B471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2007096"/>
            <a:ext cx="1835696" cy="91784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Bert | Muppet Wiki | Fandom">
            <a:extLst>
              <a:ext uri="{FF2B5EF4-FFF2-40B4-BE49-F238E27FC236}">
                <a16:creationId xmlns:a16="http://schemas.microsoft.com/office/drawing/2014/main" id="{E3CBA48A-2DE2-B1BB-C339-32800437B1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8520" y="3281599"/>
            <a:ext cx="782868" cy="130291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arnessing GPT-2: A Deep Dive into Inference | by D212digital | Medium">
            <a:extLst>
              <a:ext uri="{FF2B5EF4-FFF2-40B4-BE49-F238E27FC236}">
                <a16:creationId xmlns:a16="http://schemas.microsoft.com/office/drawing/2014/main" id="{1C74E49F-E4FF-7E0E-4B38-99E7B1E75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5878" y="3687934"/>
            <a:ext cx="899592" cy="49024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openai, chatgpt logo icône 24558807 PNG">
            <a:extLst>
              <a:ext uri="{FF2B5EF4-FFF2-40B4-BE49-F238E27FC236}">
                <a16:creationId xmlns:a16="http://schemas.microsoft.com/office/drawing/2014/main" id="{B6896A35-15B3-EEF0-9BD8-324007E9CB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7681" y="4887059"/>
            <a:ext cx="561076" cy="56107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a:extLst>
              <a:ext uri="{FF2B5EF4-FFF2-40B4-BE49-F238E27FC236}">
                <a16:creationId xmlns:a16="http://schemas.microsoft.com/office/drawing/2014/main" id="{73C2A409-9FE4-4A78-AACE-5EC7F19952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3500" y="5062434"/>
            <a:ext cx="1116484" cy="240901"/>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Le nouveau logo de Mistral AI : r/logodesign">
            <a:extLst>
              <a:ext uri="{FF2B5EF4-FFF2-40B4-BE49-F238E27FC236}">
                <a16:creationId xmlns:a16="http://schemas.microsoft.com/office/drawing/2014/main" id="{ACA45BBD-713C-AFB4-2F43-7C21B893F7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6208" y="5517264"/>
            <a:ext cx="1305120" cy="26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52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67020-3A04-3989-B3DB-57815C446A6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3B613C0-1D21-24C1-3BD9-5CB712C6C7DD}"/>
              </a:ext>
            </a:extLst>
          </p:cNvPr>
          <p:cNvSpPr>
            <a:spLocks noGrp="1"/>
          </p:cNvSpPr>
          <p:nvPr>
            <p:ph type="title"/>
          </p:nvPr>
        </p:nvSpPr>
        <p:spPr>
          <a:xfrm>
            <a:off x="179512" y="3212976"/>
            <a:ext cx="8640960" cy="684866"/>
          </a:xfrm>
        </p:spPr>
        <p:txBody>
          <a:bodyPr>
            <a:normAutofit fontScale="90000"/>
          </a:bodyPr>
          <a:lstStyle/>
          <a:p>
            <a:pPr algn="ctr"/>
            <a:r>
              <a:rPr lang="fr-FR" b="1" dirty="0">
                <a:latin typeface="Calibri" panose="020F0502020204030204" pitchFamily="34" charset="0"/>
                <a:cs typeface="Calibri" panose="020F0502020204030204" pitchFamily="34" charset="0"/>
              </a:rPr>
              <a:t>Quelles sont les étapes de l’apprentissage automatique ?</a:t>
            </a:r>
            <a:endParaRPr lang="fr-FR" dirty="0"/>
          </a:p>
        </p:txBody>
      </p:sp>
      <p:sp>
        <p:nvSpPr>
          <p:cNvPr id="4" name="Espace réservé du numéro de diapositive 3">
            <a:extLst>
              <a:ext uri="{FF2B5EF4-FFF2-40B4-BE49-F238E27FC236}">
                <a16:creationId xmlns:a16="http://schemas.microsoft.com/office/drawing/2014/main" id="{699B1AB0-268D-F57C-398B-F6641A410BEF}"/>
              </a:ext>
            </a:extLst>
          </p:cNvPr>
          <p:cNvSpPr>
            <a:spLocks noGrp="1"/>
          </p:cNvSpPr>
          <p:nvPr>
            <p:ph type="sldNum" sz="quarter" idx="12"/>
          </p:nvPr>
        </p:nvSpPr>
        <p:spPr/>
        <p:txBody>
          <a:bodyPr/>
          <a:lstStyle/>
          <a:p>
            <a:fld id="{BE6A53CE-317A-6D46-9381-9000A76D9D79}" type="slidenum">
              <a:rPr lang="fr-FR" smtClean="0"/>
              <a:t>17</a:t>
            </a:fld>
            <a:endParaRPr lang="fr-FR"/>
          </a:p>
        </p:txBody>
      </p:sp>
    </p:spTree>
    <p:extLst>
      <p:ext uri="{BB962C8B-B14F-4D97-AF65-F5344CB8AC3E}">
        <p14:creationId xmlns:p14="http://schemas.microsoft.com/office/powerpoint/2010/main" val="3277526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91120B-27C6-B116-2B41-0102BB8E4DF1}"/>
              </a:ext>
            </a:extLst>
          </p:cNvPr>
          <p:cNvSpPr>
            <a:spLocks noGrp="1"/>
          </p:cNvSpPr>
          <p:nvPr>
            <p:ph type="title"/>
          </p:nvPr>
        </p:nvSpPr>
        <p:spPr/>
        <p:txBody>
          <a:bodyPr>
            <a:normAutofit fontScale="90000"/>
          </a:bodyPr>
          <a:lstStyle/>
          <a:p>
            <a:r>
              <a:rPr lang="fr-FR" dirty="0"/>
              <a:t>Un processus</a:t>
            </a:r>
          </a:p>
        </p:txBody>
      </p:sp>
      <p:sp>
        <p:nvSpPr>
          <p:cNvPr id="4" name="Espace réservé du numéro de diapositive 3">
            <a:extLst>
              <a:ext uri="{FF2B5EF4-FFF2-40B4-BE49-F238E27FC236}">
                <a16:creationId xmlns:a16="http://schemas.microsoft.com/office/drawing/2014/main" id="{1ADA3D88-CAD7-BB63-C509-E962120F1693}"/>
              </a:ext>
            </a:extLst>
          </p:cNvPr>
          <p:cNvSpPr>
            <a:spLocks noGrp="1"/>
          </p:cNvSpPr>
          <p:nvPr>
            <p:ph type="sldNum" sz="quarter" idx="12"/>
          </p:nvPr>
        </p:nvSpPr>
        <p:spPr/>
        <p:txBody>
          <a:bodyPr/>
          <a:lstStyle/>
          <a:p>
            <a:fld id="{BE6A53CE-317A-6D46-9381-9000A76D9D79}" type="slidenum">
              <a:rPr lang="fr-FR" smtClean="0"/>
              <a:t>18</a:t>
            </a:fld>
            <a:endParaRPr lang="fr-FR"/>
          </a:p>
        </p:txBody>
      </p:sp>
      <p:sp>
        <p:nvSpPr>
          <p:cNvPr id="5" name="Rectangle 4">
            <a:extLst>
              <a:ext uri="{FF2B5EF4-FFF2-40B4-BE49-F238E27FC236}">
                <a16:creationId xmlns:a16="http://schemas.microsoft.com/office/drawing/2014/main" id="{537D0796-29AE-37FC-32D8-ADBF75F2C1FB}"/>
              </a:ext>
            </a:extLst>
          </p:cNvPr>
          <p:cNvSpPr/>
          <p:nvPr/>
        </p:nvSpPr>
        <p:spPr>
          <a:xfrm>
            <a:off x="251520" y="1628800"/>
            <a:ext cx="1872208"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solidFill>
              </a:rPr>
              <a:t>Données</a:t>
            </a:r>
          </a:p>
        </p:txBody>
      </p:sp>
      <p:sp>
        <p:nvSpPr>
          <p:cNvPr id="6" name="Rectangle 5">
            <a:extLst>
              <a:ext uri="{FF2B5EF4-FFF2-40B4-BE49-F238E27FC236}">
                <a16:creationId xmlns:a16="http://schemas.microsoft.com/office/drawing/2014/main" id="{3C029C58-197D-7E54-502C-97C731A8CA18}"/>
              </a:ext>
            </a:extLst>
          </p:cNvPr>
          <p:cNvSpPr/>
          <p:nvPr/>
        </p:nvSpPr>
        <p:spPr>
          <a:xfrm>
            <a:off x="3419872" y="1628800"/>
            <a:ext cx="1872208" cy="108012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solidFill>
              </a:rPr>
              <a:t>Modèle</a:t>
            </a:r>
          </a:p>
        </p:txBody>
      </p:sp>
      <p:sp>
        <p:nvSpPr>
          <p:cNvPr id="7" name="Rectangle 6">
            <a:extLst>
              <a:ext uri="{FF2B5EF4-FFF2-40B4-BE49-F238E27FC236}">
                <a16:creationId xmlns:a16="http://schemas.microsoft.com/office/drawing/2014/main" id="{5A0FCCB2-E2C6-DE1A-01F0-600822B17492}"/>
              </a:ext>
            </a:extLst>
          </p:cNvPr>
          <p:cNvSpPr/>
          <p:nvPr/>
        </p:nvSpPr>
        <p:spPr>
          <a:xfrm>
            <a:off x="6854577" y="1628800"/>
            <a:ext cx="1872208" cy="108012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solidFill>
              </a:rPr>
              <a:t>Prédiction</a:t>
            </a:r>
          </a:p>
        </p:txBody>
      </p:sp>
      <p:cxnSp>
        <p:nvCxnSpPr>
          <p:cNvPr id="9" name="Connecteur droit avec flèche 8">
            <a:extLst>
              <a:ext uri="{FF2B5EF4-FFF2-40B4-BE49-F238E27FC236}">
                <a16:creationId xmlns:a16="http://schemas.microsoft.com/office/drawing/2014/main" id="{7B59D827-F268-46E0-041D-71D1681B513B}"/>
              </a:ext>
            </a:extLst>
          </p:cNvPr>
          <p:cNvCxnSpPr>
            <a:cxnSpLocks/>
            <a:stCxn id="5" idx="3"/>
          </p:cNvCxnSpPr>
          <p:nvPr/>
        </p:nvCxnSpPr>
        <p:spPr>
          <a:xfrm>
            <a:off x="2123728" y="2168860"/>
            <a:ext cx="1296144" cy="0"/>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a:extLst>
              <a:ext uri="{FF2B5EF4-FFF2-40B4-BE49-F238E27FC236}">
                <a16:creationId xmlns:a16="http://schemas.microsoft.com/office/drawing/2014/main" id="{4DC9E5AD-0704-47E6-FD34-3F2714308F77}"/>
              </a:ext>
            </a:extLst>
          </p:cNvPr>
          <p:cNvCxnSpPr>
            <a:cxnSpLocks/>
            <a:stCxn id="6" idx="3"/>
            <a:endCxn id="7" idx="1"/>
          </p:cNvCxnSpPr>
          <p:nvPr/>
        </p:nvCxnSpPr>
        <p:spPr>
          <a:xfrm>
            <a:off x="5292080" y="2168860"/>
            <a:ext cx="1562497" cy="0"/>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ZoneTexte 14">
            <a:extLst>
              <a:ext uri="{FF2B5EF4-FFF2-40B4-BE49-F238E27FC236}">
                <a16:creationId xmlns:a16="http://schemas.microsoft.com/office/drawing/2014/main" id="{4137BA88-F887-2B39-5D7B-2436A638EA74}"/>
              </a:ext>
            </a:extLst>
          </p:cNvPr>
          <p:cNvSpPr txBox="1"/>
          <p:nvPr/>
        </p:nvSpPr>
        <p:spPr>
          <a:xfrm>
            <a:off x="251520" y="2967335"/>
            <a:ext cx="2334344" cy="1754326"/>
          </a:xfrm>
          <a:prstGeom prst="rect">
            <a:avLst/>
          </a:prstGeom>
          <a:noFill/>
        </p:spPr>
        <p:txBody>
          <a:bodyPr wrap="square">
            <a:spAutoFit/>
          </a:bodyPr>
          <a:lstStyle/>
          <a:p>
            <a:pPr>
              <a:buNone/>
            </a:pPr>
            <a:r>
              <a:rPr lang="fr-FR" b="1" dirty="0">
                <a:solidFill>
                  <a:srgbClr val="4EAF03"/>
                </a:solidFill>
              </a:rPr>
              <a:t>Ce que l’IA observe </a:t>
            </a:r>
            <a:r>
              <a:rPr lang="fr-FR" dirty="0">
                <a:solidFill>
                  <a:schemeClr val="bg1"/>
                </a:solidFill>
              </a:rPr>
              <a:t>pour apprendre.</a:t>
            </a:r>
          </a:p>
          <a:p>
            <a:pPr>
              <a:buFont typeface="Arial" panose="020B0604020202020204" pitchFamily="34" charset="0"/>
              <a:buChar char="•"/>
            </a:pPr>
            <a:r>
              <a:rPr lang="fr-FR" dirty="0">
                <a:solidFill>
                  <a:schemeClr val="bg1"/>
                </a:solidFill>
              </a:rPr>
              <a:t> Exemples, images, textes, mesures…</a:t>
            </a:r>
          </a:p>
          <a:p>
            <a:pPr>
              <a:buFont typeface="Arial" panose="020B0604020202020204" pitchFamily="34" charset="0"/>
              <a:buChar char="•"/>
            </a:pPr>
            <a:r>
              <a:rPr lang="fr-FR" dirty="0">
                <a:solidFill>
                  <a:schemeClr val="bg1"/>
                </a:solidFill>
              </a:rPr>
              <a:t> Qualité et quantité cruciales</a:t>
            </a:r>
          </a:p>
        </p:txBody>
      </p:sp>
      <p:sp>
        <p:nvSpPr>
          <p:cNvPr id="17" name="ZoneTexte 16">
            <a:extLst>
              <a:ext uri="{FF2B5EF4-FFF2-40B4-BE49-F238E27FC236}">
                <a16:creationId xmlns:a16="http://schemas.microsoft.com/office/drawing/2014/main" id="{00704C7D-FC6F-BD3A-258E-5EFDB575EC51}"/>
              </a:ext>
            </a:extLst>
          </p:cNvPr>
          <p:cNvSpPr txBox="1"/>
          <p:nvPr/>
        </p:nvSpPr>
        <p:spPr>
          <a:xfrm>
            <a:off x="2559568" y="2967335"/>
            <a:ext cx="3524600" cy="2031325"/>
          </a:xfrm>
          <a:prstGeom prst="rect">
            <a:avLst/>
          </a:prstGeom>
          <a:noFill/>
        </p:spPr>
        <p:txBody>
          <a:bodyPr wrap="square">
            <a:spAutoFit/>
          </a:bodyPr>
          <a:lstStyle/>
          <a:p>
            <a:pPr>
              <a:buNone/>
            </a:pPr>
            <a:r>
              <a:rPr lang="fr-FR" dirty="0">
                <a:solidFill>
                  <a:schemeClr val="bg1"/>
                </a:solidFill>
              </a:rPr>
              <a:t>La machine </a:t>
            </a:r>
            <a:r>
              <a:rPr lang="fr-FR" b="1" dirty="0">
                <a:solidFill>
                  <a:srgbClr val="4EAF03"/>
                </a:solidFill>
              </a:rPr>
              <a:t>découvre la règle </a:t>
            </a:r>
            <a:r>
              <a:rPr lang="fr-FR" dirty="0">
                <a:solidFill>
                  <a:schemeClr val="bg1"/>
                </a:solidFill>
              </a:rPr>
              <a:t>à partir des données.</a:t>
            </a:r>
          </a:p>
          <a:p>
            <a:pPr>
              <a:buFont typeface="Arial" panose="020B0604020202020204" pitchFamily="34" charset="0"/>
              <a:buChar char="•"/>
            </a:pPr>
            <a:r>
              <a:rPr lang="fr-FR" dirty="0">
                <a:solidFill>
                  <a:schemeClr val="bg1"/>
                </a:solidFill>
              </a:rPr>
              <a:t> Ajuste ses paramètres pour réduire l’erreur</a:t>
            </a:r>
          </a:p>
          <a:p>
            <a:pPr>
              <a:buFont typeface="Arial" panose="020B0604020202020204" pitchFamily="34" charset="0"/>
              <a:buChar char="•"/>
            </a:pPr>
            <a:r>
              <a:rPr lang="fr-FR" dirty="0">
                <a:solidFill>
                  <a:schemeClr val="bg1"/>
                </a:solidFill>
              </a:rPr>
              <a:t> Cherche la meilleure frontière, structure ou fonction</a:t>
            </a:r>
          </a:p>
          <a:p>
            <a:pPr>
              <a:buFont typeface="Arial" panose="020B0604020202020204" pitchFamily="34" charset="0"/>
              <a:buChar char="•"/>
            </a:pPr>
            <a:r>
              <a:rPr lang="fr-FR" dirty="0">
                <a:solidFill>
                  <a:schemeClr val="bg1"/>
                </a:solidFill>
              </a:rPr>
              <a:t> Devient capable de généraliser</a:t>
            </a:r>
          </a:p>
        </p:txBody>
      </p:sp>
      <p:sp>
        <p:nvSpPr>
          <p:cNvPr id="19" name="ZoneTexte 18">
            <a:extLst>
              <a:ext uri="{FF2B5EF4-FFF2-40B4-BE49-F238E27FC236}">
                <a16:creationId xmlns:a16="http://schemas.microsoft.com/office/drawing/2014/main" id="{88116AA2-28B6-08C4-1E81-F3E81A0EF6C3}"/>
              </a:ext>
            </a:extLst>
          </p:cNvPr>
          <p:cNvSpPr txBox="1"/>
          <p:nvPr/>
        </p:nvSpPr>
        <p:spPr>
          <a:xfrm>
            <a:off x="6314192" y="2920876"/>
            <a:ext cx="2829807" cy="2308324"/>
          </a:xfrm>
          <a:prstGeom prst="rect">
            <a:avLst/>
          </a:prstGeom>
          <a:noFill/>
        </p:spPr>
        <p:txBody>
          <a:bodyPr wrap="square">
            <a:spAutoFit/>
          </a:bodyPr>
          <a:lstStyle/>
          <a:p>
            <a:pPr>
              <a:buNone/>
            </a:pPr>
            <a:r>
              <a:rPr lang="fr-FR" dirty="0">
                <a:solidFill>
                  <a:schemeClr val="bg1"/>
                </a:solidFill>
              </a:rPr>
              <a:t>Le modèle applique ce qu’il a appris à </a:t>
            </a:r>
            <a:r>
              <a:rPr lang="fr-FR" b="1" dirty="0">
                <a:solidFill>
                  <a:srgbClr val="4EAF03"/>
                </a:solidFill>
              </a:rPr>
              <a:t>un nouvel exemple</a:t>
            </a:r>
            <a:r>
              <a:rPr lang="fr-FR" dirty="0">
                <a:solidFill>
                  <a:schemeClr val="bg1"/>
                </a:solidFill>
              </a:rPr>
              <a:t>.</a:t>
            </a:r>
          </a:p>
          <a:p>
            <a:pPr>
              <a:buFont typeface="Arial" panose="020B0604020202020204" pitchFamily="34" charset="0"/>
              <a:buChar char="•"/>
            </a:pPr>
            <a:r>
              <a:rPr lang="fr-FR" dirty="0">
                <a:solidFill>
                  <a:schemeClr val="bg1"/>
                </a:solidFill>
              </a:rPr>
              <a:t> Classer (chat / chien)</a:t>
            </a:r>
          </a:p>
          <a:p>
            <a:pPr>
              <a:buFont typeface="Arial" panose="020B0604020202020204" pitchFamily="34" charset="0"/>
              <a:buChar char="•"/>
            </a:pPr>
            <a:r>
              <a:rPr lang="fr-FR" dirty="0">
                <a:solidFill>
                  <a:schemeClr val="bg1"/>
                </a:solidFill>
              </a:rPr>
              <a:t> Prédire une valeur (prix, score…)</a:t>
            </a:r>
          </a:p>
          <a:p>
            <a:pPr>
              <a:buFont typeface="Arial" panose="020B0604020202020204" pitchFamily="34" charset="0"/>
              <a:buChar char="•"/>
            </a:pPr>
            <a:r>
              <a:rPr lang="fr-FR" dirty="0">
                <a:solidFill>
                  <a:schemeClr val="bg1"/>
                </a:solidFill>
              </a:rPr>
              <a:t> Générer du texte, une image, un résumé…</a:t>
            </a:r>
          </a:p>
        </p:txBody>
      </p:sp>
    </p:spTree>
    <p:extLst>
      <p:ext uri="{BB962C8B-B14F-4D97-AF65-F5344CB8AC3E}">
        <p14:creationId xmlns:p14="http://schemas.microsoft.com/office/powerpoint/2010/main" val="134196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7"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DDFFE6-736D-06E2-733A-3ED98E6A70DE}"/>
              </a:ext>
            </a:extLst>
          </p:cNvPr>
          <p:cNvSpPr>
            <a:spLocks noGrp="1"/>
          </p:cNvSpPr>
          <p:nvPr>
            <p:ph type="title"/>
          </p:nvPr>
        </p:nvSpPr>
        <p:spPr/>
        <p:txBody>
          <a:bodyPr>
            <a:normAutofit fontScale="90000"/>
          </a:bodyPr>
          <a:lstStyle/>
          <a:p>
            <a:r>
              <a:rPr lang="fr-FR" dirty="0"/>
              <a:t>Supervisé, non supervisé, renforcement</a:t>
            </a:r>
          </a:p>
        </p:txBody>
      </p:sp>
      <p:sp>
        <p:nvSpPr>
          <p:cNvPr id="4" name="Espace réservé du numéro de diapositive 3">
            <a:extLst>
              <a:ext uri="{FF2B5EF4-FFF2-40B4-BE49-F238E27FC236}">
                <a16:creationId xmlns:a16="http://schemas.microsoft.com/office/drawing/2014/main" id="{043B1CB3-1789-6977-EBEF-3858452FEDBA}"/>
              </a:ext>
            </a:extLst>
          </p:cNvPr>
          <p:cNvSpPr>
            <a:spLocks noGrp="1"/>
          </p:cNvSpPr>
          <p:nvPr>
            <p:ph type="sldNum" sz="quarter" idx="12"/>
          </p:nvPr>
        </p:nvSpPr>
        <p:spPr/>
        <p:txBody>
          <a:bodyPr/>
          <a:lstStyle/>
          <a:p>
            <a:fld id="{BE6A53CE-317A-6D46-9381-9000A76D9D79}" type="slidenum">
              <a:rPr lang="fr-FR" smtClean="0"/>
              <a:t>19</a:t>
            </a:fld>
            <a:endParaRPr lang="fr-FR"/>
          </a:p>
        </p:txBody>
      </p:sp>
      <p:pic>
        <p:nvPicPr>
          <p:cNvPr id="9226" name="Picture 10" descr="Logo Chien PNG pour téléchargement gratuit">
            <a:extLst>
              <a:ext uri="{FF2B5EF4-FFF2-40B4-BE49-F238E27FC236}">
                <a16:creationId xmlns:a16="http://schemas.microsoft.com/office/drawing/2014/main" id="{AD5F47D5-5617-22CA-7101-2714318520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30280" y="4208291"/>
            <a:ext cx="628407" cy="628407"/>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Chat PNG pour téléchargement gratuit">
            <a:extLst>
              <a:ext uri="{FF2B5EF4-FFF2-40B4-BE49-F238E27FC236}">
                <a16:creationId xmlns:a16="http://schemas.microsoft.com/office/drawing/2014/main" id="{A49DB29B-4B41-FBA3-E2B8-237446216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629" y="3972697"/>
            <a:ext cx="761962" cy="761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Logo Chien PNG pour téléchargement gratuit">
            <a:extLst>
              <a:ext uri="{FF2B5EF4-FFF2-40B4-BE49-F238E27FC236}">
                <a16:creationId xmlns:a16="http://schemas.microsoft.com/office/drawing/2014/main" id="{6D01E49B-4B8E-3F4C-71CD-A95410592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261" y="4524324"/>
            <a:ext cx="628407" cy="628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4" descr="Chat PNG pour téléchargement gratuit">
            <a:extLst>
              <a:ext uri="{FF2B5EF4-FFF2-40B4-BE49-F238E27FC236}">
                <a16:creationId xmlns:a16="http://schemas.microsoft.com/office/drawing/2014/main" id="{0FF8ABCF-B8D5-D0A1-7A24-685B484B3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9263" y="4241993"/>
            <a:ext cx="761962" cy="7619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hat PNG pour téléchargement gratuit">
            <a:extLst>
              <a:ext uri="{FF2B5EF4-FFF2-40B4-BE49-F238E27FC236}">
                <a16:creationId xmlns:a16="http://schemas.microsoft.com/office/drawing/2014/main" id="{67F3858F-A78B-8860-E865-804519673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8723" y="4104672"/>
            <a:ext cx="761962" cy="761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 Chien PNG pour téléchargement gratuit">
            <a:extLst>
              <a:ext uri="{FF2B5EF4-FFF2-40B4-BE49-F238E27FC236}">
                <a16:creationId xmlns:a16="http://schemas.microsoft.com/office/drawing/2014/main" id="{E29FFB5E-2621-1B55-E08B-EA6C5853D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056" y="4788024"/>
            <a:ext cx="628407" cy="6284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Chat PNG pour téléchargement gratuit">
            <a:extLst>
              <a:ext uri="{FF2B5EF4-FFF2-40B4-BE49-F238E27FC236}">
                <a16:creationId xmlns:a16="http://schemas.microsoft.com/office/drawing/2014/main" id="{8DF5F662-2A2E-333E-E0FC-BF528074F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629" y="4697362"/>
            <a:ext cx="761962" cy="761962"/>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BE6E6620-73B4-F099-A4C4-C8FCEE038258}"/>
              </a:ext>
            </a:extLst>
          </p:cNvPr>
          <p:cNvSpPr txBox="1"/>
          <p:nvPr/>
        </p:nvSpPr>
        <p:spPr>
          <a:xfrm>
            <a:off x="5651565" y="5398522"/>
            <a:ext cx="1852238" cy="338554"/>
          </a:xfrm>
          <a:prstGeom prst="rect">
            <a:avLst/>
          </a:prstGeom>
          <a:noFill/>
        </p:spPr>
        <p:txBody>
          <a:bodyPr wrap="none" rtlCol="0">
            <a:spAutoFit/>
          </a:bodyPr>
          <a:lstStyle/>
          <a:p>
            <a:r>
              <a:rPr lang="fr-FR" sz="1600" dirty="0">
                <a:solidFill>
                  <a:schemeClr val="bg1"/>
                </a:solidFill>
              </a:rPr>
              <a:t>Données étiquetées</a:t>
            </a:r>
          </a:p>
        </p:txBody>
      </p:sp>
      <p:pic>
        <p:nvPicPr>
          <p:cNvPr id="14" name="Picture 10" descr="Logo Chien PNG pour téléchargement gratuit">
            <a:extLst>
              <a:ext uri="{FF2B5EF4-FFF2-40B4-BE49-F238E27FC236}">
                <a16:creationId xmlns:a16="http://schemas.microsoft.com/office/drawing/2014/main" id="{A47923F0-F07B-85D4-6909-CAC0CF783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315" y="4862789"/>
            <a:ext cx="628407" cy="628407"/>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Human Logo Png, Vecteurs, PSD et Icônes Pour Téléchargement Gratuit |  Pngtree">
            <a:extLst>
              <a:ext uri="{FF2B5EF4-FFF2-40B4-BE49-F238E27FC236}">
                <a16:creationId xmlns:a16="http://schemas.microsoft.com/office/drawing/2014/main" id="{F5B1F339-4516-76F3-1159-746252AE17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4144" y="4293096"/>
            <a:ext cx="989856" cy="98985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necteur droit avec flèche 14">
            <a:extLst>
              <a:ext uri="{FF2B5EF4-FFF2-40B4-BE49-F238E27FC236}">
                <a16:creationId xmlns:a16="http://schemas.microsoft.com/office/drawing/2014/main" id="{17896595-0BC3-ADC2-3AF3-077624015CC2}"/>
              </a:ext>
            </a:extLst>
          </p:cNvPr>
          <p:cNvCxnSpPr>
            <a:cxnSpLocks/>
          </p:cNvCxnSpPr>
          <p:nvPr/>
        </p:nvCxnSpPr>
        <p:spPr>
          <a:xfrm flipH="1">
            <a:off x="7316591" y="5148246"/>
            <a:ext cx="1011776" cy="0"/>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C73BFC4B-CCD2-E8F1-E8D1-FDF2D9346CA9}"/>
              </a:ext>
            </a:extLst>
          </p:cNvPr>
          <p:cNvSpPr txBox="1"/>
          <p:nvPr/>
        </p:nvSpPr>
        <p:spPr>
          <a:xfrm>
            <a:off x="7306726" y="4701217"/>
            <a:ext cx="4773168" cy="338554"/>
          </a:xfrm>
          <a:prstGeom prst="rect">
            <a:avLst/>
          </a:prstGeom>
          <a:noFill/>
        </p:spPr>
        <p:txBody>
          <a:bodyPr wrap="square">
            <a:spAutoFit/>
          </a:bodyPr>
          <a:lstStyle/>
          <a:p>
            <a:r>
              <a:rPr lang="fr-FR" sz="1600" dirty="0">
                <a:solidFill>
                  <a:schemeClr val="bg1"/>
                </a:solidFill>
              </a:rPr>
              <a:t>Annotation</a:t>
            </a:r>
          </a:p>
        </p:txBody>
      </p:sp>
      <p:pic>
        <p:nvPicPr>
          <p:cNvPr id="9246" name="Picture 30" descr="Machine learning - Icônes éducation gratuites">
            <a:extLst>
              <a:ext uri="{FF2B5EF4-FFF2-40B4-BE49-F238E27FC236}">
                <a16:creationId xmlns:a16="http://schemas.microsoft.com/office/drawing/2014/main" id="{2874090C-D5EB-9034-1726-443D39B84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6115" y="2318417"/>
            <a:ext cx="1003148" cy="1003148"/>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0BCCFDFE-3850-D0E4-843C-08AB866CB914}"/>
              </a:ext>
            </a:extLst>
          </p:cNvPr>
          <p:cNvSpPr txBox="1"/>
          <p:nvPr/>
        </p:nvSpPr>
        <p:spPr>
          <a:xfrm>
            <a:off x="5685376" y="3276346"/>
            <a:ext cx="1495857" cy="338554"/>
          </a:xfrm>
          <a:prstGeom prst="rect">
            <a:avLst/>
          </a:prstGeom>
          <a:noFill/>
        </p:spPr>
        <p:txBody>
          <a:bodyPr wrap="square">
            <a:spAutoFit/>
          </a:bodyPr>
          <a:lstStyle/>
          <a:p>
            <a:r>
              <a:rPr lang="fr-FR" sz="1600" dirty="0">
                <a:solidFill>
                  <a:schemeClr val="bg1"/>
                </a:solidFill>
              </a:rPr>
              <a:t>Entrainement</a:t>
            </a:r>
          </a:p>
        </p:txBody>
      </p:sp>
      <p:cxnSp>
        <p:nvCxnSpPr>
          <p:cNvPr id="21" name="Connecteur droit avec flèche 20">
            <a:extLst>
              <a:ext uri="{FF2B5EF4-FFF2-40B4-BE49-F238E27FC236}">
                <a16:creationId xmlns:a16="http://schemas.microsoft.com/office/drawing/2014/main" id="{E65C802A-4743-D38B-035A-A947CD912857}"/>
              </a:ext>
            </a:extLst>
          </p:cNvPr>
          <p:cNvCxnSpPr>
            <a:cxnSpLocks/>
            <a:stCxn id="9226" idx="0"/>
          </p:cNvCxnSpPr>
          <p:nvPr/>
        </p:nvCxnSpPr>
        <p:spPr>
          <a:xfrm flipV="1">
            <a:off x="6344484" y="3633308"/>
            <a:ext cx="0" cy="574983"/>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4" name="Picture 24" descr="Chat PNG pour téléchargement gratuit">
            <a:extLst>
              <a:ext uri="{FF2B5EF4-FFF2-40B4-BE49-F238E27FC236}">
                <a16:creationId xmlns:a16="http://schemas.microsoft.com/office/drawing/2014/main" id="{BF8235F8-F322-A13E-2CDD-0CE6C6802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197" y="2106939"/>
            <a:ext cx="761962" cy="761962"/>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5AA0222D-869D-9373-5A65-A8ADB2653FF2}"/>
              </a:ext>
            </a:extLst>
          </p:cNvPr>
          <p:cNvSpPr txBox="1"/>
          <p:nvPr/>
        </p:nvSpPr>
        <p:spPr>
          <a:xfrm>
            <a:off x="7039668" y="2978939"/>
            <a:ext cx="4773168" cy="338554"/>
          </a:xfrm>
          <a:prstGeom prst="rect">
            <a:avLst/>
          </a:prstGeom>
          <a:noFill/>
        </p:spPr>
        <p:txBody>
          <a:bodyPr wrap="square">
            <a:spAutoFit/>
          </a:bodyPr>
          <a:lstStyle/>
          <a:p>
            <a:r>
              <a:rPr lang="fr-FR" sz="1600" dirty="0">
                <a:solidFill>
                  <a:schemeClr val="bg1"/>
                </a:solidFill>
              </a:rPr>
              <a:t>Prédiction</a:t>
            </a:r>
          </a:p>
        </p:txBody>
      </p:sp>
      <p:cxnSp>
        <p:nvCxnSpPr>
          <p:cNvPr id="26" name="Connecteur droit avec flèche 25">
            <a:extLst>
              <a:ext uri="{FF2B5EF4-FFF2-40B4-BE49-F238E27FC236}">
                <a16:creationId xmlns:a16="http://schemas.microsoft.com/office/drawing/2014/main" id="{76ED4527-97EA-502D-4ECB-9EF7FB822F6E}"/>
              </a:ext>
            </a:extLst>
          </p:cNvPr>
          <p:cNvCxnSpPr>
            <a:cxnSpLocks/>
            <a:endCxn id="31" idx="1"/>
          </p:cNvCxnSpPr>
          <p:nvPr/>
        </p:nvCxnSpPr>
        <p:spPr>
          <a:xfrm flipV="1">
            <a:off x="6849263" y="2962006"/>
            <a:ext cx="1450520" cy="11916"/>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ZoneTexte 30">
            <a:extLst>
              <a:ext uri="{FF2B5EF4-FFF2-40B4-BE49-F238E27FC236}">
                <a16:creationId xmlns:a16="http://schemas.microsoft.com/office/drawing/2014/main" id="{88A80427-5766-9221-1495-04709F34A8E3}"/>
              </a:ext>
            </a:extLst>
          </p:cNvPr>
          <p:cNvSpPr txBox="1"/>
          <p:nvPr/>
        </p:nvSpPr>
        <p:spPr>
          <a:xfrm>
            <a:off x="8299783" y="2792729"/>
            <a:ext cx="4773168" cy="338554"/>
          </a:xfrm>
          <a:prstGeom prst="rect">
            <a:avLst/>
          </a:prstGeom>
          <a:noFill/>
        </p:spPr>
        <p:txBody>
          <a:bodyPr wrap="square">
            <a:spAutoFit/>
          </a:bodyPr>
          <a:lstStyle/>
          <a:p>
            <a:r>
              <a:rPr lang="fr-FR" sz="1600" dirty="0">
                <a:solidFill>
                  <a:schemeClr val="bg1"/>
                </a:solidFill>
              </a:rPr>
              <a:t>Chat</a:t>
            </a:r>
          </a:p>
        </p:txBody>
      </p:sp>
      <p:pic>
        <p:nvPicPr>
          <p:cNvPr id="35" name="Picture 2" descr="apprentissage supervisé">
            <a:extLst>
              <a:ext uri="{FF2B5EF4-FFF2-40B4-BE49-F238E27FC236}">
                <a16:creationId xmlns:a16="http://schemas.microsoft.com/office/drawing/2014/main" id="{35A408E9-DC3B-6341-5630-BF3D0D1F73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369" t="43471" r="2088" b="15167"/>
          <a:stretch>
            <a:fillRect/>
          </a:stretch>
        </p:blipFill>
        <p:spPr bwMode="auto">
          <a:xfrm>
            <a:off x="3356796" y="3251318"/>
            <a:ext cx="1258533" cy="12600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apprentissage supervisé">
            <a:extLst>
              <a:ext uri="{FF2B5EF4-FFF2-40B4-BE49-F238E27FC236}">
                <a16:creationId xmlns:a16="http://schemas.microsoft.com/office/drawing/2014/main" id="{0FAAE924-DBE9-0E82-ABB9-CC469E949D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55" t="44004" r="68979" b="14633"/>
          <a:stretch>
            <a:fillRect/>
          </a:stretch>
        </p:blipFill>
        <p:spPr bwMode="auto">
          <a:xfrm>
            <a:off x="479515" y="3242844"/>
            <a:ext cx="1296144" cy="12600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apprentissage supervisé">
            <a:extLst>
              <a:ext uri="{FF2B5EF4-FFF2-40B4-BE49-F238E27FC236}">
                <a16:creationId xmlns:a16="http://schemas.microsoft.com/office/drawing/2014/main" id="{9EFFCC54-C1A6-1C20-02D6-0E5EEEC687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304" t="45187" r="36331" b="13450"/>
          <a:stretch>
            <a:fillRect/>
          </a:stretch>
        </p:blipFill>
        <p:spPr bwMode="auto">
          <a:xfrm>
            <a:off x="1914064" y="3251319"/>
            <a:ext cx="1296144" cy="1260013"/>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37">
            <a:extLst>
              <a:ext uri="{FF2B5EF4-FFF2-40B4-BE49-F238E27FC236}">
                <a16:creationId xmlns:a16="http://schemas.microsoft.com/office/drawing/2014/main" id="{127EFD67-94A1-88A8-4F27-D775C18DC1EB}"/>
              </a:ext>
            </a:extLst>
          </p:cNvPr>
          <p:cNvSpPr txBox="1"/>
          <p:nvPr/>
        </p:nvSpPr>
        <p:spPr>
          <a:xfrm>
            <a:off x="495826" y="4637311"/>
            <a:ext cx="1279833" cy="523220"/>
          </a:xfrm>
          <a:prstGeom prst="rect">
            <a:avLst/>
          </a:prstGeom>
          <a:noFill/>
        </p:spPr>
        <p:txBody>
          <a:bodyPr wrap="square">
            <a:spAutoFit/>
          </a:bodyPr>
          <a:lstStyle/>
          <a:p>
            <a:pPr algn="ctr"/>
            <a:r>
              <a:rPr lang="fr-FR" sz="1400" dirty="0">
                <a:solidFill>
                  <a:srgbClr val="FF0000"/>
                </a:solidFill>
              </a:rPr>
              <a:t>Apprentissage supervisé</a:t>
            </a:r>
          </a:p>
        </p:txBody>
      </p:sp>
      <p:sp>
        <p:nvSpPr>
          <p:cNvPr id="39" name="ZoneTexte 38">
            <a:extLst>
              <a:ext uri="{FF2B5EF4-FFF2-40B4-BE49-F238E27FC236}">
                <a16:creationId xmlns:a16="http://schemas.microsoft.com/office/drawing/2014/main" id="{489EECF9-A592-5BAE-F69C-320FC6743987}"/>
              </a:ext>
            </a:extLst>
          </p:cNvPr>
          <p:cNvSpPr txBox="1"/>
          <p:nvPr/>
        </p:nvSpPr>
        <p:spPr>
          <a:xfrm>
            <a:off x="1946691" y="4637287"/>
            <a:ext cx="1279833" cy="523220"/>
          </a:xfrm>
          <a:prstGeom prst="rect">
            <a:avLst/>
          </a:prstGeom>
          <a:noFill/>
        </p:spPr>
        <p:txBody>
          <a:bodyPr wrap="square">
            <a:spAutoFit/>
          </a:bodyPr>
          <a:lstStyle/>
          <a:p>
            <a:pPr algn="ctr"/>
            <a:r>
              <a:rPr lang="fr-FR" sz="1400" dirty="0">
                <a:solidFill>
                  <a:schemeClr val="bg1"/>
                </a:solidFill>
              </a:rPr>
              <a:t>Apprentissage non supervisé</a:t>
            </a:r>
          </a:p>
        </p:txBody>
      </p:sp>
      <p:sp>
        <p:nvSpPr>
          <p:cNvPr id="40" name="ZoneTexte 39">
            <a:extLst>
              <a:ext uri="{FF2B5EF4-FFF2-40B4-BE49-F238E27FC236}">
                <a16:creationId xmlns:a16="http://schemas.microsoft.com/office/drawing/2014/main" id="{6C682734-1ED9-C5A6-0CE5-11B31E6718DE}"/>
              </a:ext>
            </a:extLst>
          </p:cNvPr>
          <p:cNvSpPr txBox="1"/>
          <p:nvPr/>
        </p:nvSpPr>
        <p:spPr>
          <a:xfrm>
            <a:off x="3172613" y="4637287"/>
            <a:ext cx="1627837" cy="523220"/>
          </a:xfrm>
          <a:prstGeom prst="rect">
            <a:avLst/>
          </a:prstGeom>
          <a:noFill/>
        </p:spPr>
        <p:txBody>
          <a:bodyPr wrap="square">
            <a:spAutoFit/>
          </a:bodyPr>
          <a:lstStyle/>
          <a:p>
            <a:pPr algn="ctr"/>
            <a:r>
              <a:rPr lang="fr-FR" sz="1400" dirty="0">
                <a:solidFill>
                  <a:schemeClr val="bg1"/>
                </a:solidFill>
              </a:rPr>
              <a:t>Apprentissage par renforcement</a:t>
            </a:r>
          </a:p>
        </p:txBody>
      </p:sp>
      <p:sp>
        <p:nvSpPr>
          <p:cNvPr id="41" name="ZoneTexte 40">
            <a:extLst>
              <a:ext uri="{FF2B5EF4-FFF2-40B4-BE49-F238E27FC236}">
                <a16:creationId xmlns:a16="http://schemas.microsoft.com/office/drawing/2014/main" id="{338C2169-673D-BB71-38A4-6D4872A0CB6A}"/>
              </a:ext>
            </a:extLst>
          </p:cNvPr>
          <p:cNvSpPr txBox="1"/>
          <p:nvPr/>
        </p:nvSpPr>
        <p:spPr>
          <a:xfrm>
            <a:off x="1537255" y="2098971"/>
            <a:ext cx="1627837" cy="523220"/>
          </a:xfrm>
          <a:prstGeom prst="rect">
            <a:avLst/>
          </a:prstGeom>
          <a:noFill/>
        </p:spPr>
        <p:txBody>
          <a:bodyPr wrap="square">
            <a:spAutoFit/>
          </a:bodyPr>
          <a:lstStyle/>
          <a:p>
            <a:pPr algn="ctr"/>
            <a:r>
              <a:rPr lang="fr-FR" sz="1400" dirty="0">
                <a:solidFill>
                  <a:schemeClr val="bg1"/>
                </a:solidFill>
              </a:rPr>
              <a:t>Apprentissage machine</a:t>
            </a:r>
          </a:p>
        </p:txBody>
      </p:sp>
      <p:cxnSp>
        <p:nvCxnSpPr>
          <p:cNvPr id="42" name="Connecteur droit avec flèche 41">
            <a:extLst>
              <a:ext uri="{FF2B5EF4-FFF2-40B4-BE49-F238E27FC236}">
                <a16:creationId xmlns:a16="http://schemas.microsoft.com/office/drawing/2014/main" id="{8ECF08D4-F80E-866F-7780-83D990B74B68}"/>
              </a:ext>
            </a:extLst>
          </p:cNvPr>
          <p:cNvCxnSpPr>
            <a:stCxn id="41" idx="2"/>
            <a:endCxn id="36" idx="0"/>
          </p:cNvCxnSpPr>
          <p:nvPr/>
        </p:nvCxnSpPr>
        <p:spPr>
          <a:xfrm flipH="1">
            <a:off x="1127587" y="2622191"/>
            <a:ext cx="1223587" cy="620653"/>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3" name="Connecteur droit avec flèche 42">
            <a:extLst>
              <a:ext uri="{FF2B5EF4-FFF2-40B4-BE49-F238E27FC236}">
                <a16:creationId xmlns:a16="http://schemas.microsoft.com/office/drawing/2014/main" id="{5586E251-36EA-74F9-B14A-21AE8913629F}"/>
              </a:ext>
            </a:extLst>
          </p:cNvPr>
          <p:cNvCxnSpPr>
            <a:cxnSpLocks/>
            <a:stCxn id="41" idx="2"/>
            <a:endCxn id="37" idx="0"/>
          </p:cNvCxnSpPr>
          <p:nvPr/>
        </p:nvCxnSpPr>
        <p:spPr>
          <a:xfrm>
            <a:off x="2351174" y="2622191"/>
            <a:ext cx="210962" cy="629128"/>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Connecteur droit avec flèche 43">
            <a:extLst>
              <a:ext uri="{FF2B5EF4-FFF2-40B4-BE49-F238E27FC236}">
                <a16:creationId xmlns:a16="http://schemas.microsoft.com/office/drawing/2014/main" id="{DE65F9C0-5E13-7E4F-F6EC-F2157DF66C6B}"/>
              </a:ext>
            </a:extLst>
          </p:cNvPr>
          <p:cNvCxnSpPr>
            <a:cxnSpLocks/>
            <a:stCxn id="41" idx="2"/>
            <a:endCxn id="35" idx="0"/>
          </p:cNvCxnSpPr>
          <p:nvPr/>
        </p:nvCxnSpPr>
        <p:spPr>
          <a:xfrm>
            <a:off x="2351174" y="2622191"/>
            <a:ext cx="1634889" cy="629127"/>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16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DA278-9F69-8E0D-5B8F-DB07ED63A35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F6B39AE-4581-C966-2DA1-7B91404259BC}"/>
              </a:ext>
            </a:extLst>
          </p:cNvPr>
          <p:cNvSpPr>
            <a:spLocks noGrp="1"/>
          </p:cNvSpPr>
          <p:nvPr>
            <p:ph type="title"/>
          </p:nvPr>
        </p:nvSpPr>
        <p:spPr>
          <a:xfrm>
            <a:off x="179512" y="3212976"/>
            <a:ext cx="9144000" cy="684866"/>
          </a:xfrm>
        </p:spPr>
        <p:txBody>
          <a:bodyPr>
            <a:normAutofit fontScale="90000"/>
          </a:bodyPr>
          <a:lstStyle/>
          <a:p>
            <a:r>
              <a:rPr lang="fr-FR" b="1" dirty="0">
                <a:latin typeface="Calibri" panose="020F0502020204030204" pitchFamily="34" charset="0"/>
                <a:cs typeface="Calibri" panose="020F0502020204030204" pitchFamily="34" charset="0"/>
              </a:rPr>
              <a:t>Qu’est-ce qu’une Intelligence Artificielle ?</a:t>
            </a:r>
            <a:endParaRPr lang="fr-FR" dirty="0"/>
          </a:p>
        </p:txBody>
      </p:sp>
      <p:sp>
        <p:nvSpPr>
          <p:cNvPr id="4" name="Espace réservé du numéro de diapositive 3">
            <a:extLst>
              <a:ext uri="{FF2B5EF4-FFF2-40B4-BE49-F238E27FC236}">
                <a16:creationId xmlns:a16="http://schemas.microsoft.com/office/drawing/2014/main" id="{0D5D296E-12F8-6DDA-2132-B81851A08E69}"/>
              </a:ext>
            </a:extLst>
          </p:cNvPr>
          <p:cNvSpPr>
            <a:spLocks noGrp="1"/>
          </p:cNvSpPr>
          <p:nvPr>
            <p:ph type="sldNum" sz="quarter" idx="12"/>
          </p:nvPr>
        </p:nvSpPr>
        <p:spPr/>
        <p:txBody>
          <a:bodyPr/>
          <a:lstStyle/>
          <a:p>
            <a:fld id="{BE6A53CE-317A-6D46-9381-9000A76D9D79}" type="slidenum">
              <a:rPr lang="fr-FR" smtClean="0"/>
              <a:t>2</a:t>
            </a:fld>
            <a:endParaRPr lang="fr-FR"/>
          </a:p>
        </p:txBody>
      </p:sp>
    </p:spTree>
    <p:extLst>
      <p:ext uri="{BB962C8B-B14F-4D97-AF65-F5344CB8AC3E}">
        <p14:creationId xmlns:p14="http://schemas.microsoft.com/office/powerpoint/2010/main" val="167985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5F435-D6B1-77F2-18D1-EC7DB66250B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F482DF7-8612-23E7-A767-CAB6474D526F}"/>
              </a:ext>
            </a:extLst>
          </p:cNvPr>
          <p:cNvSpPr>
            <a:spLocks noGrp="1"/>
          </p:cNvSpPr>
          <p:nvPr>
            <p:ph type="title"/>
          </p:nvPr>
        </p:nvSpPr>
        <p:spPr/>
        <p:txBody>
          <a:bodyPr>
            <a:normAutofit fontScale="90000"/>
          </a:bodyPr>
          <a:lstStyle/>
          <a:p>
            <a:r>
              <a:rPr lang="fr-FR" dirty="0"/>
              <a:t>Supervisé, non supervisé, renforcement</a:t>
            </a:r>
          </a:p>
        </p:txBody>
      </p:sp>
      <p:sp>
        <p:nvSpPr>
          <p:cNvPr id="4" name="Espace réservé du numéro de diapositive 3">
            <a:extLst>
              <a:ext uri="{FF2B5EF4-FFF2-40B4-BE49-F238E27FC236}">
                <a16:creationId xmlns:a16="http://schemas.microsoft.com/office/drawing/2014/main" id="{691E7450-5517-1649-9E93-2E3DF720101F}"/>
              </a:ext>
            </a:extLst>
          </p:cNvPr>
          <p:cNvSpPr>
            <a:spLocks noGrp="1"/>
          </p:cNvSpPr>
          <p:nvPr>
            <p:ph type="sldNum" sz="quarter" idx="12"/>
          </p:nvPr>
        </p:nvSpPr>
        <p:spPr/>
        <p:txBody>
          <a:bodyPr/>
          <a:lstStyle/>
          <a:p>
            <a:fld id="{BE6A53CE-317A-6D46-9381-9000A76D9D79}" type="slidenum">
              <a:rPr lang="fr-FR" smtClean="0"/>
              <a:t>20</a:t>
            </a:fld>
            <a:endParaRPr lang="fr-FR"/>
          </a:p>
        </p:txBody>
      </p:sp>
      <p:pic>
        <p:nvPicPr>
          <p:cNvPr id="9226" name="Picture 10" descr="Logo Chien PNG pour téléchargement gratuit">
            <a:extLst>
              <a:ext uri="{FF2B5EF4-FFF2-40B4-BE49-F238E27FC236}">
                <a16:creationId xmlns:a16="http://schemas.microsoft.com/office/drawing/2014/main" id="{A16D9914-BB02-BAEE-9DA5-CE5120F614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21945" y="4816679"/>
            <a:ext cx="628407" cy="628407"/>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Chat PNG pour téléchargement gratuit">
            <a:extLst>
              <a:ext uri="{FF2B5EF4-FFF2-40B4-BE49-F238E27FC236}">
                <a16:creationId xmlns:a16="http://schemas.microsoft.com/office/drawing/2014/main" id="{752287B6-6B1C-9751-E278-69A6A5976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294" y="4581085"/>
            <a:ext cx="761962" cy="761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Logo Chien PNG pour téléchargement gratuit">
            <a:extLst>
              <a:ext uri="{FF2B5EF4-FFF2-40B4-BE49-F238E27FC236}">
                <a16:creationId xmlns:a16="http://schemas.microsoft.com/office/drawing/2014/main" id="{A58C6E79-2FDA-1C81-FA20-18BE7ABF4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2926" y="5132712"/>
            <a:ext cx="628407" cy="628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4" descr="Chat PNG pour téléchargement gratuit">
            <a:extLst>
              <a:ext uri="{FF2B5EF4-FFF2-40B4-BE49-F238E27FC236}">
                <a16:creationId xmlns:a16="http://schemas.microsoft.com/office/drawing/2014/main" id="{D8F58B90-BC0A-F9E5-8FBF-72C74EC7B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928" y="4850381"/>
            <a:ext cx="761962" cy="7619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hat PNG pour téléchargement gratuit">
            <a:extLst>
              <a:ext uri="{FF2B5EF4-FFF2-40B4-BE49-F238E27FC236}">
                <a16:creationId xmlns:a16="http://schemas.microsoft.com/office/drawing/2014/main" id="{9995C11F-9B07-32E0-C24D-452A27B52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0388" y="4713060"/>
            <a:ext cx="761962" cy="761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 Chien PNG pour téléchargement gratuit">
            <a:extLst>
              <a:ext uri="{FF2B5EF4-FFF2-40B4-BE49-F238E27FC236}">
                <a16:creationId xmlns:a16="http://schemas.microsoft.com/office/drawing/2014/main" id="{CCF670CE-41BE-4ABF-781B-D2ECBF3EB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9721" y="5396412"/>
            <a:ext cx="628407" cy="6284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Chat PNG pour téléchargement gratuit">
            <a:extLst>
              <a:ext uri="{FF2B5EF4-FFF2-40B4-BE49-F238E27FC236}">
                <a16:creationId xmlns:a16="http://schemas.microsoft.com/office/drawing/2014/main" id="{FFF9048D-7C2A-AE94-4F74-230EE114D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294" y="5305750"/>
            <a:ext cx="761962" cy="761962"/>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9E4902D7-4497-0CCD-F67A-F9B203BA2ABC}"/>
              </a:ext>
            </a:extLst>
          </p:cNvPr>
          <p:cNvSpPr txBox="1"/>
          <p:nvPr/>
        </p:nvSpPr>
        <p:spPr>
          <a:xfrm>
            <a:off x="5943230" y="6006910"/>
            <a:ext cx="2222532" cy="338554"/>
          </a:xfrm>
          <a:prstGeom prst="rect">
            <a:avLst/>
          </a:prstGeom>
          <a:noFill/>
        </p:spPr>
        <p:txBody>
          <a:bodyPr wrap="none" rtlCol="0">
            <a:spAutoFit/>
          </a:bodyPr>
          <a:lstStyle/>
          <a:p>
            <a:r>
              <a:rPr lang="fr-FR" sz="1600" dirty="0">
                <a:solidFill>
                  <a:schemeClr val="bg1"/>
                </a:solidFill>
              </a:rPr>
              <a:t>Données non étiquetées</a:t>
            </a:r>
          </a:p>
        </p:txBody>
      </p:sp>
      <p:pic>
        <p:nvPicPr>
          <p:cNvPr id="14" name="Picture 10" descr="Logo Chien PNG pour téléchargement gratuit">
            <a:extLst>
              <a:ext uri="{FF2B5EF4-FFF2-40B4-BE49-F238E27FC236}">
                <a16:creationId xmlns:a16="http://schemas.microsoft.com/office/drawing/2014/main" id="{8621EF10-455E-CF3B-2213-DD1EC8513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980" y="5471177"/>
            <a:ext cx="628407" cy="628407"/>
          </a:xfrm>
          <a:prstGeom prst="rect">
            <a:avLst/>
          </a:prstGeom>
          <a:noFill/>
          <a:extLst>
            <a:ext uri="{909E8E84-426E-40DD-AFC4-6F175D3DCCD1}">
              <a14:hiddenFill xmlns:a14="http://schemas.microsoft.com/office/drawing/2010/main">
                <a:solidFill>
                  <a:srgbClr val="FFFFFF"/>
                </a:solidFill>
              </a14:hiddenFill>
            </a:ext>
          </a:extLst>
        </p:spPr>
      </p:pic>
      <p:pic>
        <p:nvPicPr>
          <p:cNvPr id="9246" name="Picture 30" descr="Machine learning - Icônes éducation gratuites">
            <a:extLst>
              <a:ext uri="{FF2B5EF4-FFF2-40B4-BE49-F238E27FC236}">
                <a16:creationId xmlns:a16="http://schemas.microsoft.com/office/drawing/2014/main" id="{6F959FB8-8889-7DE1-0F18-587135B41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3924" y="2927426"/>
            <a:ext cx="1003148" cy="1003148"/>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60B45551-84A3-8301-DDF8-C2A29456EFF6}"/>
              </a:ext>
            </a:extLst>
          </p:cNvPr>
          <p:cNvSpPr txBox="1"/>
          <p:nvPr/>
        </p:nvSpPr>
        <p:spPr>
          <a:xfrm>
            <a:off x="6433253" y="3884734"/>
            <a:ext cx="1495857" cy="338554"/>
          </a:xfrm>
          <a:prstGeom prst="rect">
            <a:avLst/>
          </a:prstGeom>
          <a:noFill/>
        </p:spPr>
        <p:txBody>
          <a:bodyPr wrap="square">
            <a:spAutoFit/>
          </a:bodyPr>
          <a:lstStyle/>
          <a:p>
            <a:r>
              <a:rPr lang="fr-FR" sz="1600" dirty="0">
                <a:solidFill>
                  <a:schemeClr val="bg1"/>
                </a:solidFill>
              </a:rPr>
              <a:t>Clustering</a:t>
            </a:r>
          </a:p>
        </p:txBody>
      </p:sp>
      <p:cxnSp>
        <p:nvCxnSpPr>
          <p:cNvPr id="21" name="Connecteur droit avec flèche 20">
            <a:extLst>
              <a:ext uri="{FF2B5EF4-FFF2-40B4-BE49-F238E27FC236}">
                <a16:creationId xmlns:a16="http://schemas.microsoft.com/office/drawing/2014/main" id="{B2762705-059E-352F-0F2D-BF5FEE975581}"/>
              </a:ext>
            </a:extLst>
          </p:cNvPr>
          <p:cNvCxnSpPr>
            <a:cxnSpLocks/>
          </p:cNvCxnSpPr>
          <p:nvPr/>
        </p:nvCxnSpPr>
        <p:spPr>
          <a:xfrm flipV="1">
            <a:off x="6950352" y="4223288"/>
            <a:ext cx="0" cy="574983"/>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3" name="Picture 10" descr="Logo Chien PNG pour téléchargement gratuit">
            <a:extLst>
              <a:ext uri="{FF2B5EF4-FFF2-40B4-BE49-F238E27FC236}">
                <a16:creationId xmlns:a16="http://schemas.microsoft.com/office/drawing/2014/main" id="{32ED4AA7-DFA5-4753-FAE6-F262F93EC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6330" y="1429315"/>
            <a:ext cx="628407" cy="6284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hat PNG pour téléchargement gratuit">
            <a:extLst>
              <a:ext uri="{FF2B5EF4-FFF2-40B4-BE49-F238E27FC236}">
                <a16:creationId xmlns:a16="http://schemas.microsoft.com/office/drawing/2014/main" id="{59662C13-E831-BA4D-8F79-DC885FD21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305" y="1219086"/>
            <a:ext cx="761962" cy="761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Logo Chien PNG pour téléchargement gratuit">
            <a:extLst>
              <a:ext uri="{FF2B5EF4-FFF2-40B4-BE49-F238E27FC236}">
                <a16:creationId xmlns:a16="http://schemas.microsoft.com/office/drawing/2014/main" id="{BEAEC0D3-3843-4365-D7F3-C9E571FF6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7311" y="1745348"/>
            <a:ext cx="628407" cy="6284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Chat PNG pour téléchargement gratuit">
            <a:extLst>
              <a:ext uri="{FF2B5EF4-FFF2-40B4-BE49-F238E27FC236}">
                <a16:creationId xmlns:a16="http://schemas.microsoft.com/office/drawing/2014/main" id="{AE0513EF-5782-223C-6568-5FD5CCF2B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2688" y="1557268"/>
            <a:ext cx="761962" cy="7619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descr="Chat PNG pour téléchargement gratuit">
            <a:extLst>
              <a:ext uri="{FF2B5EF4-FFF2-40B4-BE49-F238E27FC236}">
                <a16:creationId xmlns:a16="http://schemas.microsoft.com/office/drawing/2014/main" id="{D136DEBC-D77E-02A3-C4F0-969C63E21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286" y="1729916"/>
            <a:ext cx="761962" cy="7619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Logo Chien PNG pour téléchargement gratuit">
            <a:extLst>
              <a:ext uri="{FF2B5EF4-FFF2-40B4-BE49-F238E27FC236}">
                <a16:creationId xmlns:a16="http://schemas.microsoft.com/office/drawing/2014/main" id="{AE1E9478-9E35-8BFF-50AA-BC551BD5F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106" y="2009048"/>
            <a:ext cx="628407" cy="6284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Chat PNG pour téléchargement gratuit">
            <a:extLst>
              <a:ext uri="{FF2B5EF4-FFF2-40B4-BE49-F238E27FC236}">
                <a16:creationId xmlns:a16="http://schemas.microsoft.com/office/drawing/2014/main" id="{9284E48E-FBE7-F39B-2381-77CF44AFB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148" y="1891709"/>
            <a:ext cx="761962" cy="7619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Logo Chien PNG pour téléchargement gratuit">
            <a:extLst>
              <a:ext uri="{FF2B5EF4-FFF2-40B4-BE49-F238E27FC236}">
                <a16:creationId xmlns:a16="http://schemas.microsoft.com/office/drawing/2014/main" id="{4C8B3C68-48B6-DDB5-7E70-6A99EEBA6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7365" y="2083813"/>
            <a:ext cx="628407" cy="62840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Connecteur droit avec flèche 22">
            <a:extLst>
              <a:ext uri="{FF2B5EF4-FFF2-40B4-BE49-F238E27FC236}">
                <a16:creationId xmlns:a16="http://schemas.microsoft.com/office/drawing/2014/main" id="{CBB61F70-EE9B-4007-BF5D-AE572D1A9B2C}"/>
              </a:ext>
            </a:extLst>
          </p:cNvPr>
          <p:cNvCxnSpPr>
            <a:cxnSpLocks/>
          </p:cNvCxnSpPr>
          <p:nvPr/>
        </p:nvCxnSpPr>
        <p:spPr>
          <a:xfrm flipV="1">
            <a:off x="6950352" y="2268134"/>
            <a:ext cx="0" cy="574983"/>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7" name="Picture 2" descr="apprentissage supervisé">
            <a:extLst>
              <a:ext uri="{FF2B5EF4-FFF2-40B4-BE49-F238E27FC236}">
                <a16:creationId xmlns:a16="http://schemas.microsoft.com/office/drawing/2014/main" id="{485B55FE-4F1B-F716-0DC1-0DBD3DC746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369" t="43471" r="2088" b="15167"/>
          <a:stretch>
            <a:fillRect/>
          </a:stretch>
        </p:blipFill>
        <p:spPr bwMode="auto">
          <a:xfrm>
            <a:off x="3356796" y="3251318"/>
            <a:ext cx="1258533" cy="12600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rentissage supervisé">
            <a:extLst>
              <a:ext uri="{FF2B5EF4-FFF2-40B4-BE49-F238E27FC236}">
                <a16:creationId xmlns:a16="http://schemas.microsoft.com/office/drawing/2014/main" id="{FFC6B5FE-5AE5-42B8-4B96-B86FEC20FE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5" t="44004" r="68979" b="14633"/>
          <a:stretch>
            <a:fillRect/>
          </a:stretch>
        </p:blipFill>
        <p:spPr bwMode="auto">
          <a:xfrm>
            <a:off x="479515" y="3242844"/>
            <a:ext cx="1296144" cy="12600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rentissage supervisé">
            <a:extLst>
              <a:ext uri="{FF2B5EF4-FFF2-40B4-BE49-F238E27FC236}">
                <a16:creationId xmlns:a16="http://schemas.microsoft.com/office/drawing/2014/main" id="{89948302-E6B7-EA71-390F-5419C341EE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304" t="45187" r="36331" b="13450"/>
          <a:stretch>
            <a:fillRect/>
          </a:stretch>
        </p:blipFill>
        <p:spPr bwMode="auto">
          <a:xfrm>
            <a:off x="1914064" y="3251319"/>
            <a:ext cx="1296144" cy="1260013"/>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0ABD5C04-48DC-A8AB-9FE0-A292535E4E7A}"/>
              </a:ext>
            </a:extLst>
          </p:cNvPr>
          <p:cNvSpPr txBox="1"/>
          <p:nvPr/>
        </p:nvSpPr>
        <p:spPr>
          <a:xfrm>
            <a:off x="495826" y="4637311"/>
            <a:ext cx="1279833" cy="523220"/>
          </a:xfrm>
          <a:prstGeom prst="rect">
            <a:avLst/>
          </a:prstGeom>
          <a:noFill/>
        </p:spPr>
        <p:txBody>
          <a:bodyPr wrap="square">
            <a:spAutoFit/>
          </a:bodyPr>
          <a:lstStyle/>
          <a:p>
            <a:pPr algn="ctr"/>
            <a:r>
              <a:rPr lang="fr-FR" sz="1400" dirty="0">
                <a:solidFill>
                  <a:schemeClr val="bg1"/>
                </a:solidFill>
              </a:rPr>
              <a:t>Apprentissage supervisé</a:t>
            </a:r>
          </a:p>
        </p:txBody>
      </p:sp>
      <p:sp>
        <p:nvSpPr>
          <p:cNvPr id="32" name="ZoneTexte 31">
            <a:extLst>
              <a:ext uri="{FF2B5EF4-FFF2-40B4-BE49-F238E27FC236}">
                <a16:creationId xmlns:a16="http://schemas.microsoft.com/office/drawing/2014/main" id="{2BC071F6-0F5A-E18E-E139-B2B768F82CAA}"/>
              </a:ext>
            </a:extLst>
          </p:cNvPr>
          <p:cNvSpPr txBox="1"/>
          <p:nvPr/>
        </p:nvSpPr>
        <p:spPr>
          <a:xfrm>
            <a:off x="1946691" y="4637287"/>
            <a:ext cx="1279833" cy="523220"/>
          </a:xfrm>
          <a:prstGeom prst="rect">
            <a:avLst/>
          </a:prstGeom>
          <a:noFill/>
        </p:spPr>
        <p:txBody>
          <a:bodyPr wrap="square">
            <a:spAutoFit/>
          </a:bodyPr>
          <a:lstStyle/>
          <a:p>
            <a:pPr algn="ctr"/>
            <a:r>
              <a:rPr lang="fr-FR" sz="1400" dirty="0">
                <a:solidFill>
                  <a:srgbClr val="FF0000"/>
                </a:solidFill>
              </a:rPr>
              <a:t>Apprentissage non supervisé</a:t>
            </a:r>
          </a:p>
        </p:txBody>
      </p:sp>
      <p:sp>
        <p:nvSpPr>
          <p:cNvPr id="33" name="ZoneTexte 32">
            <a:extLst>
              <a:ext uri="{FF2B5EF4-FFF2-40B4-BE49-F238E27FC236}">
                <a16:creationId xmlns:a16="http://schemas.microsoft.com/office/drawing/2014/main" id="{20AFFD22-D6D7-B77B-7C48-6B4262669267}"/>
              </a:ext>
            </a:extLst>
          </p:cNvPr>
          <p:cNvSpPr txBox="1"/>
          <p:nvPr/>
        </p:nvSpPr>
        <p:spPr>
          <a:xfrm>
            <a:off x="3172613" y="4637287"/>
            <a:ext cx="1627837" cy="523220"/>
          </a:xfrm>
          <a:prstGeom prst="rect">
            <a:avLst/>
          </a:prstGeom>
          <a:noFill/>
        </p:spPr>
        <p:txBody>
          <a:bodyPr wrap="square">
            <a:spAutoFit/>
          </a:bodyPr>
          <a:lstStyle/>
          <a:p>
            <a:pPr algn="ctr"/>
            <a:r>
              <a:rPr lang="fr-FR" sz="1400" dirty="0">
                <a:solidFill>
                  <a:schemeClr val="bg1"/>
                </a:solidFill>
              </a:rPr>
              <a:t>Apprentissage par renforcement</a:t>
            </a:r>
          </a:p>
        </p:txBody>
      </p:sp>
      <p:sp>
        <p:nvSpPr>
          <p:cNvPr id="34" name="ZoneTexte 33">
            <a:extLst>
              <a:ext uri="{FF2B5EF4-FFF2-40B4-BE49-F238E27FC236}">
                <a16:creationId xmlns:a16="http://schemas.microsoft.com/office/drawing/2014/main" id="{2CD7B005-EB31-DFBC-EF5D-03EE38A9F5D8}"/>
              </a:ext>
            </a:extLst>
          </p:cNvPr>
          <p:cNvSpPr txBox="1"/>
          <p:nvPr/>
        </p:nvSpPr>
        <p:spPr>
          <a:xfrm>
            <a:off x="1537255" y="2098971"/>
            <a:ext cx="1627837" cy="523220"/>
          </a:xfrm>
          <a:prstGeom prst="rect">
            <a:avLst/>
          </a:prstGeom>
          <a:noFill/>
        </p:spPr>
        <p:txBody>
          <a:bodyPr wrap="square">
            <a:spAutoFit/>
          </a:bodyPr>
          <a:lstStyle/>
          <a:p>
            <a:pPr algn="ctr"/>
            <a:r>
              <a:rPr lang="fr-FR" sz="1400" dirty="0">
                <a:solidFill>
                  <a:schemeClr val="bg1"/>
                </a:solidFill>
              </a:rPr>
              <a:t>Apprentissage machine</a:t>
            </a:r>
          </a:p>
        </p:txBody>
      </p:sp>
      <p:cxnSp>
        <p:nvCxnSpPr>
          <p:cNvPr id="35" name="Connecteur droit avec flèche 34">
            <a:extLst>
              <a:ext uri="{FF2B5EF4-FFF2-40B4-BE49-F238E27FC236}">
                <a16:creationId xmlns:a16="http://schemas.microsoft.com/office/drawing/2014/main" id="{CF09AEDC-127C-4FD7-7429-FB9D548DBC57}"/>
              </a:ext>
            </a:extLst>
          </p:cNvPr>
          <p:cNvCxnSpPr>
            <a:stCxn id="34" idx="2"/>
            <a:endCxn id="28" idx="0"/>
          </p:cNvCxnSpPr>
          <p:nvPr/>
        </p:nvCxnSpPr>
        <p:spPr>
          <a:xfrm flipH="1">
            <a:off x="1127587" y="2622191"/>
            <a:ext cx="1223587" cy="620653"/>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6" name="Connecteur droit avec flèche 35">
            <a:extLst>
              <a:ext uri="{FF2B5EF4-FFF2-40B4-BE49-F238E27FC236}">
                <a16:creationId xmlns:a16="http://schemas.microsoft.com/office/drawing/2014/main" id="{9FAD580F-FA2E-2FEC-8301-34E60FFA0B70}"/>
              </a:ext>
            </a:extLst>
          </p:cNvPr>
          <p:cNvCxnSpPr>
            <a:cxnSpLocks/>
            <a:stCxn id="34" idx="2"/>
            <a:endCxn id="29" idx="0"/>
          </p:cNvCxnSpPr>
          <p:nvPr/>
        </p:nvCxnSpPr>
        <p:spPr>
          <a:xfrm>
            <a:off x="2351174" y="2622191"/>
            <a:ext cx="210962" cy="629128"/>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7" name="Connecteur droit avec flèche 36">
            <a:extLst>
              <a:ext uri="{FF2B5EF4-FFF2-40B4-BE49-F238E27FC236}">
                <a16:creationId xmlns:a16="http://schemas.microsoft.com/office/drawing/2014/main" id="{EBA46A38-9CA9-0A6A-EFE3-C74FEFBF97DC}"/>
              </a:ext>
            </a:extLst>
          </p:cNvPr>
          <p:cNvCxnSpPr>
            <a:cxnSpLocks/>
            <a:stCxn id="34" idx="2"/>
            <a:endCxn id="27" idx="0"/>
          </p:cNvCxnSpPr>
          <p:nvPr/>
        </p:nvCxnSpPr>
        <p:spPr>
          <a:xfrm>
            <a:off x="2351174" y="2622191"/>
            <a:ext cx="1634889" cy="629127"/>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9182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5B6EB-CAB2-B0BA-F41E-B1E53B5E08C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007380F-4431-5DC1-0FE4-FF958FB778F6}"/>
              </a:ext>
            </a:extLst>
          </p:cNvPr>
          <p:cNvSpPr>
            <a:spLocks noGrp="1"/>
          </p:cNvSpPr>
          <p:nvPr>
            <p:ph type="title"/>
          </p:nvPr>
        </p:nvSpPr>
        <p:spPr/>
        <p:txBody>
          <a:bodyPr>
            <a:normAutofit fontScale="90000"/>
          </a:bodyPr>
          <a:lstStyle/>
          <a:p>
            <a:r>
              <a:rPr lang="fr-FR" dirty="0"/>
              <a:t>Supervisé, non supervisé, renforcement</a:t>
            </a:r>
          </a:p>
        </p:txBody>
      </p:sp>
      <p:sp>
        <p:nvSpPr>
          <p:cNvPr id="4" name="Espace réservé du numéro de diapositive 3">
            <a:extLst>
              <a:ext uri="{FF2B5EF4-FFF2-40B4-BE49-F238E27FC236}">
                <a16:creationId xmlns:a16="http://schemas.microsoft.com/office/drawing/2014/main" id="{83DA15BF-EF39-6732-8E0A-11BDFB8F7A95}"/>
              </a:ext>
            </a:extLst>
          </p:cNvPr>
          <p:cNvSpPr>
            <a:spLocks noGrp="1"/>
          </p:cNvSpPr>
          <p:nvPr>
            <p:ph type="sldNum" sz="quarter" idx="12"/>
          </p:nvPr>
        </p:nvSpPr>
        <p:spPr/>
        <p:txBody>
          <a:bodyPr/>
          <a:lstStyle/>
          <a:p>
            <a:fld id="{BE6A53CE-317A-6D46-9381-9000A76D9D79}" type="slidenum">
              <a:rPr lang="fr-FR" smtClean="0"/>
              <a:t>21</a:t>
            </a:fld>
            <a:endParaRPr lang="fr-FR"/>
          </a:p>
        </p:txBody>
      </p:sp>
      <p:pic>
        <p:nvPicPr>
          <p:cNvPr id="9218" name="Picture 2" descr="apprentissage supervisé">
            <a:extLst>
              <a:ext uri="{FF2B5EF4-FFF2-40B4-BE49-F238E27FC236}">
                <a16:creationId xmlns:a16="http://schemas.microsoft.com/office/drawing/2014/main" id="{3762001E-3405-126F-A5E4-EDCE7C95ED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369" t="43471" r="2088" b="15167"/>
          <a:stretch>
            <a:fillRect/>
          </a:stretch>
        </p:blipFill>
        <p:spPr bwMode="auto">
          <a:xfrm>
            <a:off x="3056793" y="3106770"/>
            <a:ext cx="1258533" cy="1260013"/>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Automation robotics black background : résultats (13 mille) d'images libres  de droits, de photos de stock et d'illustrations | Shutterstock">
            <a:extLst>
              <a:ext uri="{FF2B5EF4-FFF2-40B4-BE49-F238E27FC236}">
                <a16:creationId xmlns:a16="http://schemas.microsoft.com/office/drawing/2014/main" id="{AB58046D-0B71-4E3A-9656-FEE87A62F1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93" r="20924" b="12144"/>
          <a:stretch>
            <a:fillRect/>
          </a:stretch>
        </p:blipFill>
        <p:spPr bwMode="auto">
          <a:xfrm>
            <a:off x="6395462" y="1328028"/>
            <a:ext cx="716361" cy="888005"/>
          </a:xfrm>
          <a:prstGeom prst="rect">
            <a:avLst/>
          </a:prstGeom>
          <a:noFill/>
          <a:extLst>
            <a:ext uri="{909E8E84-426E-40DD-AFC4-6F175D3DCCD1}">
              <a14:hiddenFill xmlns:a14="http://schemas.microsoft.com/office/drawing/2010/main">
                <a:solidFill>
                  <a:srgbClr val="FFFFFF"/>
                </a:solidFill>
              </a14:hiddenFill>
            </a:ext>
          </a:extLst>
        </p:spPr>
      </p:pic>
      <p:pic>
        <p:nvPicPr>
          <p:cNvPr id="11286" name="Picture 22" descr="Seau Percé Avec De L'eau Sur Le Fond Image stock - Image of hydratation,  inétanche: 181816733">
            <a:extLst>
              <a:ext uri="{FF2B5EF4-FFF2-40B4-BE49-F238E27FC236}">
                <a16:creationId xmlns:a16="http://schemas.microsoft.com/office/drawing/2014/main" id="{B588054C-C16A-E9EC-E9CB-D80B3AC9108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409336" y="2351992"/>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11290" name="Picture 26" descr="Water tap on black background : résultats (45 mille) d'images libres de  droits, de photos de stock et d'illustrations | Shutterstock">
            <a:extLst>
              <a:ext uri="{FF2B5EF4-FFF2-40B4-BE49-F238E27FC236}">
                <a16:creationId xmlns:a16="http://schemas.microsoft.com/office/drawing/2014/main" id="{8F11436F-0F91-36D7-5EF8-CCA463007E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832" b="9499"/>
          <a:stretch>
            <a:fillRect/>
          </a:stretch>
        </p:blipFill>
        <p:spPr bwMode="auto">
          <a:xfrm>
            <a:off x="5348374" y="2054778"/>
            <a:ext cx="389418" cy="364033"/>
          </a:xfrm>
          <a:prstGeom prst="rect">
            <a:avLst/>
          </a:prstGeom>
          <a:noFill/>
          <a:extLst>
            <a:ext uri="{909E8E84-426E-40DD-AFC4-6F175D3DCCD1}">
              <a14:hiddenFill xmlns:a14="http://schemas.microsoft.com/office/drawing/2010/main">
                <a:solidFill>
                  <a:srgbClr val="FFFFFF"/>
                </a:solidFill>
              </a14:hiddenFill>
            </a:ext>
          </a:extLst>
        </p:spPr>
      </p:pic>
      <p:pic>
        <p:nvPicPr>
          <p:cNvPr id="11292" name="Picture 28" descr="Belle Réaliste Flamme De Feu Isolé Sur Fond Noir Clip Art Libres De Droits,  Svg, Vecteurs Et Illustration. Image 48884185">
            <a:extLst>
              <a:ext uri="{FF2B5EF4-FFF2-40B4-BE49-F238E27FC236}">
                <a16:creationId xmlns:a16="http://schemas.microsoft.com/office/drawing/2014/main" id="{B6B203E8-857A-AB13-E306-31BA85EBBE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9563" y="810096"/>
            <a:ext cx="1052480" cy="1052480"/>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1603156E-A2E9-BB40-7C17-5E84CC9CE22C}"/>
              </a:ext>
            </a:extLst>
          </p:cNvPr>
          <p:cNvSpPr txBox="1"/>
          <p:nvPr/>
        </p:nvSpPr>
        <p:spPr>
          <a:xfrm>
            <a:off x="6450832" y="2229462"/>
            <a:ext cx="1279833" cy="307777"/>
          </a:xfrm>
          <a:prstGeom prst="rect">
            <a:avLst/>
          </a:prstGeom>
          <a:noFill/>
        </p:spPr>
        <p:txBody>
          <a:bodyPr wrap="square">
            <a:spAutoFit/>
          </a:bodyPr>
          <a:lstStyle/>
          <a:p>
            <a:r>
              <a:rPr lang="fr-FR" sz="1400" dirty="0">
                <a:solidFill>
                  <a:schemeClr val="bg1"/>
                </a:solidFill>
              </a:rPr>
              <a:t>Agent</a:t>
            </a:r>
          </a:p>
        </p:txBody>
      </p:sp>
      <p:sp>
        <p:nvSpPr>
          <p:cNvPr id="30" name="ZoneTexte 29">
            <a:extLst>
              <a:ext uri="{FF2B5EF4-FFF2-40B4-BE49-F238E27FC236}">
                <a16:creationId xmlns:a16="http://schemas.microsoft.com/office/drawing/2014/main" id="{259DE90B-DFF3-7935-1667-DFDFA96B3752}"/>
              </a:ext>
            </a:extLst>
          </p:cNvPr>
          <p:cNvSpPr txBox="1"/>
          <p:nvPr/>
        </p:nvSpPr>
        <p:spPr>
          <a:xfrm>
            <a:off x="7201875" y="1300143"/>
            <a:ext cx="2149846" cy="5478423"/>
          </a:xfrm>
          <a:prstGeom prst="rect">
            <a:avLst/>
          </a:prstGeom>
          <a:noFill/>
        </p:spPr>
        <p:txBody>
          <a:bodyPr wrap="square">
            <a:spAutoFit/>
          </a:bodyPr>
          <a:lstStyle/>
          <a:p>
            <a:pPr marL="342900" indent="-342900">
              <a:buAutoNum type="arabicPeriod"/>
            </a:pPr>
            <a:r>
              <a:rPr lang="fr-FR" sz="1400" dirty="0">
                <a:solidFill>
                  <a:schemeClr val="bg1"/>
                </a:solidFill>
              </a:rPr>
              <a:t>Observe</a:t>
            </a:r>
          </a:p>
          <a:p>
            <a:pPr marL="342900" indent="-342900">
              <a:buAutoNum type="arabicPeriod"/>
            </a:pPr>
            <a:endParaRPr lang="fr-FR" sz="1400" dirty="0">
              <a:solidFill>
                <a:schemeClr val="bg1"/>
              </a:solidFill>
            </a:endParaRPr>
          </a:p>
          <a:p>
            <a:pPr marL="342900" indent="-342900">
              <a:buAutoNum type="arabicPeriod"/>
            </a:pPr>
            <a:r>
              <a:rPr lang="fr-FR" sz="1400" dirty="0">
                <a:solidFill>
                  <a:schemeClr val="bg1"/>
                </a:solidFill>
              </a:rPr>
              <a:t>Sélectionne une action selon une politique</a:t>
            </a:r>
          </a:p>
          <a:p>
            <a:pPr marL="342900" indent="-342900">
              <a:buAutoNum type="arabicPeriod"/>
            </a:pPr>
            <a:endParaRPr lang="fr-FR" sz="1400" dirty="0">
              <a:solidFill>
                <a:schemeClr val="bg1"/>
              </a:solidFill>
            </a:endParaRPr>
          </a:p>
          <a:p>
            <a:pPr marL="342900" indent="-342900">
              <a:buAutoNum type="arabicPeriod"/>
            </a:pPr>
            <a:endParaRPr lang="fr-FR" sz="1400" dirty="0">
              <a:solidFill>
                <a:schemeClr val="bg1"/>
              </a:solidFill>
            </a:endParaRPr>
          </a:p>
          <a:p>
            <a:pPr marL="342900" indent="-342900">
              <a:buAutoNum type="arabicPeriod"/>
            </a:pPr>
            <a:endParaRPr lang="fr-FR" sz="1400" dirty="0">
              <a:solidFill>
                <a:schemeClr val="bg1"/>
              </a:solidFill>
            </a:endParaRPr>
          </a:p>
          <a:p>
            <a:pPr marL="342900" indent="-342900">
              <a:buAutoNum type="arabicPeriod"/>
            </a:pPr>
            <a:endParaRPr lang="fr-FR" sz="1400" dirty="0">
              <a:solidFill>
                <a:schemeClr val="bg1"/>
              </a:solidFill>
            </a:endParaRPr>
          </a:p>
          <a:p>
            <a:pPr marL="342900" indent="-342900">
              <a:buAutoNum type="arabicPeriod"/>
            </a:pPr>
            <a:endParaRPr lang="fr-FR" sz="1400" dirty="0">
              <a:solidFill>
                <a:schemeClr val="bg1"/>
              </a:solidFill>
            </a:endParaRPr>
          </a:p>
          <a:p>
            <a:pPr marL="342900" indent="-342900">
              <a:buAutoNum type="arabicPeriod"/>
            </a:pPr>
            <a:r>
              <a:rPr lang="fr-FR" sz="1400" dirty="0">
                <a:solidFill>
                  <a:schemeClr val="bg1"/>
                </a:solidFill>
              </a:rPr>
              <a:t>Réalise une action</a:t>
            </a:r>
          </a:p>
          <a:p>
            <a:pPr marL="342900" indent="-342900">
              <a:buAutoNum type="arabicPeriod"/>
            </a:pPr>
            <a:endParaRPr lang="fr-FR" sz="1400" dirty="0">
              <a:solidFill>
                <a:schemeClr val="bg1"/>
              </a:solidFill>
            </a:endParaRPr>
          </a:p>
          <a:p>
            <a:pPr marL="342900" indent="-342900">
              <a:buAutoNum type="arabicPeriod"/>
            </a:pPr>
            <a:r>
              <a:rPr lang="fr-FR" sz="1400" dirty="0">
                <a:solidFill>
                  <a:schemeClr val="bg1"/>
                </a:solidFill>
              </a:rPr>
              <a:t>Reçoit une récompense ou pénalité</a:t>
            </a:r>
          </a:p>
          <a:p>
            <a:pPr marL="342900" indent="-342900">
              <a:buAutoNum type="arabicPeriod"/>
            </a:pPr>
            <a:endParaRPr lang="fr-FR" sz="1400" dirty="0">
              <a:solidFill>
                <a:schemeClr val="bg1"/>
              </a:solidFill>
            </a:endParaRPr>
          </a:p>
          <a:p>
            <a:pPr marL="342900" indent="-342900">
              <a:buAutoNum type="arabicPeriod"/>
            </a:pPr>
            <a:endParaRPr lang="fr-FR" sz="1400" dirty="0">
              <a:solidFill>
                <a:schemeClr val="bg1"/>
              </a:solidFill>
            </a:endParaRPr>
          </a:p>
          <a:p>
            <a:pPr marL="342900" indent="-342900">
              <a:buAutoNum type="arabicPeriod"/>
            </a:pPr>
            <a:endParaRPr lang="fr-FR" sz="1400" dirty="0">
              <a:solidFill>
                <a:schemeClr val="bg1"/>
              </a:solidFill>
            </a:endParaRPr>
          </a:p>
          <a:p>
            <a:pPr marL="342900" indent="-342900">
              <a:buAutoNum type="arabicPeriod"/>
            </a:pPr>
            <a:r>
              <a:rPr lang="fr-FR" sz="1400" dirty="0">
                <a:solidFill>
                  <a:schemeClr val="bg1"/>
                </a:solidFill>
              </a:rPr>
              <a:t>Mettre à jour la politique</a:t>
            </a:r>
          </a:p>
          <a:p>
            <a:pPr marL="342900" indent="-342900">
              <a:buAutoNum type="arabicPeriod"/>
            </a:pPr>
            <a:endParaRPr lang="fr-FR" sz="1400" dirty="0">
              <a:solidFill>
                <a:schemeClr val="bg1"/>
              </a:solidFill>
            </a:endParaRPr>
          </a:p>
          <a:p>
            <a:pPr marL="342900" indent="-342900">
              <a:buAutoNum type="arabicPeriod"/>
            </a:pPr>
            <a:r>
              <a:rPr lang="fr-FR" sz="1400" dirty="0">
                <a:solidFill>
                  <a:schemeClr val="bg1"/>
                </a:solidFill>
              </a:rPr>
              <a:t>Itération jusqu’à une politique optimale</a:t>
            </a:r>
          </a:p>
          <a:p>
            <a:pPr marL="342900" indent="-342900">
              <a:buAutoNum type="arabicPeriod"/>
            </a:pPr>
            <a:endParaRPr lang="fr-FR" sz="1400" dirty="0">
              <a:solidFill>
                <a:schemeClr val="bg1"/>
              </a:solidFill>
            </a:endParaRPr>
          </a:p>
          <a:p>
            <a:pPr marL="342900" indent="-342900">
              <a:buAutoNum type="arabicPeriod"/>
            </a:pPr>
            <a:endParaRPr lang="fr-FR" sz="1400" dirty="0">
              <a:solidFill>
                <a:schemeClr val="bg1"/>
              </a:solidFill>
            </a:endParaRPr>
          </a:p>
        </p:txBody>
      </p:sp>
      <p:pic>
        <p:nvPicPr>
          <p:cNvPr id="32" name="Picture 22" descr="Seau Percé Avec De L'eau Sur Le Fond Image stock - Image of hydratation,  inétanche: 181816733">
            <a:extLst>
              <a:ext uri="{FF2B5EF4-FFF2-40B4-BE49-F238E27FC236}">
                <a16:creationId xmlns:a16="http://schemas.microsoft.com/office/drawing/2014/main" id="{7B03CED9-43FE-16B8-09AE-B9181FD48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554" y="44259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descr="Water tap on black background : résultats (45 mille) d'images libres de  droits, de photos de stock et d'illustrations | Shutterstock">
            <a:extLst>
              <a:ext uri="{FF2B5EF4-FFF2-40B4-BE49-F238E27FC236}">
                <a16:creationId xmlns:a16="http://schemas.microsoft.com/office/drawing/2014/main" id="{1E3F9182-AD8E-AD2B-4BA7-E286807EFD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832" b="9499"/>
          <a:stretch>
            <a:fillRect/>
          </a:stretch>
        </p:blipFill>
        <p:spPr bwMode="auto">
          <a:xfrm>
            <a:off x="5361592" y="4128730"/>
            <a:ext cx="389418" cy="36403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8" descr="Belle Réaliste Flamme De Feu Isolé Sur Fond Noir Clip Art Libres De Droits,  Svg, Vecteurs Et Illustration. Image 48884185">
            <a:extLst>
              <a:ext uri="{FF2B5EF4-FFF2-40B4-BE49-F238E27FC236}">
                <a16:creationId xmlns:a16="http://schemas.microsoft.com/office/drawing/2014/main" id="{18104EDD-3E58-28E4-51CA-8C8A3B564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2781" y="2884048"/>
            <a:ext cx="1052480" cy="10524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Automation robotics black background : résultats (13 mille) d'images libres  de droits, de photos de stock et d'illustrations | Shutterstock">
            <a:extLst>
              <a:ext uri="{FF2B5EF4-FFF2-40B4-BE49-F238E27FC236}">
                <a16:creationId xmlns:a16="http://schemas.microsoft.com/office/drawing/2014/main" id="{911D25EA-B98C-28C3-6BEC-5231B7DFB7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93" r="20924" b="12144"/>
          <a:stretch>
            <a:fillRect/>
          </a:stretch>
        </p:blipFill>
        <p:spPr bwMode="auto">
          <a:xfrm>
            <a:off x="5878348" y="2935906"/>
            <a:ext cx="716361" cy="888005"/>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B1E51831-5472-05CD-5097-8CD481A80B3C}"/>
              </a:ext>
            </a:extLst>
          </p:cNvPr>
          <p:cNvSpPr txBox="1"/>
          <p:nvPr/>
        </p:nvSpPr>
        <p:spPr>
          <a:xfrm>
            <a:off x="6559245" y="3072131"/>
            <a:ext cx="1279833" cy="523220"/>
          </a:xfrm>
          <a:prstGeom prst="rect">
            <a:avLst/>
          </a:prstGeom>
          <a:noFill/>
        </p:spPr>
        <p:txBody>
          <a:bodyPr wrap="square">
            <a:spAutoFit/>
          </a:bodyPr>
          <a:lstStyle/>
          <a:p>
            <a:r>
              <a:rPr lang="fr-FR" sz="1400" dirty="0" err="1">
                <a:solidFill>
                  <a:srgbClr val="FF0000"/>
                </a:solidFill>
              </a:rPr>
              <a:t>Ouch</a:t>
            </a:r>
            <a:r>
              <a:rPr lang="fr-FR" sz="1400" dirty="0">
                <a:solidFill>
                  <a:srgbClr val="FF0000"/>
                </a:solidFill>
              </a:rPr>
              <a:t> !</a:t>
            </a:r>
          </a:p>
          <a:p>
            <a:r>
              <a:rPr lang="fr-FR" sz="1400" dirty="0">
                <a:solidFill>
                  <a:srgbClr val="FF0000"/>
                </a:solidFill>
              </a:rPr>
              <a:t>- 50  points</a:t>
            </a:r>
          </a:p>
        </p:txBody>
      </p:sp>
      <p:pic>
        <p:nvPicPr>
          <p:cNvPr id="39" name="Picture 16" descr="Automation robotics black background : résultats (13 mille) d'images libres  de droits, de photos de stock et d'illustrations | Shutterstock">
            <a:extLst>
              <a:ext uri="{FF2B5EF4-FFF2-40B4-BE49-F238E27FC236}">
                <a16:creationId xmlns:a16="http://schemas.microsoft.com/office/drawing/2014/main" id="{86A63966-58CA-FC6F-B86F-260F1D00E7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93" r="20924" b="12144"/>
          <a:stretch>
            <a:fillRect/>
          </a:stretch>
        </p:blipFill>
        <p:spPr bwMode="auto">
          <a:xfrm>
            <a:off x="6440488" y="5257131"/>
            <a:ext cx="716361" cy="888005"/>
          </a:xfrm>
          <a:prstGeom prst="rect">
            <a:avLst/>
          </a:prstGeom>
          <a:noFill/>
          <a:extLst>
            <a:ext uri="{909E8E84-426E-40DD-AFC4-6F175D3DCCD1}">
              <a14:hiddenFill xmlns:a14="http://schemas.microsoft.com/office/drawing/2010/main">
                <a:solidFill>
                  <a:srgbClr val="FFFFFF"/>
                </a:solidFill>
              </a14:hiddenFill>
            </a:ext>
          </a:extLst>
        </p:spPr>
      </p:pic>
      <p:sp>
        <p:nvSpPr>
          <p:cNvPr id="41" name="Pensées 40">
            <a:extLst>
              <a:ext uri="{FF2B5EF4-FFF2-40B4-BE49-F238E27FC236}">
                <a16:creationId xmlns:a16="http://schemas.microsoft.com/office/drawing/2014/main" id="{A58FE853-EC7B-4DCC-FDA4-AAE27498CE15}"/>
              </a:ext>
            </a:extLst>
          </p:cNvPr>
          <p:cNvSpPr/>
          <p:nvPr/>
        </p:nvSpPr>
        <p:spPr>
          <a:xfrm>
            <a:off x="3838996" y="5347042"/>
            <a:ext cx="2002388" cy="1102384"/>
          </a:xfrm>
          <a:prstGeom prst="cloudCallout">
            <a:avLst>
              <a:gd name="adj1" fmla="val 86344"/>
              <a:gd name="adj2" fmla="val -19617"/>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38" name="Picture 28" descr="Belle Réaliste Flamme De Feu Isolé Sur Fond Noir Clip Art Libres De Droits,  Svg, Vecteurs Et Illustration. Image 48884185">
            <a:extLst>
              <a:ext uri="{FF2B5EF4-FFF2-40B4-BE49-F238E27FC236}">
                <a16:creationId xmlns:a16="http://schemas.microsoft.com/office/drawing/2014/main" id="{E7E656D7-1BE7-DD02-0C4D-F78087BDEA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4" y="5587987"/>
            <a:ext cx="613334" cy="613334"/>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Connecteur droit avec flèche 42">
            <a:extLst>
              <a:ext uri="{FF2B5EF4-FFF2-40B4-BE49-F238E27FC236}">
                <a16:creationId xmlns:a16="http://schemas.microsoft.com/office/drawing/2014/main" id="{56EC2EE0-657C-1E55-D888-83FD430DDD46}"/>
              </a:ext>
            </a:extLst>
          </p:cNvPr>
          <p:cNvCxnSpPr>
            <a:cxnSpLocks/>
          </p:cNvCxnSpPr>
          <p:nvPr/>
        </p:nvCxnSpPr>
        <p:spPr>
          <a:xfrm flipH="1" flipV="1">
            <a:off x="5878348" y="1628800"/>
            <a:ext cx="562140" cy="333784"/>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ZoneTexte 44">
            <a:extLst>
              <a:ext uri="{FF2B5EF4-FFF2-40B4-BE49-F238E27FC236}">
                <a16:creationId xmlns:a16="http://schemas.microsoft.com/office/drawing/2014/main" id="{B4F4651C-3C68-D4E8-39F0-FA082D015E33}"/>
              </a:ext>
            </a:extLst>
          </p:cNvPr>
          <p:cNvSpPr txBox="1"/>
          <p:nvPr/>
        </p:nvSpPr>
        <p:spPr>
          <a:xfrm>
            <a:off x="4572000" y="5749388"/>
            <a:ext cx="1279833" cy="307777"/>
          </a:xfrm>
          <a:prstGeom prst="rect">
            <a:avLst/>
          </a:prstGeom>
          <a:noFill/>
        </p:spPr>
        <p:txBody>
          <a:bodyPr wrap="square">
            <a:spAutoFit/>
          </a:bodyPr>
          <a:lstStyle/>
          <a:p>
            <a:r>
              <a:rPr lang="fr-FR" sz="1400" dirty="0">
                <a:solidFill>
                  <a:schemeClr val="bg1"/>
                </a:solidFill>
              </a:rPr>
              <a:t>= danger</a:t>
            </a:r>
          </a:p>
        </p:txBody>
      </p:sp>
      <p:pic>
        <p:nvPicPr>
          <p:cNvPr id="46" name="Picture 2" descr="apprentissage supervisé">
            <a:extLst>
              <a:ext uri="{FF2B5EF4-FFF2-40B4-BE49-F238E27FC236}">
                <a16:creationId xmlns:a16="http://schemas.microsoft.com/office/drawing/2014/main" id="{E1E2A53A-E098-EC29-6816-F205D72822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5" t="44004" r="68979" b="14633"/>
          <a:stretch>
            <a:fillRect/>
          </a:stretch>
        </p:blipFill>
        <p:spPr bwMode="auto">
          <a:xfrm>
            <a:off x="179512" y="3098296"/>
            <a:ext cx="1296144" cy="12600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apprentissage supervisé">
            <a:extLst>
              <a:ext uri="{FF2B5EF4-FFF2-40B4-BE49-F238E27FC236}">
                <a16:creationId xmlns:a16="http://schemas.microsoft.com/office/drawing/2014/main" id="{585C54A0-9ADD-24EB-E49B-D45082AF25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304" t="45187" r="36331" b="13450"/>
          <a:stretch>
            <a:fillRect/>
          </a:stretch>
        </p:blipFill>
        <p:spPr bwMode="auto">
          <a:xfrm>
            <a:off x="1614061" y="3106771"/>
            <a:ext cx="1296144" cy="1260013"/>
          </a:xfrm>
          <a:prstGeom prst="rect">
            <a:avLst/>
          </a:prstGeom>
          <a:noFill/>
          <a:extLst>
            <a:ext uri="{909E8E84-426E-40DD-AFC4-6F175D3DCCD1}">
              <a14:hiddenFill xmlns:a14="http://schemas.microsoft.com/office/drawing/2010/main">
                <a:solidFill>
                  <a:srgbClr val="FFFFFF"/>
                </a:solidFill>
              </a14:hiddenFill>
            </a:ext>
          </a:extLst>
        </p:spPr>
      </p:pic>
      <p:sp>
        <p:nvSpPr>
          <p:cNvPr id="48" name="ZoneTexte 47">
            <a:extLst>
              <a:ext uri="{FF2B5EF4-FFF2-40B4-BE49-F238E27FC236}">
                <a16:creationId xmlns:a16="http://schemas.microsoft.com/office/drawing/2014/main" id="{9F34F837-D233-1F03-0421-4FE298E68992}"/>
              </a:ext>
            </a:extLst>
          </p:cNvPr>
          <p:cNvSpPr txBox="1"/>
          <p:nvPr/>
        </p:nvSpPr>
        <p:spPr>
          <a:xfrm>
            <a:off x="195823" y="4492763"/>
            <a:ext cx="1279833" cy="523220"/>
          </a:xfrm>
          <a:prstGeom prst="rect">
            <a:avLst/>
          </a:prstGeom>
          <a:noFill/>
        </p:spPr>
        <p:txBody>
          <a:bodyPr wrap="square">
            <a:spAutoFit/>
          </a:bodyPr>
          <a:lstStyle/>
          <a:p>
            <a:pPr algn="ctr"/>
            <a:r>
              <a:rPr lang="fr-FR" sz="1400" dirty="0">
                <a:solidFill>
                  <a:schemeClr val="bg1"/>
                </a:solidFill>
              </a:rPr>
              <a:t>Apprentissage supervisé</a:t>
            </a:r>
          </a:p>
        </p:txBody>
      </p:sp>
      <p:sp>
        <p:nvSpPr>
          <p:cNvPr id="49" name="ZoneTexte 48">
            <a:extLst>
              <a:ext uri="{FF2B5EF4-FFF2-40B4-BE49-F238E27FC236}">
                <a16:creationId xmlns:a16="http://schemas.microsoft.com/office/drawing/2014/main" id="{EFDEBDC8-A723-6C83-9334-A35290B43BDB}"/>
              </a:ext>
            </a:extLst>
          </p:cNvPr>
          <p:cNvSpPr txBox="1"/>
          <p:nvPr/>
        </p:nvSpPr>
        <p:spPr>
          <a:xfrm>
            <a:off x="1646688" y="4492739"/>
            <a:ext cx="1279833" cy="523220"/>
          </a:xfrm>
          <a:prstGeom prst="rect">
            <a:avLst/>
          </a:prstGeom>
          <a:noFill/>
        </p:spPr>
        <p:txBody>
          <a:bodyPr wrap="square">
            <a:spAutoFit/>
          </a:bodyPr>
          <a:lstStyle/>
          <a:p>
            <a:pPr algn="ctr"/>
            <a:r>
              <a:rPr lang="fr-FR" sz="1400" dirty="0">
                <a:solidFill>
                  <a:schemeClr val="bg1"/>
                </a:solidFill>
              </a:rPr>
              <a:t>Apprentissage non supervisé</a:t>
            </a:r>
          </a:p>
        </p:txBody>
      </p:sp>
      <p:sp>
        <p:nvSpPr>
          <p:cNvPr id="50" name="ZoneTexte 49">
            <a:extLst>
              <a:ext uri="{FF2B5EF4-FFF2-40B4-BE49-F238E27FC236}">
                <a16:creationId xmlns:a16="http://schemas.microsoft.com/office/drawing/2014/main" id="{225B4AB2-7B34-A1E7-EDFD-17203B6E655A}"/>
              </a:ext>
            </a:extLst>
          </p:cNvPr>
          <p:cNvSpPr txBox="1"/>
          <p:nvPr/>
        </p:nvSpPr>
        <p:spPr>
          <a:xfrm>
            <a:off x="2872610" y="4492739"/>
            <a:ext cx="1627837" cy="523220"/>
          </a:xfrm>
          <a:prstGeom prst="rect">
            <a:avLst/>
          </a:prstGeom>
          <a:noFill/>
        </p:spPr>
        <p:txBody>
          <a:bodyPr wrap="square">
            <a:spAutoFit/>
          </a:bodyPr>
          <a:lstStyle/>
          <a:p>
            <a:pPr algn="ctr"/>
            <a:r>
              <a:rPr lang="fr-FR" sz="1400" dirty="0">
                <a:solidFill>
                  <a:srgbClr val="FF0000"/>
                </a:solidFill>
              </a:rPr>
              <a:t>Apprentissage par renforcement</a:t>
            </a:r>
          </a:p>
        </p:txBody>
      </p:sp>
      <p:sp>
        <p:nvSpPr>
          <p:cNvPr id="51" name="ZoneTexte 50">
            <a:extLst>
              <a:ext uri="{FF2B5EF4-FFF2-40B4-BE49-F238E27FC236}">
                <a16:creationId xmlns:a16="http://schemas.microsoft.com/office/drawing/2014/main" id="{B9AA1C7D-42E4-2C68-8FD2-D3759A42597C}"/>
              </a:ext>
            </a:extLst>
          </p:cNvPr>
          <p:cNvSpPr txBox="1"/>
          <p:nvPr/>
        </p:nvSpPr>
        <p:spPr>
          <a:xfrm>
            <a:off x="1237252" y="1954423"/>
            <a:ext cx="1627837" cy="523220"/>
          </a:xfrm>
          <a:prstGeom prst="rect">
            <a:avLst/>
          </a:prstGeom>
          <a:noFill/>
        </p:spPr>
        <p:txBody>
          <a:bodyPr wrap="square">
            <a:spAutoFit/>
          </a:bodyPr>
          <a:lstStyle/>
          <a:p>
            <a:pPr algn="ctr"/>
            <a:r>
              <a:rPr lang="fr-FR" sz="1400" dirty="0">
                <a:solidFill>
                  <a:schemeClr val="bg1"/>
                </a:solidFill>
              </a:rPr>
              <a:t>Apprentissage machine</a:t>
            </a:r>
          </a:p>
        </p:txBody>
      </p:sp>
      <p:cxnSp>
        <p:nvCxnSpPr>
          <p:cNvPr id="53" name="Connecteur droit avec flèche 52">
            <a:extLst>
              <a:ext uri="{FF2B5EF4-FFF2-40B4-BE49-F238E27FC236}">
                <a16:creationId xmlns:a16="http://schemas.microsoft.com/office/drawing/2014/main" id="{56A2298E-07AC-E532-B387-D7D3918B0A6F}"/>
              </a:ext>
            </a:extLst>
          </p:cNvPr>
          <p:cNvCxnSpPr>
            <a:stCxn id="51" idx="2"/>
            <a:endCxn id="46" idx="0"/>
          </p:cNvCxnSpPr>
          <p:nvPr/>
        </p:nvCxnSpPr>
        <p:spPr>
          <a:xfrm flipH="1">
            <a:off x="827584" y="2477643"/>
            <a:ext cx="1223587" cy="620653"/>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4" name="Connecteur droit avec flèche 53">
            <a:extLst>
              <a:ext uri="{FF2B5EF4-FFF2-40B4-BE49-F238E27FC236}">
                <a16:creationId xmlns:a16="http://schemas.microsoft.com/office/drawing/2014/main" id="{71223986-6690-F036-7BDB-0B24AA0EA48E}"/>
              </a:ext>
            </a:extLst>
          </p:cNvPr>
          <p:cNvCxnSpPr>
            <a:cxnSpLocks/>
            <a:stCxn id="51" idx="2"/>
            <a:endCxn id="47" idx="0"/>
          </p:cNvCxnSpPr>
          <p:nvPr/>
        </p:nvCxnSpPr>
        <p:spPr>
          <a:xfrm>
            <a:off x="2051171" y="2477643"/>
            <a:ext cx="210962" cy="629128"/>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7" name="Connecteur droit avec flèche 56">
            <a:extLst>
              <a:ext uri="{FF2B5EF4-FFF2-40B4-BE49-F238E27FC236}">
                <a16:creationId xmlns:a16="http://schemas.microsoft.com/office/drawing/2014/main" id="{FBB93850-6840-EE4E-4015-3DC49EBBE05F}"/>
              </a:ext>
            </a:extLst>
          </p:cNvPr>
          <p:cNvCxnSpPr>
            <a:cxnSpLocks/>
            <a:stCxn id="51" idx="2"/>
            <a:endCxn id="9218" idx="0"/>
          </p:cNvCxnSpPr>
          <p:nvPr/>
        </p:nvCxnSpPr>
        <p:spPr>
          <a:xfrm>
            <a:off x="2051171" y="2477643"/>
            <a:ext cx="1634889" cy="629127"/>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3758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2AFC7-551F-7750-2B69-64BC8306191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E222FE-4B54-2CF6-A227-E9DC7D376486}"/>
              </a:ext>
            </a:extLst>
          </p:cNvPr>
          <p:cNvSpPr>
            <a:spLocks noGrp="1"/>
          </p:cNvSpPr>
          <p:nvPr>
            <p:ph type="title"/>
          </p:nvPr>
        </p:nvSpPr>
        <p:spPr>
          <a:xfrm>
            <a:off x="179512" y="3212976"/>
            <a:ext cx="8640960" cy="684866"/>
          </a:xfrm>
        </p:spPr>
        <p:txBody>
          <a:bodyPr>
            <a:normAutofit fontScale="90000"/>
          </a:bodyPr>
          <a:lstStyle/>
          <a:p>
            <a:pPr algn="ctr"/>
            <a:r>
              <a:rPr lang="fr-FR" b="1" dirty="0">
                <a:latin typeface="Calibri" panose="020F0502020204030204" pitchFamily="34" charset="0"/>
                <a:cs typeface="Calibri" panose="020F0502020204030204" pitchFamily="34" charset="0"/>
              </a:rPr>
              <a:t>Comment classer automatiquement des données ?</a:t>
            </a:r>
            <a:endParaRPr lang="fr-FR" dirty="0"/>
          </a:p>
        </p:txBody>
      </p:sp>
      <p:sp>
        <p:nvSpPr>
          <p:cNvPr id="4" name="Espace réservé du numéro de diapositive 3">
            <a:extLst>
              <a:ext uri="{FF2B5EF4-FFF2-40B4-BE49-F238E27FC236}">
                <a16:creationId xmlns:a16="http://schemas.microsoft.com/office/drawing/2014/main" id="{0FA8BC5A-C156-4D52-BE9A-5DA32C5BD7B6}"/>
              </a:ext>
            </a:extLst>
          </p:cNvPr>
          <p:cNvSpPr>
            <a:spLocks noGrp="1"/>
          </p:cNvSpPr>
          <p:nvPr>
            <p:ph type="sldNum" sz="quarter" idx="12"/>
          </p:nvPr>
        </p:nvSpPr>
        <p:spPr/>
        <p:txBody>
          <a:bodyPr/>
          <a:lstStyle/>
          <a:p>
            <a:fld id="{BE6A53CE-317A-6D46-9381-9000A76D9D79}" type="slidenum">
              <a:rPr lang="fr-FR" smtClean="0"/>
              <a:t>22</a:t>
            </a:fld>
            <a:endParaRPr lang="fr-FR"/>
          </a:p>
        </p:txBody>
      </p:sp>
    </p:spTree>
    <p:extLst>
      <p:ext uri="{BB962C8B-B14F-4D97-AF65-F5344CB8AC3E}">
        <p14:creationId xmlns:p14="http://schemas.microsoft.com/office/powerpoint/2010/main" val="1570994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F9B5CC-50FD-95FC-D45C-2677044385F9}"/>
              </a:ext>
            </a:extLst>
          </p:cNvPr>
          <p:cNvSpPr>
            <a:spLocks noGrp="1"/>
          </p:cNvSpPr>
          <p:nvPr>
            <p:ph type="title"/>
          </p:nvPr>
        </p:nvSpPr>
        <p:spPr/>
        <p:txBody>
          <a:bodyPr>
            <a:normAutofit fontScale="90000"/>
          </a:bodyPr>
          <a:lstStyle/>
          <a:p>
            <a:r>
              <a:rPr lang="fr-FR" dirty="0"/>
              <a:t>Classification automatique</a:t>
            </a:r>
          </a:p>
        </p:txBody>
      </p:sp>
      <p:sp>
        <p:nvSpPr>
          <p:cNvPr id="3" name="Espace réservé du contenu 2">
            <a:extLst>
              <a:ext uri="{FF2B5EF4-FFF2-40B4-BE49-F238E27FC236}">
                <a16:creationId xmlns:a16="http://schemas.microsoft.com/office/drawing/2014/main" id="{662A98C3-F749-EFAF-B651-458A30C9C505}"/>
              </a:ext>
            </a:extLst>
          </p:cNvPr>
          <p:cNvSpPr>
            <a:spLocks noGrp="1"/>
          </p:cNvSpPr>
          <p:nvPr>
            <p:ph idx="1"/>
          </p:nvPr>
        </p:nvSpPr>
        <p:spPr/>
        <p:txBody>
          <a:bodyPr>
            <a:normAutofit/>
          </a:bodyPr>
          <a:lstStyle/>
          <a:p>
            <a:r>
              <a:rPr lang="fr-FR" sz="2400" dirty="0"/>
              <a:t>Opéra de Montpellier</a:t>
            </a:r>
          </a:p>
          <a:p>
            <a:r>
              <a:rPr lang="fr-FR" sz="2400" dirty="0"/>
              <a:t>Scénario : </a:t>
            </a:r>
            <a:r>
              <a:rPr lang="fr-FR" sz="2400" b="1" dirty="0">
                <a:solidFill>
                  <a:srgbClr val="4EAF03"/>
                </a:solidFill>
              </a:rPr>
              <a:t>prédire si une personne résilie un abonnement</a:t>
            </a:r>
            <a:endParaRPr lang="fr-FR" sz="2400" dirty="0"/>
          </a:p>
          <a:p>
            <a:r>
              <a:rPr lang="fr-FR" sz="2400" dirty="0"/>
              <a:t>Chaque post-it représente un </a:t>
            </a:r>
            <a:r>
              <a:rPr lang="fr-FR" sz="2400" b="1" dirty="0">
                <a:solidFill>
                  <a:srgbClr val="4EAF03"/>
                </a:solidFill>
              </a:rPr>
              <a:t>individu</a:t>
            </a:r>
            <a:r>
              <a:rPr lang="fr-FR" sz="2400" dirty="0"/>
              <a:t>, avec deux caractéristiques simples : </a:t>
            </a:r>
            <a:r>
              <a:rPr lang="fr-FR" sz="2400" b="1" dirty="0">
                <a:solidFill>
                  <a:srgbClr val="4EAF03"/>
                </a:solidFill>
              </a:rPr>
              <a:t>âge</a:t>
            </a:r>
            <a:r>
              <a:rPr lang="fr-FR" sz="2400" dirty="0"/>
              <a:t> et </a:t>
            </a:r>
            <a:r>
              <a:rPr lang="fr-FR" sz="2400" b="1" dirty="0">
                <a:solidFill>
                  <a:srgbClr val="4EAF03"/>
                </a:solidFill>
              </a:rPr>
              <a:t>satisfaction</a:t>
            </a:r>
            <a:r>
              <a:rPr lang="fr-FR" sz="2400" dirty="0"/>
              <a:t>.</a:t>
            </a:r>
          </a:p>
          <a:p>
            <a:endParaRPr lang="fr-FR" sz="2400" dirty="0"/>
          </a:p>
          <a:p>
            <a:endParaRPr lang="fr-FR" sz="2400" dirty="0"/>
          </a:p>
        </p:txBody>
      </p:sp>
      <p:sp>
        <p:nvSpPr>
          <p:cNvPr id="4" name="Espace réservé du numéro de diapositive 3">
            <a:extLst>
              <a:ext uri="{FF2B5EF4-FFF2-40B4-BE49-F238E27FC236}">
                <a16:creationId xmlns:a16="http://schemas.microsoft.com/office/drawing/2014/main" id="{071E176B-79F3-B95F-AFF3-2704EE688431}"/>
              </a:ext>
            </a:extLst>
          </p:cNvPr>
          <p:cNvSpPr>
            <a:spLocks noGrp="1"/>
          </p:cNvSpPr>
          <p:nvPr>
            <p:ph type="sldNum" sz="quarter" idx="12"/>
          </p:nvPr>
        </p:nvSpPr>
        <p:spPr/>
        <p:txBody>
          <a:bodyPr/>
          <a:lstStyle/>
          <a:p>
            <a:fld id="{BE6A53CE-317A-6D46-9381-9000A76D9D79}" type="slidenum">
              <a:rPr lang="fr-FR" smtClean="0"/>
              <a:t>23</a:t>
            </a:fld>
            <a:endParaRPr lang="fr-FR"/>
          </a:p>
        </p:txBody>
      </p:sp>
      <p:pic>
        <p:nvPicPr>
          <p:cNvPr id="1026" name="Picture 2" descr="Do you have an affinity for SILENT sticky wall brainstorming? Part 1 - MSU  Extension">
            <a:extLst>
              <a:ext uri="{FF2B5EF4-FFF2-40B4-BE49-F238E27FC236}">
                <a16:creationId xmlns:a16="http://schemas.microsoft.com/office/drawing/2014/main" id="{DFD8A04F-CD96-FE4E-8DFC-196639347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680" y="174886"/>
            <a:ext cx="1459851" cy="109387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necteur droit avec flèche 17">
            <a:extLst>
              <a:ext uri="{FF2B5EF4-FFF2-40B4-BE49-F238E27FC236}">
                <a16:creationId xmlns:a16="http://schemas.microsoft.com/office/drawing/2014/main" id="{24D304C1-4180-D79C-A076-040C1E070CAF}"/>
              </a:ext>
            </a:extLst>
          </p:cNvPr>
          <p:cNvCxnSpPr>
            <a:cxnSpLocks/>
          </p:cNvCxnSpPr>
          <p:nvPr/>
        </p:nvCxnSpPr>
        <p:spPr>
          <a:xfrm>
            <a:off x="519645" y="6431062"/>
            <a:ext cx="7532653" cy="0"/>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2C6E1DAA-E198-E8B8-09E9-5756DB73BF9C}"/>
              </a:ext>
            </a:extLst>
          </p:cNvPr>
          <p:cNvSpPr txBox="1"/>
          <p:nvPr/>
        </p:nvSpPr>
        <p:spPr>
          <a:xfrm>
            <a:off x="323528" y="2774454"/>
            <a:ext cx="4678324" cy="369332"/>
          </a:xfrm>
          <a:prstGeom prst="rect">
            <a:avLst/>
          </a:prstGeom>
          <a:noFill/>
        </p:spPr>
        <p:txBody>
          <a:bodyPr wrap="square">
            <a:spAutoFit/>
          </a:bodyPr>
          <a:lstStyle/>
          <a:p>
            <a:r>
              <a:rPr lang="fr-FR" sz="1800" dirty="0">
                <a:solidFill>
                  <a:schemeClr val="bg1"/>
                </a:solidFill>
              </a:rPr>
              <a:t>Satisfaction</a:t>
            </a:r>
            <a:endParaRPr lang="fr-FR" dirty="0">
              <a:solidFill>
                <a:schemeClr val="bg1"/>
              </a:solidFill>
            </a:endParaRPr>
          </a:p>
        </p:txBody>
      </p:sp>
      <p:sp>
        <p:nvSpPr>
          <p:cNvPr id="20" name="ZoneTexte 19">
            <a:extLst>
              <a:ext uri="{FF2B5EF4-FFF2-40B4-BE49-F238E27FC236}">
                <a16:creationId xmlns:a16="http://schemas.microsoft.com/office/drawing/2014/main" id="{3416A2A3-FC04-8300-C0AE-55B5E4270F53}"/>
              </a:ext>
            </a:extLst>
          </p:cNvPr>
          <p:cNvSpPr txBox="1"/>
          <p:nvPr/>
        </p:nvSpPr>
        <p:spPr>
          <a:xfrm>
            <a:off x="8145043" y="6227739"/>
            <a:ext cx="1440156" cy="369332"/>
          </a:xfrm>
          <a:prstGeom prst="rect">
            <a:avLst/>
          </a:prstGeom>
          <a:noFill/>
        </p:spPr>
        <p:txBody>
          <a:bodyPr wrap="square">
            <a:spAutoFit/>
          </a:bodyPr>
          <a:lstStyle/>
          <a:p>
            <a:r>
              <a:rPr lang="fr-FR" dirty="0">
                <a:solidFill>
                  <a:schemeClr val="bg1"/>
                </a:solidFill>
              </a:rPr>
              <a:t>Âge</a:t>
            </a:r>
          </a:p>
        </p:txBody>
      </p:sp>
      <p:cxnSp>
        <p:nvCxnSpPr>
          <p:cNvPr id="21" name="Connecteur droit avec flèche 20">
            <a:extLst>
              <a:ext uri="{FF2B5EF4-FFF2-40B4-BE49-F238E27FC236}">
                <a16:creationId xmlns:a16="http://schemas.microsoft.com/office/drawing/2014/main" id="{50AF2D46-28D5-2D0F-9822-86D5AF70917C}"/>
              </a:ext>
            </a:extLst>
          </p:cNvPr>
          <p:cNvCxnSpPr>
            <a:cxnSpLocks/>
          </p:cNvCxnSpPr>
          <p:nvPr/>
        </p:nvCxnSpPr>
        <p:spPr>
          <a:xfrm flipV="1">
            <a:off x="755576" y="3284984"/>
            <a:ext cx="0" cy="3312087"/>
          </a:xfrm>
          <a:prstGeom prst="straightConnector1">
            <a:avLst/>
          </a:prstGeom>
          <a:ln>
            <a:solidFill>
              <a:srgbClr val="0097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249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9D350-4EA2-0FF2-7DB9-562F3A72C83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0D06433-B17F-7ADA-C80B-3758DDCC0424}"/>
              </a:ext>
            </a:extLst>
          </p:cNvPr>
          <p:cNvSpPr>
            <a:spLocks noGrp="1"/>
          </p:cNvSpPr>
          <p:nvPr>
            <p:ph type="title"/>
          </p:nvPr>
        </p:nvSpPr>
        <p:spPr/>
        <p:txBody>
          <a:bodyPr>
            <a:normAutofit fontScale="90000"/>
          </a:bodyPr>
          <a:lstStyle/>
          <a:p>
            <a:r>
              <a:rPr lang="fr-FR" dirty="0"/>
              <a:t>Classification automatique</a:t>
            </a:r>
          </a:p>
        </p:txBody>
      </p:sp>
      <p:sp>
        <p:nvSpPr>
          <p:cNvPr id="4" name="Espace réservé du numéro de diapositive 3">
            <a:extLst>
              <a:ext uri="{FF2B5EF4-FFF2-40B4-BE49-F238E27FC236}">
                <a16:creationId xmlns:a16="http://schemas.microsoft.com/office/drawing/2014/main" id="{07FB1514-5155-6388-1414-E098EAD82A88}"/>
              </a:ext>
            </a:extLst>
          </p:cNvPr>
          <p:cNvSpPr>
            <a:spLocks noGrp="1"/>
          </p:cNvSpPr>
          <p:nvPr>
            <p:ph type="sldNum" sz="quarter" idx="12"/>
          </p:nvPr>
        </p:nvSpPr>
        <p:spPr/>
        <p:txBody>
          <a:bodyPr/>
          <a:lstStyle/>
          <a:p>
            <a:fld id="{BE6A53CE-317A-6D46-9381-9000A76D9D79}" type="slidenum">
              <a:rPr lang="fr-FR" smtClean="0"/>
              <a:t>24</a:t>
            </a:fld>
            <a:endParaRPr lang="fr-FR"/>
          </a:p>
        </p:txBody>
      </p:sp>
      <p:sp>
        <p:nvSpPr>
          <p:cNvPr id="17" name="ZoneTexte 16">
            <a:extLst>
              <a:ext uri="{FF2B5EF4-FFF2-40B4-BE49-F238E27FC236}">
                <a16:creationId xmlns:a16="http://schemas.microsoft.com/office/drawing/2014/main" id="{D80A5E52-BA4E-3678-9B6E-FBC9687122FC}"/>
              </a:ext>
            </a:extLst>
          </p:cNvPr>
          <p:cNvSpPr txBox="1"/>
          <p:nvPr/>
        </p:nvSpPr>
        <p:spPr>
          <a:xfrm>
            <a:off x="5796135" y="68431"/>
            <a:ext cx="3362301" cy="1200329"/>
          </a:xfrm>
          <a:prstGeom prst="rect">
            <a:avLst/>
          </a:prstGeom>
          <a:noFill/>
        </p:spPr>
        <p:txBody>
          <a:bodyPr wrap="square">
            <a:spAutoFit/>
          </a:bodyPr>
          <a:lstStyle/>
          <a:p>
            <a:pPr>
              <a:buNone/>
            </a:pPr>
            <a:r>
              <a:rPr lang="fr-FR" sz="18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“Si je devais inventer une règle simple pour séparer les deux groupes, où traceriez-vous la ligne ?”</a:t>
            </a:r>
            <a:endParaRPr lang="fr-FR"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34348D12-3ED8-4E7F-A657-0F31F32B4F75}"/>
              </a:ext>
            </a:extLst>
          </p:cNvPr>
          <p:cNvSpPr txBox="1"/>
          <p:nvPr/>
        </p:nvSpPr>
        <p:spPr>
          <a:xfrm>
            <a:off x="1341900" y="6009320"/>
            <a:ext cx="7345716" cy="646331"/>
          </a:xfrm>
          <a:prstGeom prst="rect">
            <a:avLst/>
          </a:prstGeom>
          <a:noFill/>
        </p:spPr>
        <p:txBody>
          <a:bodyPr wrap="square">
            <a:spAutoFit/>
          </a:bodyPr>
          <a:lstStyle/>
          <a:p>
            <a:r>
              <a:rPr lang="fr-FR" sz="18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Vous venez de reproduire ce que fait un modèle de classification linéaire : </a:t>
            </a:r>
            <a:r>
              <a:rPr lang="fr-FR" sz="1800" b="1" kern="0" dirty="0">
                <a:solidFill>
                  <a:srgbClr val="4EAF03"/>
                </a:solidFill>
                <a:effectLst/>
                <a:latin typeface="Calibri" panose="020F0502020204030204" pitchFamily="34" charset="0"/>
                <a:ea typeface="Times New Roman" panose="02020603050405020304" pitchFamily="18" charset="0"/>
                <a:cs typeface="Calibri" panose="020F0502020204030204" pitchFamily="34" charset="0"/>
              </a:rPr>
              <a:t>trouver la meilleure frontière (droite) qui sépare deux ensembles de points</a:t>
            </a:r>
            <a:r>
              <a:rPr lang="fr-FR" dirty="0">
                <a:solidFill>
                  <a:srgbClr val="4EAF03"/>
                </a:solidFill>
                <a:effectLst/>
                <a:latin typeface="Calibri" panose="020F0502020204030204" pitchFamily="34" charset="0"/>
                <a:cs typeface="Calibri" panose="020F0502020204030204" pitchFamily="34" charset="0"/>
              </a:rPr>
              <a:t> </a:t>
            </a:r>
            <a:endParaRPr lang="fr-FR" dirty="0">
              <a:solidFill>
                <a:srgbClr val="4EAF03"/>
              </a:solidFill>
              <a:latin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02BE1C04-BA6B-AE21-7AE5-4DC979E6FD0F}"/>
              </a:ext>
            </a:extLst>
          </p:cNvPr>
          <p:cNvPicPr>
            <a:picLocks noChangeAspect="1"/>
          </p:cNvPicPr>
          <p:nvPr/>
        </p:nvPicPr>
        <p:blipFill>
          <a:blip r:embed="rId3"/>
          <a:stretch>
            <a:fillRect/>
          </a:stretch>
        </p:blipFill>
        <p:spPr>
          <a:xfrm>
            <a:off x="1517127" y="1366873"/>
            <a:ext cx="6109745" cy="4559048"/>
          </a:xfrm>
          <a:prstGeom prst="rect">
            <a:avLst/>
          </a:prstGeom>
        </p:spPr>
      </p:pic>
      <p:cxnSp>
        <p:nvCxnSpPr>
          <p:cNvPr id="24" name="Connecteur droit 23">
            <a:extLst>
              <a:ext uri="{FF2B5EF4-FFF2-40B4-BE49-F238E27FC236}">
                <a16:creationId xmlns:a16="http://schemas.microsoft.com/office/drawing/2014/main" id="{2FC0ECEC-C600-E96A-E982-3A16F0CDAE7D}"/>
              </a:ext>
            </a:extLst>
          </p:cNvPr>
          <p:cNvCxnSpPr/>
          <p:nvPr/>
        </p:nvCxnSpPr>
        <p:spPr>
          <a:xfrm flipV="1">
            <a:off x="2771800" y="1563061"/>
            <a:ext cx="2736304" cy="3960440"/>
          </a:xfrm>
          <a:prstGeom prst="line">
            <a:avLst/>
          </a:prstGeom>
          <a:ln>
            <a:solidFill>
              <a:srgbClr val="009700"/>
            </a:solidFill>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270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701BC-8B4B-2F4B-F4FA-274DA6A76F9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BF6A87F-74C5-8DFE-0D4E-80676B0EFF9C}"/>
              </a:ext>
            </a:extLst>
          </p:cNvPr>
          <p:cNvSpPr>
            <a:spLocks noGrp="1"/>
          </p:cNvSpPr>
          <p:nvPr>
            <p:ph type="title"/>
          </p:nvPr>
        </p:nvSpPr>
        <p:spPr/>
        <p:txBody>
          <a:bodyPr>
            <a:normAutofit fontScale="90000"/>
          </a:bodyPr>
          <a:lstStyle/>
          <a:p>
            <a:r>
              <a:rPr lang="fr-FR" dirty="0"/>
              <a:t>Classification automatique</a:t>
            </a:r>
          </a:p>
        </p:txBody>
      </p:sp>
      <p:sp>
        <p:nvSpPr>
          <p:cNvPr id="3" name="Espace réservé du contenu 2">
            <a:extLst>
              <a:ext uri="{FF2B5EF4-FFF2-40B4-BE49-F238E27FC236}">
                <a16:creationId xmlns:a16="http://schemas.microsoft.com/office/drawing/2014/main" id="{EFF4650B-EB34-8B01-0F0E-E8A1E7DA17F9}"/>
              </a:ext>
            </a:extLst>
          </p:cNvPr>
          <p:cNvSpPr>
            <a:spLocks noGrp="1"/>
          </p:cNvSpPr>
          <p:nvPr>
            <p:ph idx="1"/>
          </p:nvPr>
        </p:nvSpPr>
        <p:spPr>
          <a:xfrm>
            <a:off x="145915" y="815717"/>
            <a:ext cx="8674557" cy="5615345"/>
          </a:xfrm>
        </p:spPr>
        <p:txBody>
          <a:bodyPr>
            <a:normAutofit/>
          </a:bodyPr>
          <a:lstStyle/>
          <a:p>
            <a:r>
              <a:rPr lang="fr-FR" sz="2400" dirty="0"/>
              <a:t>Opéra de Montpellier</a:t>
            </a:r>
          </a:p>
          <a:p>
            <a:r>
              <a:rPr lang="fr-FR" sz="2400" dirty="0"/>
              <a:t>Scénario : </a:t>
            </a:r>
            <a:r>
              <a:rPr lang="fr-FR" sz="2400" b="1" dirty="0">
                <a:solidFill>
                  <a:srgbClr val="4EAF03"/>
                </a:solidFill>
              </a:rPr>
              <a:t>prédire si une personne résilie un abonnement</a:t>
            </a:r>
            <a:endParaRPr lang="fr-FR" sz="2400" dirty="0"/>
          </a:p>
          <a:p>
            <a:r>
              <a:rPr lang="fr-FR" sz="2400" dirty="0"/>
              <a:t>Chaque post-it représente un </a:t>
            </a:r>
            <a:r>
              <a:rPr lang="fr-FR" sz="2400" b="1" dirty="0">
                <a:solidFill>
                  <a:srgbClr val="4EAF03"/>
                </a:solidFill>
              </a:rPr>
              <a:t>individu</a:t>
            </a:r>
            <a:r>
              <a:rPr lang="fr-FR" sz="2400" dirty="0"/>
              <a:t>, avec deux caractéristiques simples : </a:t>
            </a:r>
            <a:r>
              <a:rPr lang="fr-FR" sz="2400" b="1" dirty="0">
                <a:solidFill>
                  <a:srgbClr val="4EAF03"/>
                </a:solidFill>
              </a:rPr>
              <a:t>âge</a:t>
            </a:r>
            <a:r>
              <a:rPr lang="fr-FR" sz="2400" dirty="0"/>
              <a:t> et </a:t>
            </a:r>
            <a:r>
              <a:rPr lang="fr-FR" sz="2400" b="1" dirty="0">
                <a:solidFill>
                  <a:srgbClr val="4EAF03"/>
                </a:solidFill>
              </a:rPr>
              <a:t>satisfaction</a:t>
            </a:r>
            <a:r>
              <a:rPr lang="fr-FR" sz="2400" dirty="0"/>
              <a:t>.</a:t>
            </a:r>
          </a:p>
          <a:p>
            <a:endParaRPr lang="fr-FR" sz="2400" dirty="0"/>
          </a:p>
          <a:p>
            <a:r>
              <a:rPr lang="fr-FR" sz="2400" dirty="0"/>
              <a:t>Quelles autres caractéristiques aurions-nous pu prendre en compte ?</a:t>
            </a:r>
          </a:p>
          <a:p>
            <a:pPr lvl="1"/>
            <a:r>
              <a:rPr lang="fr-FR" sz="2400" dirty="0"/>
              <a:t>heures de sommeil</a:t>
            </a:r>
          </a:p>
          <a:p>
            <a:pPr lvl="1"/>
            <a:r>
              <a:rPr lang="fr-FR" sz="2400" dirty="0"/>
              <a:t>fréquence d’utilisation de l’abonnement</a:t>
            </a:r>
          </a:p>
          <a:p>
            <a:pPr lvl="1"/>
            <a:r>
              <a:rPr lang="fr-FR" sz="2400" dirty="0"/>
              <a:t>temps passé en cuisine</a:t>
            </a:r>
          </a:p>
          <a:p>
            <a:pPr lvl="1"/>
            <a:r>
              <a:rPr lang="fr-FR" sz="2400" dirty="0"/>
              <a:t>moyenne prix des places </a:t>
            </a:r>
          </a:p>
          <a:p>
            <a:pPr lvl="1"/>
            <a:r>
              <a:rPr lang="fr-FR" sz="2400" dirty="0"/>
              <a:t>niveau de stress  </a:t>
            </a:r>
          </a:p>
          <a:p>
            <a:endParaRPr lang="fr-FR" sz="2400" dirty="0"/>
          </a:p>
          <a:p>
            <a:endParaRPr lang="fr-FR" sz="2400" dirty="0"/>
          </a:p>
          <a:p>
            <a:endParaRPr lang="fr-FR" sz="2400" dirty="0"/>
          </a:p>
          <a:p>
            <a:endParaRPr lang="fr-FR" sz="2400" dirty="0"/>
          </a:p>
          <a:p>
            <a:endParaRPr lang="fr-FR" sz="2400" dirty="0"/>
          </a:p>
        </p:txBody>
      </p:sp>
      <p:sp>
        <p:nvSpPr>
          <p:cNvPr id="4" name="Espace réservé du numéro de diapositive 3">
            <a:extLst>
              <a:ext uri="{FF2B5EF4-FFF2-40B4-BE49-F238E27FC236}">
                <a16:creationId xmlns:a16="http://schemas.microsoft.com/office/drawing/2014/main" id="{57A43B28-58FB-C133-5CCB-CFF476B9531C}"/>
              </a:ext>
            </a:extLst>
          </p:cNvPr>
          <p:cNvSpPr>
            <a:spLocks noGrp="1"/>
          </p:cNvSpPr>
          <p:nvPr>
            <p:ph type="sldNum" sz="quarter" idx="12"/>
          </p:nvPr>
        </p:nvSpPr>
        <p:spPr/>
        <p:txBody>
          <a:bodyPr/>
          <a:lstStyle/>
          <a:p>
            <a:fld id="{BE6A53CE-317A-6D46-9381-9000A76D9D79}" type="slidenum">
              <a:rPr lang="fr-FR" smtClean="0"/>
              <a:t>25</a:t>
            </a:fld>
            <a:endParaRPr lang="fr-FR"/>
          </a:p>
        </p:txBody>
      </p:sp>
      <p:pic>
        <p:nvPicPr>
          <p:cNvPr id="1026" name="Picture 2" descr="Do you have an affinity for SILENT sticky wall brainstorming? Part 1 - MSU  Extension">
            <a:extLst>
              <a:ext uri="{FF2B5EF4-FFF2-40B4-BE49-F238E27FC236}">
                <a16:creationId xmlns:a16="http://schemas.microsoft.com/office/drawing/2014/main" id="{BD97FD09-D40E-F6C3-B340-83BA5FCAB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680" y="174886"/>
            <a:ext cx="1459851" cy="109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11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5773A-AC28-047F-860E-E53EBB0F73D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FD7294A-F016-5966-E555-FF01BA013C25}"/>
              </a:ext>
            </a:extLst>
          </p:cNvPr>
          <p:cNvSpPr>
            <a:spLocks noGrp="1"/>
          </p:cNvSpPr>
          <p:nvPr>
            <p:ph type="title"/>
          </p:nvPr>
        </p:nvSpPr>
        <p:spPr/>
        <p:txBody>
          <a:bodyPr>
            <a:normAutofit fontScale="90000"/>
          </a:bodyPr>
          <a:lstStyle/>
          <a:p>
            <a:r>
              <a:rPr lang="fr-FR" dirty="0"/>
              <a:t>Classification automatique</a:t>
            </a:r>
          </a:p>
        </p:txBody>
      </p:sp>
      <p:sp>
        <p:nvSpPr>
          <p:cNvPr id="3" name="Espace réservé du contenu 2">
            <a:extLst>
              <a:ext uri="{FF2B5EF4-FFF2-40B4-BE49-F238E27FC236}">
                <a16:creationId xmlns:a16="http://schemas.microsoft.com/office/drawing/2014/main" id="{66D53B7B-FE38-C743-6315-61F77B28FAFA}"/>
              </a:ext>
            </a:extLst>
          </p:cNvPr>
          <p:cNvSpPr>
            <a:spLocks noGrp="1"/>
          </p:cNvSpPr>
          <p:nvPr>
            <p:ph idx="1"/>
          </p:nvPr>
        </p:nvSpPr>
        <p:spPr>
          <a:xfrm>
            <a:off x="137549" y="1196752"/>
            <a:ext cx="8868902" cy="3290094"/>
          </a:xfrm>
        </p:spPr>
        <p:txBody>
          <a:bodyPr>
            <a:normAutofit/>
          </a:bodyPr>
          <a:lstStyle/>
          <a:p>
            <a:r>
              <a:rPr lang="fr-FR" dirty="0">
                <a:hlinkClick r:id="rId2"/>
              </a:rPr>
              <a:t>https://teachablemachine.withgoogle.com/train</a:t>
            </a:r>
            <a:endParaRPr lang="fr-FR" dirty="0"/>
          </a:p>
          <a:p>
            <a:endParaRPr lang="fr-FR" dirty="0"/>
          </a:p>
          <a:p>
            <a:r>
              <a:rPr lang="fr-FR" dirty="0"/>
              <a:t>Construisez-vous un jeu de données avec 3 classes, apprenez un modèle, testez-le</a:t>
            </a:r>
          </a:p>
          <a:p>
            <a:endParaRPr lang="fr-FR" dirty="0"/>
          </a:p>
        </p:txBody>
      </p:sp>
      <p:sp>
        <p:nvSpPr>
          <p:cNvPr id="4" name="Espace réservé du numéro de diapositive 3">
            <a:extLst>
              <a:ext uri="{FF2B5EF4-FFF2-40B4-BE49-F238E27FC236}">
                <a16:creationId xmlns:a16="http://schemas.microsoft.com/office/drawing/2014/main" id="{B816A533-8E47-0E7D-FA9F-17ACE7096EA1}"/>
              </a:ext>
            </a:extLst>
          </p:cNvPr>
          <p:cNvSpPr>
            <a:spLocks noGrp="1"/>
          </p:cNvSpPr>
          <p:nvPr>
            <p:ph type="sldNum" sz="quarter" idx="12"/>
          </p:nvPr>
        </p:nvSpPr>
        <p:spPr/>
        <p:txBody>
          <a:bodyPr/>
          <a:lstStyle/>
          <a:p>
            <a:fld id="{BE6A53CE-317A-6D46-9381-9000A76D9D79}" type="slidenum">
              <a:rPr lang="fr-FR" smtClean="0"/>
              <a:t>26</a:t>
            </a:fld>
            <a:endParaRPr lang="fr-FR"/>
          </a:p>
        </p:txBody>
      </p:sp>
    </p:spTree>
    <p:extLst>
      <p:ext uri="{BB962C8B-B14F-4D97-AF65-F5344CB8AC3E}">
        <p14:creationId xmlns:p14="http://schemas.microsoft.com/office/powerpoint/2010/main" val="535595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63EEE-5E86-CDB8-8124-8D649DE9DB0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4C413AC-DAC1-57EB-BC33-9476318889B9}"/>
              </a:ext>
            </a:extLst>
          </p:cNvPr>
          <p:cNvSpPr>
            <a:spLocks noGrp="1"/>
          </p:cNvSpPr>
          <p:nvPr>
            <p:ph type="title"/>
          </p:nvPr>
        </p:nvSpPr>
        <p:spPr>
          <a:xfrm>
            <a:off x="179512" y="3212976"/>
            <a:ext cx="8640960" cy="684866"/>
          </a:xfrm>
        </p:spPr>
        <p:txBody>
          <a:bodyPr>
            <a:normAutofit fontScale="90000"/>
          </a:bodyPr>
          <a:lstStyle/>
          <a:p>
            <a:pPr algn="ctr"/>
            <a:r>
              <a:rPr lang="fr-FR" b="1" dirty="0">
                <a:latin typeface="Calibri" panose="020F0502020204030204" pitchFamily="34" charset="0"/>
                <a:cs typeface="Calibri" panose="020F0502020204030204" pitchFamily="34" charset="0"/>
              </a:rPr>
              <a:t>Les IA générative </a:t>
            </a:r>
            <a:endParaRPr lang="fr-FR" dirty="0"/>
          </a:p>
        </p:txBody>
      </p:sp>
      <p:sp>
        <p:nvSpPr>
          <p:cNvPr id="4" name="Espace réservé du numéro de diapositive 3">
            <a:extLst>
              <a:ext uri="{FF2B5EF4-FFF2-40B4-BE49-F238E27FC236}">
                <a16:creationId xmlns:a16="http://schemas.microsoft.com/office/drawing/2014/main" id="{E7FF7B38-39FF-815F-6767-4A7F97729468}"/>
              </a:ext>
            </a:extLst>
          </p:cNvPr>
          <p:cNvSpPr>
            <a:spLocks noGrp="1"/>
          </p:cNvSpPr>
          <p:nvPr>
            <p:ph type="sldNum" sz="quarter" idx="12"/>
          </p:nvPr>
        </p:nvSpPr>
        <p:spPr/>
        <p:txBody>
          <a:bodyPr/>
          <a:lstStyle/>
          <a:p>
            <a:fld id="{BE6A53CE-317A-6D46-9381-9000A76D9D79}" type="slidenum">
              <a:rPr lang="fr-FR" smtClean="0"/>
              <a:t>27</a:t>
            </a:fld>
            <a:endParaRPr lang="fr-FR"/>
          </a:p>
        </p:txBody>
      </p:sp>
    </p:spTree>
    <p:extLst>
      <p:ext uri="{BB962C8B-B14F-4D97-AF65-F5344CB8AC3E}">
        <p14:creationId xmlns:p14="http://schemas.microsoft.com/office/powerpoint/2010/main" val="2769952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939AE3-7EE7-5A1D-BF7E-BE09CAE135E5}"/>
              </a:ext>
            </a:extLst>
          </p:cNvPr>
          <p:cNvSpPr>
            <a:spLocks noGrp="1"/>
          </p:cNvSpPr>
          <p:nvPr>
            <p:ph type="title"/>
          </p:nvPr>
        </p:nvSpPr>
        <p:spPr/>
        <p:txBody>
          <a:bodyPr>
            <a:normAutofit fontScale="90000"/>
          </a:bodyPr>
          <a:lstStyle/>
          <a:p>
            <a:r>
              <a:rPr lang="fr-FR" b="1" dirty="0">
                <a:latin typeface="Calibri" panose="020F0502020204030204" pitchFamily="34" charset="0"/>
                <a:cs typeface="Calibri" panose="020F0502020204030204" pitchFamily="34" charset="0"/>
              </a:rPr>
              <a:t>Qu'est-ce qu'une IA générative ?</a:t>
            </a:r>
            <a:r>
              <a:rPr lang="fr-FR" dirty="0">
                <a:latin typeface="Calibri" panose="020F0502020204030204" pitchFamily="34" charset="0"/>
                <a:cs typeface="Calibri" panose="020F0502020204030204" pitchFamily="34" charset="0"/>
              </a:rPr>
              <a:t> </a:t>
            </a:r>
          </a:p>
        </p:txBody>
      </p:sp>
      <p:sp>
        <p:nvSpPr>
          <p:cNvPr id="3" name="Espace réservé du contenu 2">
            <a:extLst>
              <a:ext uri="{FF2B5EF4-FFF2-40B4-BE49-F238E27FC236}">
                <a16:creationId xmlns:a16="http://schemas.microsoft.com/office/drawing/2014/main" id="{347D5636-2C41-211F-A36A-2AB6F5EE6D8A}"/>
              </a:ext>
            </a:extLst>
          </p:cNvPr>
          <p:cNvSpPr>
            <a:spLocks noGrp="1"/>
          </p:cNvSpPr>
          <p:nvPr>
            <p:ph idx="1"/>
          </p:nvPr>
        </p:nvSpPr>
        <p:spPr/>
        <p:txBody>
          <a:bodyPr>
            <a:noAutofit/>
          </a:bodyPr>
          <a:lstStyle/>
          <a:p>
            <a:r>
              <a:rPr lang="fr-FR" sz="2400" dirty="0">
                <a:latin typeface="Calibri" panose="020F0502020204030204" pitchFamily="34" charset="0"/>
                <a:cs typeface="Calibri" panose="020F0502020204030204" pitchFamily="34" charset="0"/>
              </a:rPr>
              <a:t>Un type d'IA capable de </a:t>
            </a:r>
            <a:r>
              <a:rPr lang="fr-FR" sz="2400" b="1" dirty="0">
                <a:solidFill>
                  <a:srgbClr val="4EAF03"/>
                </a:solidFill>
                <a:latin typeface="Calibri" panose="020F0502020204030204" pitchFamily="34" charset="0"/>
                <a:cs typeface="Calibri" panose="020F0502020204030204" pitchFamily="34" charset="0"/>
              </a:rPr>
              <a:t>créer du contenu nouveau et original</a:t>
            </a:r>
            <a:r>
              <a:rPr lang="fr-FR" sz="2400" dirty="0">
                <a:latin typeface="Calibri" panose="020F0502020204030204" pitchFamily="34" charset="0"/>
                <a:cs typeface="Calibri" panose="020F0502020204030204" pitchFamily="34" charset="0"/>
              </a:rPr>
              <a:t> à partir de </a:t>
            </a:r>
            <a:r>
              <a:rPr lang="fr-FR" sz="2400" b="1" dirty="0">
                <a:solidFill>
                  <a:srgbClr val="4EAF03"/>
                </a:solidFill>
                <a:latin typeface="Calibri" panose="020F0502020204030204" pitchFamily="34" charset="0"/>
                <a:cs typeface="Calibri" panose="020F0502020204030204" pitchFamily="34" charset="0"/>
              </a:rPr>
              <a:t>données d'entraînement : </a:t>
            </a:r>
            <a:r>
              <a:rPr lang="fr-FR" sz="2400" dirty="0">
                <a:latin typeface="Calibri" panose="020F0502020204030204" pitchFamily="34" charset="0"/>
                <a:cs typeface="Calibri" panose="020F0502020204030204" pitchFamily="34" charset="0"/>
              </a:rPr>
              <a:t>textes, images, musique, données tabulaires…</a:t>
            </a:r>
          </a:p>
          <a:p>
            <a:r>
              <a:rPr lang="fr-FR" sz="2400" dirty="0">
                <a:latin typeface="Calibri" panose="020F0502020204030204" pitchFamily="34" charset="0"/>
                <a:cs typeface="Calibri" panose="020F0502020204030204" pitchFamily="34" charset="0"/>
              </a:rPr>
              <a:t>Fonctionnement :</a:t>
            </a:r>
          </a:p>
          <a:p>
            <a:pPr lvl="1"/>
            <a:r>
              <a:rPr lang="fr-FR" sz="2400" dirty="0">
                <a:latin typeface="Calibri" panose="020F0502020204030204" pitchFamily="34" charset="0"/>
                <a:cs typeface="Calibri" panose="020F0502020204030204" pitchFamily="34" charset="0"/>
              </a:rPr>
              <a:t>S'appuie sur des </a:t>
            </a:r>
            <a:r>
              <a:rPr lang="fr-FR" sz="2400" b="1" dirty="0">
                <a:solidFill>
                  <a:srgbClr val="4EAF03"/>
                </a:solidFill>
                <a:latin typeface="Calibri" panose="020F0502020204030204" pitchFamily="34" charset="0"/>
                <a:cs typeface="Calibri" panose="020F0502020204030204" pitchFamily="34" charset="0"/>
              </a:rPr>
              <a:t>réseaux neuronaux profonds </a:t>
            </a:r>
            <a:endParaRPr lang="fr-FR" sz="2400" dirty="0">
              <a:latin typeface="Calibri" panose="020F0502020204030204" pitchFamily="34" charset="0"/>
              <a:cs typeface="Calibri" panose="020F0502020204030204" pitchFamily="34" charset="0"/>
            </a:endParaRPr>
          </a:p>
          <a:p>
            <a:pPr lvl="1"/>
            <a:r>
              <a:rPr lang="fr-FR" sz="2400" dirty="0">
                <a:latin typeface="Calibri" panose="020F0502020204030204" pitchFamily="34" charset="0"/>
                <a:cs typeface="Calibri" panose="020F0502020204030204" pitchFamily="34" charset="0"/>
              </a:rPr>
              <a:t>Apprend des </a:t>
            </a:r>
            <a:r>
              <a:rPr lang="fr-FR" sz="2400" b="1" dirty="0">
                <a:solidFill>
                  <a:srgbClr val="4EAF03"/>
                </a:solidFill>
                <a:latin typeface="Calibri" panose="020F0502020204030204" pitchFamily="34" charset="0"/>
                <a:cs typeface="Calibri" panose="020F0502020204030204" pitchFamily="34" charset="0"/>
              </a:rPr>
              <a:t>motifs</a:t>
            </a:r>
            <a:r>
              <a:rPr lang="fr-FR" sz="2400" dirty="0">
                <a:latin typeface="Calibri" panose="020F0502020204030204" pitchFamily="34" charset="0"/>
                <a:cs typeface="Calibri" panose="020F0502020204030204" pitchFamily="34" charset="0"/>
              </a:rPr>
              <a:t>, des structures et des styles à partir de données existantes</a:t>
            </a:r>
          </a:p>
          <a:p>
            <a:pPr lvl="1"/>
            <a:r>
              <a:rPr lang="fr-FR" sz="2400" dirty="0">
                <a:latin typeface="Calibri" panose="020F0502020204030204" pitchFamily="34" charset="0"/>
                <a:cs typeface="Calibri" panose="020F0502020204030204" pitchFamily="34" charset="0"/>
              </a:rPr>
              <a:t>Génère des </a:t>
            </a:r>
            <a:r>
              <a:rPr lang="fr-FR" sz="2400" b="1" dirty="0">
                <a:solidFill>
                  <a:srgbClr val="4EAF03"/>
                </a:solidFill>
                <a:latin typeface="Calibri" panose="020F0502020204030204" pitchFamily="34" charset="0"/>
                <a:cs typeface="Calibri" panose="020F0502020204030204" pitchFamily="34" charset="0"/>
              </a:rPr>
              <a:t>résultats proches du contenu humain</a:t>
            </a:r>
          </a:p>
          <a:p>
            <a:r>
              <a:rPr lang="fr-FR" sz="2400" dirty="0">
                <a:latin typeface="Calibri" panose="020F0502020204030204" pitchFamily="34" charset="0"/>
                <a:cs typeface="Calibri" panose="020F0502020204030204" pitchFamily="34" charset="0"/>
              </a:rPr>
              <a:t>Exemples d’</a:t>
            </a:r>
            <a:r>
              <a:rPr lang="fr-FR" sz="2400" b="1" dirty="0">
                <a:solidFill>
                  <a:srgbClr val="4EAF03"/>
                </a:solidFill>
                <a:latin typeface="Calibri" panose="020F0502020204030204" pitchFamily="34" charset="0"/>
                <a:cs typeface="Calibri" panose="020F0502020204030204" pitchFamily="34" charset="0"/>
              </a:rPr>
              <a:t>applications</a:t>
            </a:r>
            <a:r>
              <a:rPr lang="fr-FR" sz="2400" dirty="0">
                <a:latin typeface="Calibri" panose="020F0502020204030204" pitchFamily="34" charset="0"/>
                <a:cs typeface="Calibri" panose="020F0502020204030204" pitchFamily="34" charset="0"/>
              </a:rPr>
              <a:t> :</a:t>
            </a:r>
          </a:p>
          <a:p>
            <a:pPr lvl="1"/>
            <a:r>
              <a:rPr lang="fr-FR" sz="2400" dirty="0">
                <a:latin typeface="Calibri" panose="020F0502020204030204" pitchFamily="34" charset="0"/>
                <a:cs typeface="Calibri" panose="020F0502020204030204" pitchFamily="34" charset="0"/>
              </a:rPr>
              <a:t>Création de contenu automatisée (mails, articles…)</a:t>
            </a:r>
          </a:p>
          <a:p>
            <a:pPr lvl="1"/>
            <a:r>
              <a:rPr lang="fr-FR" sz="2400" dirty="0">
                <a:latin typeface="Calibri" panose="020F0502020204030204" pitchFamily="34" charset="0"/>
                <a:cs typeface="Calibri" panose="020F0502020204030204" pitchFamily="34" charset="0"/>
              </a:rPr>
              <a:t>Génération d'images réalistes ou artistiques</a:t>
            </a:r>
          </a:p>
          <a:p>
            <a:pPr lvl="1"/>
            <a:r>
              <a:rPr lang="fr-FR" sz="2400" dirty="0">
                <a:latin typeface="Calibri" panose="020F0502020204030204" pitchFamily="34" charset="0"/>
                <a:cs typeface="Calibri" panose="020F0502020204030204" pitchFamily="34" charset="0"/>
              </a:rPr>
              <a:t>Synthèse vocale, génération musicale</a:t>
            </a:r>
          </a:p>
          <a:p>
            <a:pPr lvl="1"/>
            <a:r>
              <a:rPr lang="fr-FR" sz="2400" dirty="0" err="1">
                <a:latin typeface="Calibri" panose="020F0502020204030204" pitchFamily="34" charset="0"/>
                <a:cs typeface="Calibri" panose="020F0502020204030204" pitchFamily="34" charset="0"/>
              </a:rPr>
              <a:t>Chatbots</a:t>
            </a:r>
            <a:r>
              <a:rPr lang="fr-FR" sz="2400" dirty="0">
                <a:latin typeface="Calibri" panose="020F0502020204030204" pitchFamily="34" charset="0"/>
                <a:cs typeface="Calibri" panose="020F0502020204030204" pitchFamily="34" charset="0"/>
              </a:rPr>
              <a:t> et assistants conversationnels</a:t>
            </a:r>
          </a:p>
        </p:txBody>
      </p:sp>
      <p:sp>
        <p:nvSpPr>
          <p:cNvPr id="4" name="Espace réservé du numéro de diapositive 3">
            <a:extLst>
              <a:ext uri="{FF2B5EF4-FFF2-40B4-BE49-F238E27FC236}">
                <a16:creationId xmlns:a16="http://schemas.microsoft.com/office/drawing/2014/main" id="{0AEBE8D5-9AE0-238D-C06B-F283167BC51F}"/>
              </a:ext>
            </a:extLst>
          </p:cNvPr>
          <p:cNvSpPr>
            <a:spLocks noGrp="1"/>
          </p:cNvSpPr>
          <p:nvPr>
            <p:ph type="sldNum" sz="quarter" idx="12"/>
          </p:nvPr>
        </p:nvSpPr>
        <p:spPr/>
        <p:txBody>
          <a:bodyPr/>
          <a:lstStyle/>
          <a:p>
            <a:fld id="{BE6A53CE-317A-6D46-9381-9000A76D9D79}" type="slidenum">
              <a:rPr lang="fr-FR" smtClean="0">
                <a:latin typeface="Calibri" panose="020F0502020204030204" pitchFamily="34" charset="0"/>
                <a:cs typeface="Calibri" panose="020F0502020204030204" pitchFamily="34" charset="0"/>
              </a:rPr>
              <a:t>28</a:t>
            </a:fld>
            <a:endParaRPr lang="fr-FR">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6680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0785F-AC56-572F-7224-AE08BBB88AB8}"/>
              </a:ext>
            </a:extLst>
          </p:cNvPr>
          <p:cNvSpPr>
            <a:spLocks noGrp="1"/>
          </p:cNvSpPr>
          <p:nvPr>
            <p:ph type="title"/>
          </p:nvPr>
        </p:nvSpPr>
        <p:spPr/>
        <p:txBody>
          <a:bodyPr>
            <a:normAutofit fontScale="90000"/>
          </a:bodyPr>
          <a:lstStyle/>
          <a:p>
            <a:r>
              <a:rPr lang="fr-FR" dirty="0"/>
              <a:t>7 étapes du fonctionnement de CHATGPT</a:t>
            </a:r>
          </a:p>
        </p:txBody>
      </p:sp>
      <p:sp>
        <p:nvSpPr>
          <p:cNvPr id="3" name="Espace réservé du contenu 2">
            <a:extLst>
              <a:ext uri="{FF2B5EF4-FFF2-40B4-BE49-F238E27FC236}">
                <a16:creationId xmlns:a16="http://schemas.microsoft.com/office/drawing/2014/main" id="{987D1FBF-EB17-2CE4-79A1-9A61710048C9}"/>
              </a:ext>
            </a:extLst>
          </p:cNvPr>
          <p:cNvSpPr>
            <a:spLocks noGrp="1"/>
          </p:cNvSpPr>
          <p:nvPr>
            <p:ph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033FE2B-5940-CE31-30F2-34BF32B637D3}"/>
              </a:ext>
            </a:extLst>
          </p:cNvPr>
          <p:cNvSpPr>
            <a:spLocks noGrp="1"/>
          </p:cNvSpPr>
          <p:nvPr>
            <p:ph type="sldNum" sz="quarter" idx="12"/>
          </p:nvPr>
        </p:nvSpPr>
        <p:spPr/>
        <p:txBody>
          <a:bodyPr/>
          <a:lstStyle/>
          <a:p>
            <a:fld id="{BE6A53CE-317A-6D46-9381-9000A76D9D79}" type="slidenum">
              <a:rPr lang="fr-FR" smtClean="0"/>
              <a:t>29</a:t>
            </a:fld>
            <a:endParaRPr lang="fr-FR"/>
          </a:p>
        </p:txBody>
      </p:sp>
      <p:pic>
        <p:nvPicPr>
          <p:cNvPr id="1026" name="Picture 2">
            <a:extLst>
              <a:ext uri="{FF2B5EF4-FFF2-40B4-BE49-F238E27FC236}">
                <a16:creationId xmlns:a16="http://schemas.microsoft.com/office/drawing/2014/main" id="{E4815FD7-AE84-87EF-DA2B-B5C936B1CE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728"/>
          <a:stretch/>
        </p:blipFill>
        <p:spPr bwMode="auto">
          <a:xfrm>
            <a:off x="127000" y="1190289"/>
            <a:ext cx="8890000" cy="448421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4A08C245-B55A-AA2C-E894-CC357DC36669}"/>
              </a:ext>
            </a:extLst>
          </p:cNvPr>
          <p:cNvSpPr txBox="1"/>
          <p:nvPr/>
        </p:nvSpPr>
        <p:spPr>
          <a:xfrm>
            <a:off x="3491880" y="5819383"/>
            <a:ext cx="4710544" cy="276999"/>
          </a:xfrm>
          <a:prstGeom prst="rect">
            <a:avLst/>
          </a:prstGeom>
          <a:noFill/>
        </p:spPr>
        <p:txBody>
          <a:bodyPr wrap="square">
            <a:spAutoFit/>
          </a:bodyPr>
          <a:lstStyle/>
          <a:p>
            <a:r>
              <a:rPr lang="fr-FR" sz="1200" dirty="0">
                <a:solidFill>
                  <a:schemeClr val="bg1"/>
                </a:solidFill>
              </a:rPr>
              <a:t>https://</a:t>
            </a:r>
            <a:r>
              <a:rPr lang="fr-FR" sz="1200" dirty="0" err="1">
                <a:solidFill>
                  <a:schemeClr val="bg1"/>
                </a:solidFill>
              </a:rPr>
              <a:t>www.conseils-redaction-web.fr</a:t>
            </a:r>
            <a:r>
              <a:rPr lang="fr-FR" sz="1200" dirty="0">
                <a:solidFill>
                  <a:schemeClr val="bg1"/>
                </a:solidFill>
              </a:rPr>
              <a:t>/</a:t>
            </a:r>
            <a:r>
              <a:rPr lang="fr-FR" sz="1200" dirty="0" err="1">
                <a:solidFill>
                  <a:schemeClr val="bg1"/>
                </a:solidFill>
              </a:rPr>
              <a:t>chatgpt</a:t>
            </a:r>
            <a:endParaRPr lang="fr-FR" sz="1200" dirty="0">
              <a:solidFill>
                <a:schemeClr val="bg1"/>
              </a:solidFill>
            </a:endParaRPr>
          </a:p>
        </p:txBody>
      </p:sp>
    </p:spTree>
    <p:extLst>
      <p:ext uri="{BB962C8B-B14F-4D97-AF65-F5344CB8AC3E}">
        <p14:creationId xmlns:p14="http://schemas.microsoft.com/office/powerpoint/2010/main" val="1050801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62868-24F3-2FAA-2999-F71FF5BC46D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9794A-9EB0-4687-209E-56208C10CD5D}"/>
              </a:ext>
            </a:extLst>
          </p:cNvPr>
          <p:cNvSpPr>
            <a:spLocks noGrp="1"/>
          </p:cNvSpPr>
          <p:nvPr>
            <p:ph type="title"/>
          </p:nvPr>
        </p:nvSpPr>
        <p:spPr/>
        <p:txBody>
          <a:bodyPr>
            <a:normAutofit fontScale="90000"/>
          </a:bodyPr>
          <a:lstStyle/>
          <a:p>
            <a:r>
              <a:rPr lang="fr-FR" b="1" dirty="0">
                <a:latin typeface="Calibri" panose="020F0502020204030204" pitchFamily="34" charset="0"/>
                <a:cs typeface="Calibri" panose="020F0502020204030204" pitchFamily="34" charset="0"/>
              </a:rPr>
              <a:t>Définition de l’Intelligence Artificielle</a:t>
            </a:r>
            <a:endParaRPr lang="fr-FR" dirty="0">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4EE775AB-516A-7B93-D95B-48BA0F4F3E28}"/>
              </a:ext>
            </a:extLst>
          </p:cNvPr>
          <p:cNvSpPr>
            <a:spLocks noGrp="1"/>
          </p:cNvSpPr>
          <p:nvPr>
            <p:ph idx="1"/>
          </p:nvPr>
        </p:nvSpPr>
        <p:spPr>
          <a:xfrm>
            <a:off x="179512" y="1510847"/>
            <a:ext cx="8640960" cy="1738690"/>
          </a:xfrm>
        </p:spPr>
        <p:txBody>
          <a:bodyPr>
            <a:noAutofit/>
          </a:bodyPr>
          <a:lstStyle/>
          <a:p>
            <a:r>
              <a:rPr lang="fr-FR" sz="2000" dirty="0">
                <a:latin typeface="Calibri" panose="020F0502020204030204" pitchFamily="34" charset="0"/>
                <a:cs typeface="Calibri" panose="020F0502020204030204" pitchFamily="34" charset="0"/>
              </a:rPr>
              <a:t>Dans l’Article 3 du règlement européen (AI </a:t>
            </a:r>
            <a:r>
              <a:rPr lang="fr-FR" sz="2000" dirty="0" err="1">
                <a:latin typeface="Calibri" panose="020F0502020204030204" pitchFamily="34" charset="0"/>
                <a:cs typeface="Calibri" panose="020F0502020204030204" pitchFamily="34" charset="0"/>
              </a:rPr>
              <a:t>Act</a:t>
            </a:r>
            <a:r>
              <a:rPr lang="fr-FR" sz="2000" dirty="0">
                <a:latin typeface="Calibri" panose="020F0502020204030204" pitchFamily="34" charset="0"/>
                <a:cs typeface="Calibri" panose="020F0502020204030204" pitchFamily="34" charset="0"/>
              </a:rPr>
              <a:t>), un système d’IA est défini comme :</a:t>
            </a:r>
          </a:p>
          <a:p>
            <a:endParaRPr lang="fr-FR" sz="2000" dirty="0">
              <a:latin typeface="Calibri" panose="020F0502020204030204" pitchFamily="34" charset="0"/>
              <a:cs typeface="Calibri" panose="020F0502020204030204" pitchFamily="34" charset="0"/>
            </a:endParaRPr>
          </a:p>
          <a:p>
            <a:pPr lvl="1"/>
            <a:r>
              <a:rPr lang="fr-FR" sz="2000" i="1" dirty="0">
                <a:latin typeface="Calibri" panose="020F0502020204030204" pitchFamily="34" charset="0"/>
                <a:cs typeface="Calibri" panose="020F0502020204030204" pitchFamily="34" charset="0"/>
              </a:rPr>
              <a:t>« un système basé sur une </a:t>
            </a:r>
            <a:r>
              <a:rPr lang="fr-FR" sz="2000" b="1" i="1" dirty="0">
                <a:solidFill>
                  <a:srgbClr val="4EAF03"/>
                </a:solidFill>
                <a:latin typeface="Calibri" panose="020F0502020204030204" pitchFamily="34" charset="0"/>
                <a:cs typeface="Calibri" panose="020F0502020204030204" pitchFamily="34" charset="0"/>
              </a:rPr>
              <a:t>machine</a:t>
            </a:r>
            <a:r>
              <a:rPr lang="fr-FR" sz="2000" i="1" dirty="0">
                <a:latin typeface="Calibri" panose="020F0502020204030204" pitchFamily="34" charset="0"/>
                <a:cs typeface="Calibri" panose="020F0502020204030204" pitchFamily="34" charset="0"/>
              </a:rPr>
              <a:t>, conçu pour </a:t>
            </a:r>
            <a:r>
              <a:rPr lang="fr-FR" sz="2000" b="1" i="1" dirty="0">
                <a:solidFill>
                  <a:srgbClr val="4EAF03"/>
                </a:solidFill>
                <a:latin typeface="Calibri" panose="020F0502020204030204" pitchFamily="34" charset="0"/>
                <a:cs typeface="Calibri" panose="020F0502020204030204" pitchFamily="34" charset="0"/>
              </a:rPr>
              <a:t>fonctionner avec différents niveaux d’autonomie </a:t>
            </a:r>
            <a:r>
              <a:rPr lang="fr-FR" sz="2000" i="1" dirty="0">
                <a:latin typeface="Calibri" panose="020F0502020204030204" pitchFamily="34" charset="0"/>
                <a:cs typeface="Calibri" panose="020F0502020204030204" pitchFamily="34" charset="0"/>
              </a:rPr>
              <a:t>et qui peut, après sa mise en service, présenter une </a:t>
            </a:r>
            <a:r>
              <a:rPr lang="fr-FR" sz="2000" b="1" i="1" dirty="0">
                <a:solidFill>
                  <a:srgbClr val="4EAF03"/>
                </a:solidFill>
                <a:latin typeface="Calibri" panose="020F0502020204030204" pitchFamily="34" charset="0"/>
                <a:cs typeface="Calibri" panose="020F0502020204030204" pitchFamily="34" charset="0"/>
              </a:rPr>
              <a:t>capacité d’adaptation</a:t>
            </a:r>
            <a:r>
              <a:rPr lang="fr-FR" sz="2000" i="1" dirty="0">
                <a:latin typeface="Calibri" panose="020F0502020204030204" pitchFamily="34" charset="0"/>
                <a:cs typeface="Calibri" panose="020F0502020204030204" pitchFamily="34" charset="0"/>
              </a:rPr>
              <a:t>, et qui, pour des </a:t>
            </a:r>
            <a:r>
              <a:rPr lang="fr-FR" sz="2000" b="1" i="1" dirty="0">
                <a:solidFill>
                  <a:srgbClr val="4EAF03"/>
                </a:solidFill>
                <a:latin typeface="Calibri" panose="020F0502020204030204" pitchFamily="34" charset="0"/>
                <a:cs typeface="Calibri" panose="020F0502020204030204" pitchFamily="34" charset="0"/>
              </a:rPr>
              <a:t>objectifs explicites ou implicites</a:t>
            </a:r>
            <a:r>
              <a:rPr lang="fr-FR" sz="2000" i="1" dirty="0">
                <a:latin typeface="Calibri" panose="020F0502020204030204" pitchFamily="34" charset="0"/>
                <a:cs typeface="Calibri" panose="020F0502020204030204" pitchFamily="34" charset="0"/>
              </a:rPr>
              <a:t>, </a:t>
            </a:r>
            <a:r>
              <a:rPr lang="fr-FR" sz="2000" b="1" i="1" dirty="0">
                <a:solidFill>
                  <a:srgbClr val="4EAF03"/>
                </a:solidFill>
                <a:latin typeface="Calibri" panose="020F0502020204030204" pitchFamily="34" charset="0"/>
                <a:cs typeface="Calibri" panose="020F0502020204030204" pitchFamily="34" charset="0"/>
              </a:rPr>
              <a:t>déduit à partir des données</a:t>
            </a:r>
            <a:r>
              <a:rPr lang="fr-FR" sz="2000" i="1" dirty="0">
                <a:solidFill>
                  <a:srgbClr val="4EAF03"/>
                </a:solidFill>
                <a:latin typeface="Calibri" panose="020F0502020204030204" pitchFamily="34" charset="0"/>
                <a:cs typeface="Calibri" panose="020F0502020204030204" pitchFamily="34" charset="0"/>
              </a:rPr>
              <a:t> </a:t>
            </a:r>
            <a:r>
              <a:rPr lang="fr-FR" sz="2000" i="1" dirty="0">
                <a:latin typeface="Calibri" panose="020F0502020204030204" pitchFamily="34" charset="0"/>
                <a:cs typeface="Calibri" panose="020F0502020204030204" pitchFamily="34" charset="0"/>
              </a:rPr>
              <a:t>reçues la façon de générer des résultats tels que des </a:t>
            </a:r>
            <a:r>
              <a:rPr lang="fr-FR" sz="2000" b="1" i="1" dirty="0">
                <a:solidFill>
                  <a:srgbClr val="4EAF03"/>
                </a:solidFill>
                <a:latin typeface="Calibri" panose="020F0502020204030204" pitchFamily="34" charset="0"/>
                <a:cs typeface="Calibri" panose="020F0502020204030204" pitchFamily="34" charset="0"/>
              </a:rPr>
              <a:t>prédictions</a:t>
            </a:r>
            <a:r>
              <a:rPr lang="fr-FR" sz="2000" i="1" dirty="0">
                <a:latin typeface="Calibri" panose="020F0502020204030204" pitchFamily="34" charset="0"/>
                <a:cs typeface="Calibri" panose="020F0502020204030204" pitchFamily="34" charset="0"/>
              </a:rPr>
              <a:t>, du </a:t>
            </a:r>
            <a:r>
              <a:rPr lang="fr-FR" sz="2000" b="1" i="1" dirty="0">
                <a:solidFill>
                  <a:srgbClr val="4EAF03"/>
                </a:solidFill>
                <a:latin typeface="Calibri" panose="020F0502020204030204" pitchFamily="34" charset="0"/>
                <a:cs typeface="Calibri" panose="020F0502020204030204" pitchFamily="34" charset="0"/>
              </a:rPr>
              <a:t>contenu</a:t>
            </a:r>
            <a:r>
              <a:rPr lang="fr-FR" sz="2000" i="1" dirty="0">
                <a:latin typeface="Calibri" panose="020F0502020204030204" pitchFamily="34" charset="0"/>
                <a:cs typeface="Calibri" panose="020F0502020204030204" pitchFamily="34" charset="0"/>
              </a:rPr>
              <a:t>, des </a:t>
            </a:r>
            <a:r>
              <a:rPr lang="fr-FR" sz="2000" b="1" i="1" dirty="0">
                <a:solidFill>
                  <a:srgbClr val="4EAF03"/>
                </a:solidFill>
                <a:latin typeface="Calibri" panose="020F0502020204030204" pitchFamily="34" charset="0"/>
                <a:cs typeface="Calibri" panose="020F0502020204030204" pitchFamily="34" charset="0"/>
              </a:rPr>
              <a:t>recommandations</a:t>
            </a:r>
            <a:r>
              <a:rPr lang="fr-FR" sz="2000" i="1" dirty="0">
                <a:latin typeface="Calibri" panose="020F0502020204030204" pitchFamily="34" charset="0"/>
                <a:cs typeface="Calibri" panose="020F0502020204030204" pitchFamily="34" charset="0"/>
              </a:rPr>
              <a:t> ou des </a:t>
            </a:r>
            <a:r>
              <a:rPr lang="fr-FR" sz="2000" b="1" i="1" dirty="0">
                <a:solidFill>
                  <a:srgbClr val="4EAF03"/>
                </a:solidFill>
                <a:latin typeface="Calibri" panose="020F0502020204030204" pitchFamily="34" charset="0"/>
                <a:cs typeface="Calibri" panose="020F0502020204030204" pitchFamily="34" charset="0"/>
              </a:rPr>
              <a:t>décisions</a:t>
            </a:r>
            <a:r>
              <a:rPr lang="fr-FR" sz="2000" i="1" dirty="0">
                <a:latin typeface="Calibri" panose="020F0502020204030204" pitchFamily="34" charset="0"/>
                <a:cs typeface="Calibri" panose="020F0502020204030204" pitchFamily="34" charset="0"/>
              </a:rPr>
              <a:t> susceptibles d’influencer des environnements physiques ou virtuels. »</a:t>
            </a:r>
          </a:p>
        </p:txBody>
      </p:sp>
      <p:sp>
        <p:nvSpPr>
          <p:cNvPr id="4" name="Espace réservé du numéro de diapositive 3">
            <a:extLst>
              <a:ext uri="{FF2B5EF4-FFF2-40B4-BE49-F238E27FC236}">
                <a16:creationId xmlns:a16="http://schemas.microsoft.com/office/drawing/2014/main" id="{DE47C777-1BCB-B627-F161-D0080D16F5E0}"/>
              </a:ext>
            </a:extLst>
          </p:cNvPr>
          <p:cNvSpPr>
            <a:spLocks noGrp="1"/>
          </p:cNvSpPr>
          <p:nvPr>
            <p:ph type="sldNum" sz="quarter" idx="12"/>
          </p:nvPr>
        </p:nvSpPr>
        <p:spPr/>
        <p:txBody>
          <a:bodyPr/>
          <a:lstStyle/>
          <a:p>
            <a:fld id="{BE6A53CE-317A-6D46-9381-9000A76D9D79}" type="slidenum">
              <a:rPr lang="fr-FR" smtClean="0">
                <a:latin typeface="Calibri" panose="020F0502020204030204" pitchFamily="34" charset="0"/>
                <a:cs typeface="Calibri" panose="020F0502020204030204" pitchFamily="34" charset="0"/>
              </a:rPr>
              <a:t>3</a:t>
            </a:fld>
            <a:endParaRPr lang="fr-FR">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18E5680C-20AB-E370-D122-905F4C4A9C57}"/>
              </a:ext>
            </a:extLst>
          </p:cNvPr>
          <p:cNvSpPr txBox="1"/>
          <p:nvPr/>
        </p:nvSpPr>
        <p:spPr>
          <a:xfrm>
            <a:off x="5076056" y="4921423"/>
            <a:ext cx="4682836" cy="307777"/>
          </a:xfrm>
          <a:prstGeom prst="rect">
            <a:avLst/>
          </a:prstGeom>
          <a:noFill/>
        </p:spPr>
        <p:txBody>
          <a:bodyPr wrap="square">
            <a:spAutoFit/>
          </a:bodyPr>
          <a:lstStyle/>
          <a:p>
            <a:r>
              <a:rPr lang="fr-FR" sz="1400" dirty="0">
                <a:solidFill>
                  <a:schemeClr val="bg1"/>
                </a:solidFill>
              </a:rPr>
              <a:t>https://</a:t>
            </a:r>
            <a:r>
              <a:rPr lang="fr-FR" sz="1400" dirty="0" err="1">
                <a:solidFill>
                  <a:schemeClr val="bg1"/>
                </a:solidFill>
              </a:rPr>
              <a:t>artificialintelligenceact.eu</a:t>
            </a:r>
            <a:r>
              <a:rPr lang="fr-FR" sz="1400" dirty="0">
                <a:solidFill>
                  <a:schemeClr val="bg1"/>
                </a:solidFill>
              </a:rPr>
              <a:t>/</a:t>
            </a:r>
            <a:r>
              <a:rPr lang="fr-FR" sz="1400" dirty="0" err="1">
                <a:solidFill>
                  <a:schemeClr val="bg1"/>
                </a:solidFill>
              </a:rPr>
              <a:t>fr</a:t>
            </a:r>
            <a:r>
              <a:rPr lang="fr-FR" sz="1400" dirty="0">
                <a:solidFill>
                  <a:schemeClr val="bg1"/>
                </a:solidFill>
              </a:rPr>
              <a:t>/article/3/</a:t>
            </a:r>
          </a:p>
        </p:txBody>
      </p:sp>
    </p:spTree>
    <p:extLst>
      <p:ext uri="{BB962C8B-B14F-4D97-AF65-F5344CB8AC3E}">
        <p14:creationId xmlns:p14="http://schemas.microsoft.com/office/powerpoint/2010/main" val="3529729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D190-07C6-93FD-9F9B-069932EAB8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D263C32-3CC0-340A-BDF9-9D3F956892B9}"/>
              </a:ext>
            </a:extLst>
          </p:cNvPr>
          <p:cNvSpPr>
            <a:spLocks noGrp="1"/>
          </p:cNvSpPr>
          <p:nvPr>
            <p:ph type="title"/>
          </p:nvPr>
        </p:nvSpPr>
        <p:spPr>
          <a:xfrm>
            <a:off x="179512" y="3212976"/>
            <a:ext cx="8640960" cy="684866"/>
          </a:xfrm>
        </p:spPr>
        <p:txBody>
          <a:bodyPr>
            <a:normAutofit fontScale="90000"/>
          </a:bodyPr>
          <a:lstStyle/>
          <a:p>
            <a:pPr algn="ctr"/>
            <a:r>
              <a:rPr lang="fr-FR" b="1" dirty="0">
                <a:latin typeface="Calibri" panose="020F0502020204030204" pitchFamily="34" charset="0"/>
                <a:cs typeface="Calibri" panose="020F0502020204030204" pitchFamily="34" charset="0"/>
              </a:rPr>
              <a:t>Comment comparer les IA génératives ?</a:t>
            </a:r>
            <a:endParaRPr lang="fr-FR" dirty="0"/>
          </a:p>
        </p:txBody>
      </p:sp>
      <p:sp>
        <p:nvSpPr>
          <p:cNvPr id="4" name="Espace réservé du numéro de diapositive 3">
            <a:extLst>
              <a:ext uri="{FF2B5EF4-FFF2-40B4-BE49-F238E27FC236}">
                <a16:creationId xmlns:a16="http://schemas.microsoft.com/office/drawing/2014/main" id="{CA108EFF-45F5-7DB1-D35C-F1D9602E25CC}"/>
              </a:ext>
            </a:extLst>
          </p:cNvPr>
          <p:cNvSpPr>
            <a:spLocks noGrp="1"/>
          </p:cNvSpPr>
          <p:nvPr>
            <p:ph type="sldNum" sz="quarter" idx="12"/>
          </p:nvPr>
        </p:nvSpPr>
        <p:spPr/>
        <p:txBody>
          <a:bodyPr/>
          <a:lstStyle/>
          <a:p>
            <a:fld id="{BE6A53CE-317A-6D46-9381-9000A76D9D79}" type="slidenum">
              <a:rPr lang="fr-FR" smtClean="0"/>
              <a:t>30</a:t>
            </a:fld>
            <a:endParaRPr lang="fr-FR"/>
          </a:p>
        </p:txBody>
      </p:sp>
    </p:spTree>
    <p:extLst>
      <p:ext uri="{BB962C8B-B14F-4D97-AF65-F5344CB8AC3E}">
        <p14:creationId xmlns:p14="http://schemas.microsoft.com/office/powerpoint/2010/main" val="3502111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042EEF-E25E-EF2B-91EB-7AD67BA48CF7}"/>
              </a:ext>
            </a:extLst>
          </p:cNvPr>
          <p:cNvSpPr>
            <a:spLocks noGrp="1"/>
          </p:cNvSpPr>
          <p:nvPr>
            <p:ph type="title"/>
          </p:nvPr>
        </p:nvSpPr>
        <p:spPr/>
        <p:txBody>
          <a:bodyPr>
            <a:normAutofit fontScale="90000"/>
          </a:bodyPr>
          <a:lstStyle/>
          <a:p>
            <a:r>
              <a:rPr lang="fr-FR" dirty="0"/>
              <a:t>Principaux outils d’IA générative</a:t>
            </a:r>
          </a:p>
        </p:txBody>
      </p:sp>
      <p:pic>
        <p:nvPicPr>
          <p:cNvPr id="6" name="Espace réservé du contenu 5">
            <a:extLst>
              <a:ext uri="{FF2B5EF4-FFF2-40B4-BE49-F238E27FC236}">
                <a16:creationId xmlns:a16="http://schemas.microsoft.com/office/drawing/2014/main" id="{D68CED48-E273-FFBD-0601-7AA757A0B963}"/>
              </a:ext>
            </a:extLst>
          </p:cNvPr>
          <p:cNvPicPr>
            <a:picLocks noGrp="1" noChangeAspect="1"/>
          </p:cNvPicPr>
          <p:nvPr>
            <p:ph idx="1"/>
          </p:nvPr>
        </p:nvPicPr>
        <p:blipFill>
          <a:blip r:embed="rId2"/>
          <a:srcRect t="10294"/>
          <a:stretch>
            <a:fillRect/>
          </a:stretch>
        </p:blipFill>
        <p:spPr>
          <a:xfrm>
            <a:off x="971600" y="1407690"/>
            <a:ext cx="7056784" cy="4770512"/>
          </a:xfrm>
        </p:spPr>
      </p:pic>
      <p:sp>
        <p:nvSpPr>
          <p:cNvPr id="4" name="Espace réservé du numéro de diapositive 3">
            <a:extLst>
              <a:ext uri="{FF2B5EF4-FFF2-40B4-BE49-F238E27FC236}">
                <a16:creationId xmlns:a16="http://schemas.microsoft.com/office/drawing/2014/main" id="{0F21B400-17F5-A6FE-A95B-1CCA8ED3B76B}"/>
              </a:ext>
            </a:extLst>
          </p:cNvPr>
          <p:cNvSpPr>
            <a:spLocks noGrp="1"/>
          </p:cNvSpPr>
          <p:nvPr>
            <p:ph type="sldNum" sz="quarter" idx="12"/>
          </p:nvPr>
        </p:nvSpPr>
        <p:spPr/>
        <p:txBody>
          <a:bodyPr/>
          <a:lstStyle/>
          <a:p>
            <a:fld id="{BE6A53CE-317A-6D46-9381-9000A76D9D79}" type="slidenum">
              <a:rPr lang="fr-FR" smtClean="0"/>
              <a:t>31</a:t>
            </a:fld>
            <a:endParaRPr lang="fr-FR"/>
          </a:p>
        </p:txBody>
      </p:sp>
      <p:sp>
        <p:nvSpPr>
          <p:cNvPr id="3" name="ZoneTexte 2">
            <a:extLst>
              <a:ext uri="{FF2B5EF4-FFF2-40B4-BE49-F238E27FC236}">
                <a16:creationId xmlns:a16="http://schemas.microsoft.com/office/drawing/2014/main" id="{008A7611-45BA-AF3F-0981-9E970EC82F22}"/>
              </a:ext>
            </a:extLst>
          </p:cNvPr>
          <p:cNvSpPr txBox="1"/>
          <p:nvPr/>
        </p:nvSpPr>
        <p:spPr>
          <a:xfrm>
            <a:off x="6985498" y="6305847"/>
            <a:ext cx="1152128" cy="307777"/>
          </a:xfrm>
          <a:prstGeom prst="rect">
            <a:avLst/>
          </a:prstGeom>
          <a:noFill/>
        </p:spPr>
        <p:txBody>
          <a:bodyPr wrap="square">
            <a:spAutoFit/>
          </a:bodyPr>
          <a:lstStyle/>
          <a:p>
            <a:r>
              <a:rPr lang="fr-FR" sz="1400" dirty="0">
                <a:solidFill>
                  <a:schemeClr val="bg1"/>
                </a:solidFill>
              </a:rPr>
              <a:t>J. Azé, 2025</a:t>
            </a:r>
          </a:p>
        </p:txBody>
      </p:sp>
    </p:spTree>
    <p:extLst>
      <p:ext uri="{BB962C8B-B14F-4D97-AF65-F5344CB8AC3E}">
        <p14:creationId xmlns:p14="http://schemas.microsoft.com/office/powerpoint/2010/main" val="2568209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4681C2-4957-C862-8FFA-A6E4050F9B42}"/>
              </a:ext>
            </a:extLst>
          </p:cNvPr>
          <p:cNvSpPr>
            <a:spLocks noGrp="1"/>
          </p:cNvSpPr>
          <p:nvPr>
            <p:ph type="title"/>
          </p:nvPr>
        </p:nvSpPr>
        <p:spPr/>
        <p:txBody>
          <a:bodyPr>
            <a:normAutofit fontScale="90000"/>
          </a:bodyPr>
          <a:lstStyle/>
          <a:p>
            <a:r>
              <a:rPr lang="fr-FR" dirty="0"/>
              <a:t>Qualité de la réponse</a:t>
            </a:r>
          </a:p>
        </p:txBody>
      </p:sp>
      <p:sp>
        <p:nvSpPr>
          <p:cNvPr id="4" name="Espace réservé du numéro de diapositive 3">
            <a:extLst>
              <a:ext uri="{FF2B5EF4-FFF2-40B4-BE49-F238E27FC236}">
                <a16:creationId xmlns:a16="http://schemas.microsoft.com/office/drawing/2014/main" id="{E7291D20-0300-653B-6314-D9254F95F421}"/>
              </a:ext>
            </a:extLst>
          </p:cNvPr>
          <p:cNvSpPr>
            <a:spLocks noGrp="1"/>
          </p:cNvSpPr>
          <p:nvPr>
            <p:ph type="sldNum" sz="quarter" idx="12"/>
          </p:nvPr>
        </p:nvSpPr>
        <p:spPr/>
        <p:txBody>
          <a:bodyPr/>
          <a:lstStyle/>
          <a:p>
            <a:fld id="{BE6A53CE-317A-6D46-9381-9000A76D9D79}" type="slidenum">
              <a:rPr lang="fr-FR" smtClean="0"/>
              <a:t>32</a:t>
            </a:fld>
            <a:endParaRPr lang="fr-FR"/>
          </a:p>
        </p:txBody>
      </p:sp>
      <p:pic>
        <p:nvPicPr>
          <p:cNvPr id="5" name="Image 4">
            <a:extLst>
              <a:ext uri="{FF2B5EF4-FFF2-40B4-BE49-F238E27FC236}">
                <a16:creationId xmlns:a16="http://schemas.microsoft.com/office/drawing/2014/main" id="{5B65937F-4DF7-A4CD-60C6-DCD293FEA822}"/>
              </a:ext>
            </a:extLst>
          </p:cNvPr>
          <p:cNvPicPr>
            <a:picLocks noChangeAspect="1"/>
          </p:cNvPicPr>
          <p:nvPr/>
        </p:nvPicPr>
        <p:blipFill>
          <a:blip r:embed="rId3"/>
          <a:stretch>
            <a:fillRect/>
          </a:stretch>
        </p:blipFill>
        <p:spPr>
          <a:xfrm>
            <a:off x="1259632" y="1482046"/>
            <a:ext cx="7198568" cy="4949016"/>
          </a:xfrm>
          <a:prstGeom prst="rect">
            <a:avLst/>
          </a:prstGeom>
        </p:spPr>
      </p:pic>
      <p:sp>
        <p:nvSpPr>
          <p:cNvPr id="6" name="Espace réservé du contenu 2">
            <a:extLst>
              <a:ext uri="{FF2B5EF4-FFF2-40B4-BE49-F238E27FC236}">
                <a16:creationId xmlns:a16="http://schemas.microsoft.com/office/drawing/2014/main" id="{60E2ED1F-66F0-93DB-DB75-295E78DD5CC6}"/>
              </a:ext>
            </a:extLst>
          </p:cNvPr>
          <p:cNvSpPr>
            <a:spLocks noGrp="1"/>
          </p:cNvSpPr>
          <p:nvPr>
            <p:ph idx="1"/>
          </p:nvPr>
        </p:nvSpPr>
        <p:spPr>
          <a:xfrm>
            <a:off x="145915" y="815717"/>
            <a:ext cx="8868902" cy="5615345"/>
          </a:xfrm>
        </p:spPr>
        <p:txBody>
          <a:bodyPr/>
          <a:lstStyle/>
          <a:p>
            <a:r>
              <a:rPr lang="fr-FR" dirty="0" err="1"/>
              <a:t>ChatGPT</a:t>
            </a:r>
            <a:endParaRPr lang="fr-FR" dirty="0"/>
          </a:p>
        </p:txBody>
      </p:sp>
      <p:sp>
        <p:nvSpPr>
          <p:cNvPr id="3" name="ZoneTexte 2">
            <a:extLst>
              <a:ext uri="{FF2B5EF4-FFF2-40B4-BE49-F238E27FC236}">
                <a16:creationId xmlns:a16="http://schemas.microsoft.com/office/drawing/2014/main" id="{4214720C-187F-7EE5-10DB-21C60A3D765D}"/>
              </a:ext>
            </a:extLst>
          </p:cNvPr>
          <p:cNvSpPr txBox="1"/>
          <p:nvPr/>
        </p:nvSpPr>
        <p:spPr>
          <a:xfrm>
            <a:off x="7306072" y="6488410"/>
            <a:ext cx="1152128" cy="307777"/>
          </a:xfrm>
          <a:prstGeom prst="rect">
            <a:avLst/>
          </a:prstGeom>
          <a:noFill/>
        </p:spPr>
        <p:txBody>
          <a:bodyPr wrap="square">
            <a:spAutoFit/>
          </a:bodyPr>
          <a:lstStyle/>
          <a:p>
            <a:r>
              <a:rPr lang="fr-FR" sz="1400" dirty="0">
                <a:solidFill>
                  <a:schemeClr val="bg1"/>
                </a:solidFill>
              </a:rPr>
              <a:t>J. Azé, 2025</a:t>
            </a:r>
          </a:p>
        </p:txBody>
      </p:sp>
    </p:spTree>
    <p:extLst>
      <p:ext uri="{BB962C8B-B14F-4D97-AF65-F5344CB8AC3E}">
        <p14:creationId xmlns:p14="http://schemas.microsoft.com/office/powerpoint/2010/main" val="3427458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F2C9B8-BC34-D389-291F-01FD8702529E}"/>
              </a:ext>
            </a:extLst>
          </p:cNvPr>
          <p:cNvSpPr>
            <a:spLocks noGrp="1"/>
          </p:cNvSpPr>
          <p:nvPr>
            <p:ph type="title"/>
          </p:nvPr>
        </p:nvSpPr>
        <p:spPr/>
        <p:txBody>
          <a:bodyPr>
            <a:normAutofit fontScale="90000"/>
          </a:bodyPr>
          <a:lstStyle/>
          <a:p>
            <a:r>
              <a:rPr lang="fr-FR" dirty="0"/>
              <a:t>Qualité de la réponse</a:t>
            </a:r>
          </a:p>
        </p:txBody>
      </p:sp>
      <p:sp>
        <p:nvSpPr>
          <p:cNvPr id="3" name="Espace réservé du contenu 2">
            <a:extLst>
              <a:ext uri="{FF2B5EF4-FFF2-40B4-BE49-F238E27FC236}">
                <a16:creationId xmlns:a16="http://schemas.microsoft.com/office/drawing/2014/main" id="{B4E4A7B8-E1C6-5F10-73F2-873D0B259BB4}"/>
              </a:ext>
            </a:extLst>
          </p:cNvPr>
          <p:cNvSpPr>
            <a:spLocks noGrp="1"/>
          </p:cNvSpPr>
          <p:nvPr>
            <p:ph idx="1"/>
          </p:nvPr>
        </p:nvSpPr>
        <p:spPr/>
        <p:txBody>
          <a:bodyPr/>
          <a:lstStyle/>
          <a:p>
            <a:r>
              <a:rPr lang="fr-FR" dirty="0"/>
              <a:t>Claude</a:t>
            </a:r>
          </a:p>
        </p:txBody>
      </p:sp>
      <p:sp>
        <p:nvSpPr>
          <p:cNvPr id="4" name="Espace réservé du numéro de diapositive 3">
            <a:extLst>
              <a:ext uri="{FF2B5EF4-FFF2-40B4-BE49-F238E27FC236}">
                <a16:creationId xmlns:a16="http://schemas.microsoft.com/office/drawing/2014/main" id="{E01424B0-38A8-20BB-6623-5D3C69A2C821}"/>
              </a:ext>
            </a:extLst>
          </p:cNvPr>
          <p:cNvSpPr>
            <a:spLocks noGrp="1"/>
          </p:cNvSpPr>
          <p:nvPr>
            <p:ph type="sldNum" sz="quarter" idx="12"/>
          </p:nvPr>
        </p:nvSpPr>
        <p:spPr/>
        <p:txBody>
          <a:bodyPr/>
          <a:lstStyle/>
          <a:p>
            <a:fld id="{BE6A53CE-317A-6D46-9381-9000A76D9D79}" type="slidenum">
              <a:rPr lang="fr-FR" smtClean="0"/>
              <a:t>33</a:t>
            </a:fld>
            <a:endParaRPr lang="fr-FR"/>
          </a:p>
        </p:txBody>
      </p:sp>
      <p:pic>
        <p:nvPicPr>
          <p:cNvPr id="5" name="Image 4">
            <a:extLst>
              <a:ext uri="{FF2B5EF4-FFF2-40B4-BE49-F238E27FC236}">
                <a16:creationId xmlns:a16="http://schemas.microsoft.com/office/drawing/2014/main" id="{B3F32449-A83E-2007-7CE8-80B15497FBE3}"/>
              </a:ext>
            </a:extLst>
          </p:cNvPr>
          <p:cNvPicPr>
            <a:picLocks noChangeAspect="1"/>
          </p:cNvPicPr>
          <p:nvPr/>
        </p:nvPicPr>
        <p:blipFill>
          <a:blip r:embed="rId2"/>
          <a:stretch>
            <a:fillRect/>
          </a:stretch>
        </p:blipFill>
        <p:spPr>
          <a:xfrm>
            <a:off x="899592" y="1646790"/>
            <a:ext cx="7772400" cy="4625146"/>
          </a:xfrm>
          <a:prstGeom prst="rect">
            <a:avLst/>
          </a:prstGeom>
        </p:spPr>
      </p:pic>
      <p:sp>
        <p:nvSpPr>
          <p:cNvPr id="6" name="ZoneTexte 5">
            <a:extLst>
              <a:ext uri="{FF2B5EF4-FFF2-40B4-BE49-F238E27FC236}">
                <a16:creationId xmlns:a16="http://schemas.microsoft.com/office/drawing/2014/main" id="{B16FFE7C-9DDD-BC55-0FF6-98178FC8B10D}"/>
              </a:ext>
            </a:extLst>
          </p:cNvPr>
          <p:cNvSpPr txBox="1"/>
          <p:nvPr/>
        </p:nvSpPr>
        <p:spPr>
          <a:xfrm>
            <a:off x="7335655" y="6408975"/>
            <a:ext cx="1152128" cy="307777"/>
          </a:xfrm>
          <a:prstGeom prst="rect">
            <a:avLst/>
          </a:prstGeom>
          <a:noFill/>
        </p:spPr>
        <p:txBody>
          <a:bodyPr wrap="square">
            <a:spAutoFit/>
          </a:bodyPr>
          <a:lstStyle/>
          <a:p>
            <a:r>
              <a:rPr lang="fr-FR" sz="1400" dirty="0">
                <a:solidFill>
                  <a:schemeClr val="bg1"/>
                </a:solidFill>
              </a:rPr>
              <a:t>J. Azé, 2025</a:t>
            </a:r>
          </a:p>
        </p:txBody>
      </p:sp>
    </p:spTree>
    <p:extLst>
      <p:ext uri="{BB962C8B-B14F-4D97-AF65-F5344CB8AC3E}">
        <p14:creationId xmlns:p14="http://schemas.microsoft.com/office/powerpoint/2010/main" val="1194109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07302-9238-745B-F79D-D48FAA1A3C9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FAD63E9-2A3B-5211-082C-F6FE0B1B7A6B}"/>
              </a:ext>
            </a:extLst>
          </p:cNvPr>
          <p:cNvSpPr>
            <a:spLocks noGrp="1"/>
          </p:cNvSpPr>
          <p:nvPr>
            <p:ph type="title"/>
          </p:nvPr>
        </p:nvSpPr>
        <p:spPr/>
        <p:txBody>
          <a:bodyPr>
            <a:normAutofit fontScale="90000"/>
          </a:bodyPr>
          <a:lstStyle/>
          <a:p>
            <a:r>
              <a:rPr lang="fr-FR" dirty="0"/>
              <a:t>Qualité de la réponse</a:t>
            </a:r>
          </a:p>
        </p:txBody>
      </p:sp>
      <p:sp>
        <p:nvSpPr>
          <p:cNvPr id="3" name="Espace réservé du contenu 2">
            <a:extLst>
              <a:ext uri="{FF2B5EF4-FFF2-40B4-BE49-F238E27FC236}">
                <a16:creationId xmlns:a16="http://schemas.microsoft.com/office/drawing/2014/main" id="{1B926BD7-033F-4A14-9109-B3ED33657BCF}"/>
              </a:ext>
            </a:extLst>
          </p:cNvPr>
          <p:cNvSpPr>
            <a:spLocks noGrp="1"/>
          </p:cNvSpPr>
          <p:nvPr>
            <p:ph idx="1"/>
          </p:nvPr>
        </p:nvSpPr>
        <p:spPr/>
        <p:txBody>
          <a:bodyPr/>
          <a:lstStyle/>
          <a:p>
            <a:r>
              <a:rPr lang="fr-FR" dirty="0" err="1"/>
              <a:t>DeepSeek</a:t>
            </a:r>
            <a:endParaRPr lang="fr-FR" dirty="0"/>
          </a:p>
        </p:txBody>
      </p:sp>
      <p:sp>
        <p:nvSpPr>
          <p:cNvPr id="4" name="Espace réservé du numéro de diapositive 3">
            <a:extLst>
              <a:ext uri="{FF2B5EF4-FFF2-40B4-BE49-F238E27FC236}">
                <a16:creationId xmlns:a16="http://schemas.microsoft.com/office/drawing/2014/main" id="{CE183563-E827-CE46-54C4-99B9A553C186}"/>
              </a:ext>
            </a:extLst>
          </p:cNvPr>
          <p:cNvSpPr>
            <a:spLocks noGrp="1"/>
          </p:cNvSpPr>
          <p:nvPr>
            <p:ph type="sldNum" sz="quarter" idx="12"/>
          </p:nvPr>
        </p:nvSpPr>
        <p:spPr/>
        <p:txBody>
          <a:bodyPr/>
          <a:lstStyle/>
          <a:p>
            <a:fld id="{BE6A53CE-317A-6D46-9381-9000A76D9D79}" type="slidenum">
              <a:rPr lang="fr-FR" smtClean="0"/>
              <a:t>34</a:t>
            </a:fld>
            <a:endParaRPr lang="fr-FR"/>
          </a:p>
        </p:txBody>
      </p:sp>
      <p:pic>
        <p:nvPicPr>
          <p:cNvPr id="6" name="Image 5">
            <a:extLst>
              <a:ext uri="{FF2B5EF4-FFF2-40B4-BE49-F238E27FC236}">
                <a16:creationId xmlns:a16="http://schemas.microsoft.com/office/drawing/2014/main" id="{660332B4-133B-3EE5-0C7F-57A3D7DF68F7}"/>
              </a:ext>
            </a:extLst>
          </p:cNvPr>
          <p:cNvPicPr>
            <a:picLocks noChangeAspect="1"/>
          </p:cNvPicPr>
          <p:nvPr/>
        </p:nvPicPr>
        <p:blipFill>
          <a:blip r:embed="rId2"/>
          <a:stretch>
            <a:fillRect/>
          </a:stretch>
        </p:blipFill>
        <p:spPr>
          <a:xfrm>
            <a:off x="899592" y="1663024"/>
            <a:ext cx="7772400" cy="4625146"/>
          </a:xfrm>
          <a:prstGeom prst="rect">
            <a:avLst/>
          </a:prstGeom>
        </p:spPr>
      </p:pic>
      <p:sp>
        <p:nvSpPr>
          <p:cNvPr id="5" name="ZoneTexte 4">
            <a:extLst>
              <a:ext uri="{FF2B5EF4-FFF2-40B4-BE49-F238E27FC236}">
                <a16:creationId xmlns:a16="http://schemas.microsoft.com/office/drawing/2014/main" id="{39B354B7-BA22-C8EA-8169-05E27026FACC}"/>
              </a:ext>
            </a:extLst>
          </p:cNvPr>
          <p:cNvSpPr txBox="1"/>
          <p:nvPr/>
        </p:nvSpPr>
        <p:spPr>
          <a:xfrm>
            <a:off x="7330535" y="6397401"/>
            <a:ext cx="1152128" cy="307777"/>
          </a:xfrm>
          <a:prstGeom prst="rect">
            <a:avLst/>
          </a:prstGeom>
          <a:noFill/>
        </p:spPr>
        <p:txBody>
          <a:bodyPr wrap="square">
            <a:spAutoFit/>
          </a:bodyPr>
          <a:lstStyle/>
          <a:p>
            <a:r>
              <a:rPr lang="fr-FR" sz="1400" dirty="0">
                <a:solidFill>
                  <a:schemeClr val="bg1"/>
                </a:solidFill>
              </a:rPr>
              <a:t>J. Azé, 2025</a:t>
            </a:r>
          </a:p>
        </p:txBody>
      </p:sp>
    </p:spTree>
    <p:extLst>
      <p:ext uri="{BB962C8B-B14F-4D97-AF65-F5344CB8AC3E}">
        <p14:creationId xmlns:p14="http://schemas.microsoft.com/office/powerpoint/2010/main" val="792244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335D4-FDEC-34D0-D1D5-823084FBD81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0EE8D7E-2F20-1579-59DD-8FBC167C817B}"/>
              </a:ext>
            </a:extLst>
          </p:cNvPr>
          <p:cNvSpPr>
            <a:spLocks noGrp="1"/>
          </p:cNvSpPr>
          <p:nvPr>
            <p:ph type="title"/>
          </p:nvPr>
        </p:nvSpPr>
        <p:spPr/>
        <p:txBody>
          <a:bodyPr>
            <a:normAutofit fontScale="90000"/>
          </a:bodyPr>
          <a:lstStyle/>
          <a:p>
            <a:r>
              <a:rPr lang="fr-FR" dirty="0"/>
              <a:t>Qualité de la réponse</a:t>
            </a:r>
          </a:p>
        </p:txBody>
      </p:sp>
      <p:sp>
        <p:nvSpPr>
          <p:cNvPr id="3" name="Espace réservé du contenu 2">
            <a:extLst>
              <a:ext uri="{FF2B5EF4-FFF2-40B4-BE49-F238E27FC236}">
                <a16:creationId xmlns:a16="http://schemas.microsoft.com/office/drawing/2014/main" id="{E06C8163-5DE9-2958-FE6C-9573C4544A03}"/>
              </a:ext>
            </a:extLst>
          </p:cNvPr>
          <p:cNvSpPr>
            <a:spLocks noGrp="1"/>
          </p:cNvSpPr>
          <p:nvPr>
            <p:ph idx="1"/>
          </p:nvPr>
        </p:nvSpPr>
        <p:spPr/>
        <p:txBody>
          <a:bodyPr/>
          <a:lstStyle/>
          <a:p>
            <a:r>
              <a:rPr lang="fr-FR" dirty="0"/>
              <a:t>Le Chat</a:t>
            </a:r>
          </a:p>
        </p:txBody>
      </p:sp>
      <p:sp>
        <p:nvSpPr>
          <p:cNvPr id="4" name="Espace réservé du numéro de diapositive 3">
            <a:extLst>
              <a:ext uri="{FF2B5EF4-FFF2-40B4-BE49-F238E27FC236}">
                <a16:creationId xmlns:a16="http://schemas.microsoft.com/office/drawing/2014/main" id="{CFAB3179-7DBD-8C61-873D-524005345580}"/>
              </a:ext>
            </a:extLst>
          </p:cNvPr>
          <p:cNvSpPr>
            <a:spLocks noGrp="1"/>
          </p:cNvSpPr>
          <p:nvPr>
            <p:ph type="sldNum" sz="quarter" idx="12"/>
          </p:nvPr>
        </p:nvSpPr>
        <p:spPr/>
        <p:txBody>
          <a:bodyPr/>
          <a:lstStyle/>
          <a:p>
            <a:fld id="{BE6A53CE-317A-6D46-9381-9000A76D9D79}" type="slidenum">
              <a:rPr lang="fr-FR" smtClean="0"/>
              <a:t>35</a:t>
            </a:fld>
            <a:endParaRPr lang="fr-FR"/>
          </a:p>
        </p:txBody>
      </p:sp>
      <p:pic>
        <p:nvPicPr>
          <p:cNvPr id="5" name="Image 4">
            <a:extLst>
              <a:ext uri="{FF2B5EF4-FFF2-40B4-BE49-F238E27FC236}">
                <a16:creationId xmlns:a16="http://schemas.microsoft.com/office/drawing/2014/main" id="{19B3A1C3-1776-FE6B-AB85-035AFE930E1D}"/>
              </a:ext>
            </a:extLst>
          </p:cNvPr>
          <p:cNvPicPr>
            <a:picLocks noChangeAspect="1"/>
          </p:cNvPicPr>
          <p:nvPr/>
        </p:nvPicPr>
        <p:blipFill>
          <a:blip r:embed="rId2"/>
          <a:stretch>
            <a:fillRect/>
          </a:stretch>
        </p:blipFill>
        <p:spPr>
          <a:xfrm>
            <a:off x="827584" y="1657789"/>
            <a:ext cx="7772400" cy="4419130"/>
          </a:xfrm>
          <a:prstGeom prst="rect">
            <a:avLst/>
          </a:prstGeom>
        </p:spPr>
      </p:pic>
      <p:sp>
        <p:nvSpPr>
          <p:cNvPr id="6" name="ZoneTexte 5">
            <a:extLst>
              <a:ext uri="{FF2B5EF4-FFF2-40B4-BE49-F238E27FC236}">
                <a16:creationId xmlns:a16="http://schemas.microsoft.com/office/drawing/2014/main" id="{08773630-3B41-8983-0887-BA5085BF5E84}"/>
              </a:ext>
            </a:extLst>
          </p:cNvPr>
          <p:cNvSpPr txBox="1"/>
          <p:nvPr/>
        </p:nvSpPr>
        <p:spPr>
          <a:xfrm>
            <a:off x="7338766" y="6146468"/>
            <a:ext cx="1152128" cy="307777"/>
          </a:xfrm>
          <a:prstGeom prst="rect">
            <a:avLst/>
          </a:prstGeom>
          <a:noFill/>
        </p:spPr>
        <p:txBody>
          <a:bodyPr wrap="square">
            <a:spAutoFit/>
          </a:bodyPr>
          <a:lstStyle/>
          <a:p>
            <a:r>
              <a:rPr lang="fr-FR" sz="1400" dirty="0">
                <a:solidFill>
                  <a:schemeClr val="bg1"/>
                </a:solidFill>
              </a:rPr>
              <a:t>J. Azé, 2025</a:t>
            </a:r>
          </a:p>
        </p:txBody>
      </p:sp>
    </p:spTree>
    <p:extLst>
      <p:ext uri="{BB962C8B-B14F-4D97-AF65-F5344CB8AC3E}">
        <p14:creationId xmlns:p14="http://schemas.microsoft.com/office/powerpoint/2010/main" val="3648172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637FB-1EC3-CDE5-5842-2797A7551BB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62F6B03-8140-9ABC-E39A-6DF8BF9C06D4}"/>
              </a:ext>
            </a:extLst>
          </p:cNvPr>
          <p:cNvSpPr>
            <a:spLocks noGrp="1"/>
          </p:cNvSpPr>
          <p:nvPr>
            <p:ph type="title"/>
          </p:nvPr>
        </p:nvSpPr>
        <p:spPr/>
        <p:txBody>
          <a:bodyPr>
            <a:normAutofit fontScale="90000"/>
          </a:bodyPr>
          <a:lstStyle/>
          <a:p>
            <a:r>
              <a:rPr lang="fr-FR" dirty="0"/>
              <a:t>Qualité de la réponse</a:t>
            </a:r>
          </a:p>
        </p:txBody>
      </p:sp>
      <p:sp>
        <p:nvSpPr>
          <p:cNvPr id="3" name="Espace réservé du contenu 2">
            <a:extLst>
              <a:ext uri="{FF2B5EF4-FFF2-40B4-BE49-F238E27FC236}">
                <a16:creationId xmlns:a16="http://schemas.microsoft.com/office/drawing/2014/main" id="{5E6EFA92-2A51-61BB-8752-D3765D4C687F}"/>
              </a:ext>
            </a:extLst>
          </p:cNvPr>
          <p:cNvSpPr>
            <a:spLocks noGrp="1"/>
          </p:cNvSpPr>
          <p:nvPr>
            <p:ph idx="1"/>
          </p:nvPr>
        </p:nvSpPr>
        <p:spPr/>
        <p:txBody>
          <a:bodyPr/>
          <a:lstStyle/>
          <a:p>
            <a:r>
              <a:rPr lang="fr-FR" dirty="0" err="1"/>
              <a:t>Perplexity</a:t>
            </a:r>
            <a:endParaRPr lang="fr-FR" dirty="0"/>
          </a:p>
        </p:txBody>
      </p:sp>
      <p:sp>
        <p:nvSpPr>
          <p:cNvPr id="4" name="Espace réservé du numéro de diapositive 3">
            <a:extLst>
              <a:ext uri="{FF2B5EF4-FFF2-40B4-BE49-F238E27FC236}">
                <a16:creationId xmlns:a16="http://schemas.microsoft.com/office/drawing/2014/main" id="{056F8E18-22A8-2337-0E0B-625AAF2C320D}"/>
              </a:ext>
            </a:extLst>
          </p:cNvPr>
          <p:cNvSpPr>
            <a:spLocks noGrp="1"/>
          </p:cNvSpPr>
          <p:nvPr>
            <p:ph type="sldNum" sz="quarter" idx="12"/>
          </p:nvPr>
        </p:nvSpPr>
        <p:spPr/>
        <p:txBody>
          <a:bodyPr/>
          <a:lstStyle/>
          <a:p>
            <a:fld id="{BE6A53CE-317A-6D46-9381-9000A76D9D79}" type="slidenum">
              <a:rPr lang="fr-FR" smtClean="0"/>
              <a:t>36</a:t>
            </a:fld>
            <a:endParaRPr lang="fr-FR"/>
          </a:p>
        </p:txBody>
      </p:sp>
      <p:pic>
        <p:nvPicPr>
          <p:cNvPr id="6" name="Image 5">
            <a:extLst>
              <a:ext uri="{FF2B5EF4-FFF2-40B4-BE49-F238E27FC236}">
                <a16:creationId xmlns:a16="http://schemas.microsoft.com/office/drawing/2014/main" id="{1C4AD64E-7117-6C37-C794-DA1D188075FF}"/>
              </a:ext>
            </a:extLst>
          </p:cNvPr>
          <p:cNvPicPr>
            <a:picLocks noChangeAspect="1"/>
          </p:cNvPicPr>
          <p:nvPr/>
        </p:nvPicPr>
        <p:blipFill>
          <a:blip r:embed="rId2"/>
          <a:stretch>
            <a:fillRect/>
          </a:stretch>
        </p:blipFill>
        <p:spPr>
          <a:xfrm>
            <a:off x="694166" y="1601673"/>
            <a:ext cx="7772400" cy="4829389"/>
          </a:xfrm>
          <a:prstGeom prst="rect">
            <a:avLst/>
          </a:prstGeom>
        </p:spPr>
      </p:pic>
      <p:sp>
        <p:nvSpPr>
          <p:cNvPr id="5" name="ZoneTexte 4">
            <a:extLst>
              <a:ext uri="{FF2B5EF4-FFF2-40B4-BE49-F238E27FC236}">
                <a16:creationId xmlns:a16="http://schemas.microsoft.com/office/drawing/2014/main" id="{E899CD17-2667-3D7C-B0CB-1282E33F25EF}"/>
              </a:ext>
            </a:extLst>
          </p:cNvPr>
          <p:cNvSpPr txBox="1"/>
          <p:nvPr/>
        </p:nvSpPr>
        <p:spPr>
          <a:xfrm>
            <a:off x="7306072" y="6488410"/>
            <a:ext cx="1152128" cy="307777"/>
          </a:xfrm>
          <a:prstGeom prst="rect">
            <a:avLst/>
          </a:prstGeom>
          <a:noFill/>
        </p:spPr>
        <p:txBody>
          <a:bodyPr wrap="square">
            <a:spAutoFit/>
          </a:bodyPr>
          <a:lstStyle/>
          <a:p>
            <a:r>
              <a:rPr lang="fr-FR" sz="1400" dirty="0">
                <a:solidFill>
                  <a:schemeClr val="bg1"/>
                </a:solidFill>
              </a:rPr>
              <a:t>J. Azé, 2025</a:t>
            </a:r>
          </a:p>
        </p:txBody>
      </p:sp>
    </p:spTree>
    <p:extLst>
      <p:ext uri="{BB962C8B-B14F-4D97-AF65-F5344CB8AC3E}">
        <p14:creationId xmlns:p14="http://schemas.microsoft.com/office/powerpoint/2010/main" val="2751870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5827C-1C5B-6299-9108-09F713187A5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7487C2B-AD55-9917-9AE2-55638E69AC53}"/>
              </a:ext>
            </a:extLst>
          </p:cNvPr>
          <p:cNvSpPr>
            <a:spLocks noGrp="1"/>
          </p:cNvSpPr>
          <p:nvPr>
            <p:ph type="title"/>
          </p:nvPr>
        </p:nvSpPr>
        <p:spPr/>
        <p:txBody>
          <a:bodyPr>
            <a:normAutofit fontScale="90000"/>
          </a:bodyPr>
          <a:lstStyle/>
          <a:p>
            <a:r>
              <a:rPr lang="fr-FR" dirty="0"/>
              <a:t>Qualité de la réponse</a:t>
            </a:r>
          </a:p>
        </p:txBody>
      </p:sp>
      <p:sp>
        <p:nvSpPr>
          <p:cNvPr id="3" name="Espace réservé du contenu 2">
            <a:extLst>
              <a:ext uri="{FF2B5EF4-FFF2-40B4-BE49-F238E27FC236}">
                <a16:creationId xmlns:a16="http://schemas.microsoft.com/office/drawing/2014/main" id="{5922098B-9453-EBEA-8633-79C2574D629D}"/>
              </a:ext>
            </a:extLst>
          </p:cNvPr>
          <p:cNvSpPr>
            <a:spLocks noGrp="1"/>
          </p:cNvSpPr>
          <p:nvPr>
            <p:ph idx="1"/>
          </p:nvPr>
        </p:nvSpPr>
        <p:spPr/>
        <p:txBody>
          <a:bodyPr/>
          <a:lstStyle/>
          <a:p>
            <a:r>
              <a:rPr lang="fr-FR" dirty="0"/>
              <a:t>Question : quel est le coût d’envoi d’un e-mail avec une pièce jointe de 2Mo en termes de CO2 ?</a:t>
            </a:r>
          </a:p>
          <a:p>
            <a:endParaRPr lang="fr-FR" dirty="0"/>
          </a:p>
        </p:txBody>
      </p:sp>
      <p:sp>
        <p:nvSpPr>
          <p:cNvPr id="4" name="Espace réservé du numéro de diapositive 3">
            <a:extLst>
              <a:ext uri="{FF2B5EF4-FFF2-40B4-BE49-F238E27FC236}">
                <a16:creationId xmlns:a16="http://schemas.microsoft.com/office/drawing/2014/main" id="{890EB9FE-7896-1F73-C4D2-9F48ADFA9808}"/>
              </a:ext>
            </a:extLst>
          </p:cNvPr>
          <p:cNvSpPr>
            <a:spLocks noGrp="1"/>
          </p:cNvSpPr>
          <p:nvPr>
            <p:ph type="sldNum" sz="quarter" idx="12"/>
          </p:nvPr>
        </p:nvSpPr>
        <p:spPr/>
        <p:txBody>
          <a:bodyPr/>
          <a:lstStyle/>
          <a:p>
            <a:fld id="{BE6A53CE-317A-6D46-9381-9000A76D9D79}" type="slidenum">
              <a:rPr lang="fr-FR" smtClean="0"/>
              <a:t>37</a:t>
            </a:fld>
            <a:endParaRPr lang="fr-FR"/>
          </a:p>
        </p:txBody>
      </p:sp>
      <p:pic>
        <p:nvPicPr>
          <p:cNvPr id="5" name="Image 4">
            <a:extLst>
              <a:ext uri="{FF2B5EF4-FFF2-40B4-BE49-F238E27FC236}">
                <a16:creationId xmlns:a16="http://schemas.microsoft.com/office/drawing/2014/main" id="{19AF328D-6FC4-7506-8022-A74F3B126C15}"/>
              </a:ext>
            </a:extLst>
          </p:cNvPr>
          <p:cNvPicPr>
            <a:picLocks noChangeAspect="1"/>
          </p:cNvPicPr>
          <p:nvPr/>
        </p:nvPicPr>
        <p:blipFill>
          <a:blip r:embed="rId3"/>
          <a:stretch>
            <a:fillRect/>
          </a:stretch>
        </p:blipFill>
        <p:spPr>
          <a:xfrm>
            <a:off x="1115616" y="2153814"/>
            <a:ext cx="7235437" cy="4277248"/>
          </a:xfrm>
          <a:prstGeom prst="rect">
            <a:avLst/>
          </a:prstGeom>
        </p:spPr>
      </p:pic>
      <p:sp>
        <p:nvSpPr>
          <p:cNvPr id="6" name="ZoneTexte 5">
            <a:extLst>
              <a:ext uri="{FF2B5EF4-FFF2-40B4-BE49-F238E27FC236}">
                <a16:creationId xmlns:a16="http://schemas.microsoft.com/office/drawing/2014/main" id="{F0B61C38-5C4D-D0B5-4C33-04283846BB3B}"/>
              </a:ext>
            </a:extLst>
          </p:cNvPr>
          <p:cNvSpPr txBox="1"/>
          <p:nvPr/>
        </p:nvSpPr>
        <p:spPr>
          <a:xfrm>
            <a:off x="7306072" y="6488410"/>
            <a:ext cx="1152128" cy="307777"/>
          </a:xfrm>
          <a:prstGeom prst="rect">
            <a:avLst/>
          </a:prstGeom>
          <a:noFill/>
        </p:spPr>
        <p:txBody>
          <a:bodyPr wrap="square">
            <a:spAutoFit/>
          </a:bodyPr>
          <a:lstStyle/>
          <a:p>
            <a:r>
              <a:rPr lang="fr-FR" sz="1400" dirty="0">
                <a:solidFill>
                  <a:schemeClr val="bg1"/>
                </a:solidFill>
              </a:rPr>
              <a:t>J. Azé, 2025</a:t>
            </a:r>
          </a:p>
        </p:txBody>
      </p:sp>
    </p:spTree>
    <p:extLst>
      <p:ext uri="{BB962C8B-B14F-4D97-AF65-F5344CB8AC3E}">
        <p14:creationId xmlns:p14="http://schemas.microsoft.com/office/powerpoint/2010/main" val="1114079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EB244A-311F-F22D-2298-EABCA40ABEFA}"/>
              </a:ext>
            </a:extLst>
          </p:cNvPr>
          <p:cNvSpPr>
            <a:spLocks noGrp="1"/>
          </p:cNvSpPr>
          <p:nvPr>
            <p:ph type="title"/>
          </p:nvPr>
        </p:nvSpPr>
        <p:spPr/>
        <p:txBody>
          <a:bodyPr>
            <a:normAutofit fontScale="90000"/>
          </a:bodyPr>
          <a:lstStyle/>
          <a:p>
            <a:r>
              <a:rPr lang="fr-FR" dirty="0"/>
              <a:t>Quels sont les meilleures </a:t>
            </a:r>
            <a:r>
              <a:rPr lang="fr-FR" dirty="0" err="1"/>
              <a:t>IAs</a:t>
            </a:r>
            <a:r>
              <a:rPr lang="fr-FR" dirty="0"/>
              <a:t> génératives</a:t>
            </a:r>
          </a:p>
        </p:txBody>
      </p:sp>
      <p:sp>
        <p:nvSpPr>
          <p:cNvPr id="3" name="Espace réservé du contenu 2">
            <a:extLst>
              <a:ext uri="{FF2B5EF4-FFF2-40B4-BE49-F238E27FC236}">
                <a16:creationId xmlns:a16="http://schemas.microsoft.com/office/drawing/2014/main" id="{F419EC3B-6138-DD2D-B396-5348D485BFCE}"/>
              </a:ext>
            </a:extLst>
          </p:cNvPr>
          <p:cNvSpPr>
            <a:spLocks noGrp="1"/>
          </p:cNvSpPr>
          <p:nvPr>
            <p:ph idx="1"/>
          </p:nvPr>
        </p:nvSpPr>
        <p:spPr/>
        <p:txBody>
          <a:bodyPr>
            <a:normAutofit/>
          </a:bodyPr>
          <a:lstStyle/>
          <a:p>
            <a:r>
              <a:rPr lang="fr-FR" sz="2400" dirty="0"/>
              <a:t>https://</a:t>
            </a:r>
            <a:r>
              <a:rPr lang="fr-FR" sz="2400" dirty="0" err="1"/>
              <a:t>lmarena.ai</a:t>
            </a:r>
            <a:r>
              <a:rPr lang="fr-FR" sz="2400" dirty="0"/>
              <a:t>/</a:t>
            </a:r>
            <a:r>
              <a:rPr lang="fr-FR" sz="2400" dirty="0" err="1"/>
              <a:t>leaderboard</a:t>
            </a:r>
            <a:endParaRPr lang="fr-FR" sz="2400" dirty="0"/>
          </a:p>
        </p:txBody>
      </p:sp>
      <p:sp>
        <p:nvSpPr>
          <p:cNvPr id="4" name="Espace réservé du numéro de diapositive 3">
            <a:extLst>
              <a:ext uri="{FF2B5EF4-FFF2-40B4-BE49-F238E27FC236}">
                <a16:creationId xmlns:a16="http://schemas.microsoft.com/office/drawing/2014/main" id="{0F18DD0B-EFDA-0704-9CD4-1E6C7FD5CDB5}"/>
              </a:ext>
            </a:extLst>
          </p:cNvPr>
          <p:cNvSpPr>
            <a:spLocks noGrp="1"/>
          </p:cNvSpPr>
          <p:nvPr>
            <p:ph type="sldNum" sz="quarter" idx="12"/>
          </p:nvPr>
        </p:nvSpPr>
        <p:spPr/>
        <p:txBody>
          <a:bodyPr/>
          <a:lstStyle/>
          <a:p>
            <a:fld id="{BE6A53CE-317A-6D46-9381-9000A76D9D79}" type="slidenum">
              <a:rPr lang="fr-FR" smtClean="0"/>
              <a:t>38</a:t>
            </a:fld>
            <a:endParaRPr lang="fr-FR"/>
          </a:p>
        </p:txBody>
      </p:sp>
      <p:pic>
        <p:nvPicPr>
          <p:cNvPr id="6" name="Image 5">
            <a:extLst>
              <a:ext uri="{FF2B5EF4-FFF2-40B4-BE49-F238E27FC236}">
                <a16:creationId xmlns:a16="http://schemas.microsoft.com/office/drawing/2014/main" id="{2356FCC3-FAF8-D6CA-446B-ECD6B07C56AE}"/>
              </a:ext>
            </a:extLst>
          </p:cNvPr>
          <p:cNvPicPr>
            <a:picLocks noChangeAspect="1"/>
          </p:cNvPicPr>
          <p:nvPr/>
        </p:nvPicPr>
        <p:blipFill>
          <a:blip r:embed="rId3"/>
          <a:stretch>
            <a:fillRect/>
          </a:stretch>
        </p:blipFill>
        <p:spPr>
          <a:xfrm>
            <a:off x="1259632" y="1487391"/>
            <a:ext cx="7416800" cy="4800600"/>
          </a:xfrm>
          <a:prstGeom prst="rect">
            <a:avLst/>
          </a:prstGeom>
        </p:spPr>
      </p:pic>
    </p:spTree>
    <p:extLst>
      <p:ext uri="{BB962C8B-B14F-4D97-AF65-F5344CB8AC3E}">
        <p14:creationId xmlns:p14="http://schemas.microsoft.com/office/powerpoint/2010/main" val="1498514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CBB51-8108-66D9-E0C3-8114E4D850E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AD3FD9-5ABA-4CCA-FB9A-8948DB7D0C43}"/>
              </a:ext>
            </a:extLst>
          </p:cNvPr>
          <p:cNvSpPr>
            <a:spLocks noGrp="1"/>
          </p:cNvSpPr>
          <p:nvPr>
            <p:ph type="title"/>
          </p:nvPr>
        </p:nvSpPr>
        <p:spPr/>
        <p:txBody>
          <a:bodyPr>
            <a:normAutofit fontScale="90000"/>
          </a:bodyPr>
          <a:lstStyle/>
          <a:p>
            <a:r>
              <a:rPr lang="fr-FR" dirty="0"/>
              <a:t>Comparer les  IA</a:t>
            </a:r>
          </a:p>
        </p:txBody>
      </p:sp>
      <p:sp>
        <p:nvSpPr>
          <p:cNvPr id="4" name="Espace réservé du numéro de diapositive 3">
            <a:extLst>
              <a:ext uri="{FF2B5EF4-FFF2-40B4-BE49-F238E27FC236}">
                <a16:creationId xmlns:a16="http://schemas.microsoft.com/office/drawing/2014/main" id="{A075EA24-AD93-1A46-4259-6F6ECD07CDFA}"/>
              </a:ext>
            </a:extLst>
          </p:cNvPr>
          <p:cNvSpPr>
            <a:spLocks noGrp="1"/>
          </p:cNvSpPr>
          <p:nvPr>
            <p:ph type="sldNum" sz="quarter" idx="12"/>
          </p:nvPr>
        </p:nvSpPr>
        <p:spPr/>
        <p:txBody>
          <a:bodyPr/>
          <a:lstStyle/>
          <a:p>
            <a:fld id="{BE6A53CE-317A-6D46-9381-9000A76D9D79}" type="slidenum">
              <a:rPr lang="fr-FR" smtClean="0"/>
              <a:t>39</a:t>
            </a:fld>
            <a:endParaRPr lang="fr-FR"/>
          </a:p>
        </p:txBody>
      </p:sp>
      <p:sp>
        <p:nvSpPr>
          <p:cNvPr id="5" name="Rectangle 1">
            <a:extLst>
              <a:ext uri="{FF2B5EF4-FFF2-40B4-BE49-F238E27FC236}">
                <a16:creationId xmlns:a16="http://schemas.microsoft.com/office/drawing/2014/main" id="{4CD9727D-7C4E-1C8A-780A-E789619CD9DC}"/>
              </a:ext>
            </a:extLst>
          </p:cNvPr>
          <p:cNvSpPr>
            <a:spLocks noGrp="1" noChangeArrowheads="1"/>
          </p:cNvSpPr>
          <p:nvPr>
            <p:ph idx="1"/>
          </p:nvPr>
        </p:nvSpPr>
        <p:spPr bwMode="auto">
          <a:xfrm>
            <a:off x="4283968" y="142378"/>
            <a:ext cx="88689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defTabSz="914400">
              <a:buNone/>
            </a:pPr>
            <a:r>
              <a:rPr lang="fr-FR" altLang="fr-FR" sz="2000" dirty="0">
                <a:solidFill>
                  <a:schemeClr val="bg1"/>
                </a:solidFill>
                <a:latin typeface="Helvetica" pitchFamily="2" charset="0"/>
              </a:rPr>
              <a:t>https://</a:t>
            </a:r>
            <a:r>
              <a:rPr lang="fr-FR" altLang="fr-FR" sz="2000" dirty="0" err="1">
                <a:solidFill>
                  <a:schemeClr val="bg1"/>
                </a:solidFill>
                <a:latin typeface="Helvetica" pitchFamily="2" charset="0"/>
              </a:rPr>
              <a:t>comparia.beta.gouv.fr</a:t>
            </a:r>
            <a:r>
              <a:rPr lang="fr-FR" altLang="fr-FR" sz="2000" dirty="0">
                <a:solidFill>
                  <a:schemeClr val="bg1"/>
                </a:solidFill>
                <a:latin typeface="Helvetica" pitchFamily="2" charset="0"/>
              </a:rPr>
              <a:t>/</a:t>
            </a:r>
            <a:endParaRPr kumimoji="0" lang="fr-FR" altLang="fr-FR" sz="4800" b="0" i="0" u="none" strike="noStrike" cap="none" normalizeH="0" baseline="0" dirty="0">
              <a:ln>
                <a:noFill/>
              </a:ln>
              <a:solidFill>
                <a:schemeClr val="bg1"/>
              </a:solidFill>
              <a:effectLst/>
            </a:endParaRPr>
          </a:p>
        </p:txBody>
      </p:sp>
      <p:pic>
        <p:nvPicPr>
          <p:cNvPr id="6" name="Image 5">
            <a:extLst>
              <a:ext uri="{FF2B5EF4-FFF2-40B4-BE49-F238E27FC236}">
                <a16:creationId xmlns:a16="http://schemas.microsoft.com/office/drawing/2014/main" id="{F660A056-83C9-589F-168B-FD4285291DF8}"/>
              </a:ext>
            </a:extLst>
          </p:cNvPr>
          <p:cNvPicPr>
            <a:picLocks noChangeAspect="1"/>
          </p:cNvPicPr>
          <p:nvPr/>
        </p:nvPicPr>
        <p:blipFill>
          <a:blip r:embed="rId2"/>
          <a:stretch>
            <a:fillRect/>
          </a:stretch>
        </p:blipFill>
        <p:spPr>
          <a:xfrm>
            <a:off x="395536" y="1052736"/>
            <a:ext cx="6372200" cy="2759039"/>
          </a:xfrm>
          <a:prstGeom prst="rect">
            <a:avLst/>
          </a:prstGeom>
        </p:spPr>
      </p:pic>
      <p:pic>
        <p:nvPicPr>
          <p:cNvPr id="8" name="Image 7">
            <a:extLst>
              <a:ext uri="{FF2B5EF4-FFF2-40B4-BE49-F238E27FC236}">
                <a16:creationId xmlns:a16="http://schemas.microsoft.com/office/drawing/2014/main" id="{01D797C6-BECF-382B-125E-AFA4159F6D60}"/>
              </a:ext>
            </a:extLst>
          </p:cNvPr>
          <p:cNvPicPr>
            <a:picLocks noChangeAspect="1"/>
          </p:cNvPicPr>
          <p:nvPr/>
        </p:nvPicPr>
        <p:blipFill>
          <a:blip r:embed="rId3"/>
          <a:stretch>
            <a:fillRect/>
          </a:stretch>
        </p:blipFill>
        <p:spPr>
          <a:xfrm>
            <a:off x="2443808" y="4098905"/>
            <a:ext cx="6372200" cy="2551936"/>
          </a:xfrm>
          <a:prstGeom prst="rect">
            <a:avLst/>
          </a:prstGeom>
        </p:spPr>
      </p:pic>
    </p:spTree>
    <p:extLst>
      <p:ext uri="{BB962C8B-B14F-4D97-AF65-F5344CB8AC3E}">
        <p14:creationId xmlns:p14="http://schemas.microsoft.com/office/powerpoint/2010/main" val="3056560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484E83-E265-EA1A-7B64-2470C07FE8D8}"/>
              </a:ext>
            </a:extLst>
          </p:cNvPr>
          <p:cNvSpPr>
            <a:spLocks noGrp="1"/>
          </p:cNvSpPr>
          <p:nvPr>
            <p:ph type="title"/>
          </p:nvPr>
        </p:nvSpPr>
        <p:spPr/>
        <p:txBody>
          <a:bodyPr>
            <a:normAutofit fontScale="90000"/>
          </a:bodyPr>
          <a:lstStyle/>
          <a:p>
            <a:r>
              <a:rPr lang="fr-FR" b="1" dirty="0">
                <a:latin typeface="Calibri" panose="020F0502020204030204" pitchFamily="34" charset="0"/>
                <a:cs typeface="Calibri" panose="020F0502020204030204" pitchFamily="34" charset="0"/>
              </a:rPr>
              <a:t>Contours de l’Intelligence Artificielle</a:t>
            </a:r>
            <a:endParaRPr lang="fr-FR" dirty="0"/>
          </a:p>
        </p:txBody>
      </p:sp>
      <p:sp>
        <p:nvSpPr>
          <p:cNvPr id="4" name="Espace réservé du numéro de diapositive 3">
            <a:extLst>
              <a:ext uri="{FF2B5EF4-FFF2-40B4-BE49-F238E27FC236}">
                <a16:creationId xmlns:a16="http://schemas.microsoft.com/office/drawing/2014/main" id="{E1484459-244A-0247-5A1F-1C9B22ABC708}"/>
              </a:ext>
            </a:extLst>
          </p:cNvPr>
          <p:cNvSpPr>
            <a:spLocks noGrp="1"/>
          </p:cNvSpPr>
          <p:nvPr>
            <p:ph type="sldNum" sz="quarter" idx="12"/>
          </p:nvPr>
        </p:nvSpPr>
        <p:spPr/>
        <p:txBody>
          <a:bodyPr/>
          <a:lstStyle/>
          <a:p>
            <a:fld id="{BE6A53CE-317A-6D46-9381-9000A76D9D79}" type="slidenum">
              <a:rPr lang="fr-FR" smtClean="0"/>
              <a:t>4</a:t>
            </a:fld>
            <a:endParaRPr lang="fr-FR"/>
          </a:p>
        </p:txBody>
      </p:sp>
      <p:pic>
        <p:nvPicPr>
          <p:cNvPr id="6" name="Image 5">
            <a:extLst>
              <a:ext uri="{FF2B5EF4-FFF2-40B4-BE49-F238E27FC236}">
                <a16:creationId xmlns:a16="http://schemas.microsoft.com/office/drawing/2014/main" id="{A5EDE258-8F4D-C9F6-9400-FFCC13A0765D}"/>
              </a:ext>
            </a:extLst>
          </p:cNvPr>
          <p:cNvPicPr>
            <a:picLocks noChangeAspect="1"/>
          </p:cNvPicPr>
          <p:nvPr/>
        </p:nvPicPr>
        <p:blipFill>
          <a:blip r:embed="rId2"/>
          <a:srcRect t="7490"/>
          <a:stretch>
            <a:fillRect/>
          </a:stretch>
        </p:blipFill>
        <p:spPr>
          <a:xfrm>
            <a:off x="899592" y="1700808"/>
            <a:ext cx="7632700" cy="4041556"/>
          </a:xfrm>
          <a:prstGeom prst="rect">
            <a:avLst/>
          </a:prstGeom>
        </p:spPr>
      </p:pic>
      <p:sp>
        <p:nvSpPr>
          <p:cNvPr id="5" name="ZoneTexte 4">
            <a:extLst>
              <a:ext uri="{FF2B5EF4-FFF2-40B4-BE49-F238E27FC236}">
                <a16:creationId xmlns:a16="http://schemas.microsoft.com/office/drawing/2014/main" id="{1AABB106-FF0F-9D3E-3BD4-CC502180721A}"/>
              </a:ext>
            </a:extLst>
          </p:cNvPr>
          <p:cNvSpPr txBox="1"/>
          <p:nvPr/>
        </p:nvSpPr>
        <p:spPr>
          <a:xfrm>
            <a:off x="7476234" y="5778935"/>
            <a:ext cx="1152128" cy="307777"/>
          </a:xfrm>
          <a:prstGeom prst="rect">
            <a:avLst/>
          </a:prstGeom>
          <a:noFill/>
        </p:spPr>
        <p:txBody>
          <a:bodyPr wrap="square">
            <a:spAutoFit/>
          </a:bodyPr>
          <a:lstStyle/>
          <a:p>
            <a:r>
              <a:rPr lang="fr-FR" sz="1400" dirty="0">
                <a:solidFill>
                  <a:schemeClr val="bg1"/>
                </a:solidFill>
              </a:rPr>
              <a:t>J. Azé, 2025</a:t>
            </a:r>
          </a:p>
        </p:txBody>
      </p:sp>
    </p:spTree>
    <p:extLst>
      <p:ext uri="{BB962C8B-B14F-4D97-AF65-F5344CB8AC3E}">
        <p14:creationId xmlns:p14="http://schemas.microsoft.com/office/powerpoint/2010/main" val="4131254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BFA99-C6E3-FAC3-7A24-1313E4337EC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7AE07AB-28B7-647F-CE71-39E9D0931676}"/>
              </a:ext>
            </a:extLst>
          </p:cNvPr>
          <p:cNvSpPr>
            <a:spLocks noGrp="1"/>
          </p:cNvSpPr>
          <p:nvPr>
            <p:ph type="title"/>
          </p:nvPr>
        </p:nvSpPr>
        <p:spPr>
          <a:xfrm>
            <a:off x="179512" y="3212976"/>
            <a:ext cx="8640960" cy="684866"/>
          </a:xfrm>
        </p:spPr>
        <p:txBody>
          <a:bodyPr>
            <a:normAutofit fontScale="90000"/>
          </a:bodyPr>
          <a:lstStyle/>
          <a:p>
            <a:pPr algn="ctr"/>
            <a:r>
              <a:rPr lang="fr-FR" b="1" dirty="0">
                <a:latin typeface="Calibri" panose="020F0502020204030204" pitchFamily="34" charset="0"/>
                <a:cs typeface="Calibri" panose="020F0502020204030204" pitchFamily="34" charset="0"/>
              </a:rPr>
              <a:t>Pourquoi une IA générative installée en local sur sa machine</a:t>
            </a:r>
            <a:endParaRPr lang="fr-FR" dirty="0"/>
          </a:p>
        </p:txBody>
      </p:sp>
      <p:sp>
        <p:nvSpPr>
          <p:cNvPr id="4" name="Espace réservé du numéro de diapositive 3">
            <a:extLst>
              <a:ext uri="{FF2B5EF4-FFF2-40B4-BE49-F238E27FC236}">
                <a16:creationId xmlns:a16="http://schemas.microsoft.com/office/drawing/2014/main" id="{ECC9C6FD-635B-3738-2EFB-94D9F6E72A7B}"/>
              </a:ext>
            </a:extLst>
          </p:cNvPr>
          <p:cNvSpPr>
            <a:spLocks noGrp="1"/>
          </p:cNvSpPr>
          <p:nvPr>
            <p:ph type="sldNum" sz="quarter" idx="12"/>
          </p:nvPr>
        </p:nvSpPr>
        <p:spPr/>
        <p:txBody>
          <a:bodyPr/>
          <a:lstStyle/>
          <a:p>
            <a:fld id="{BE6A53CE-317A-6D46-9381-9000A76D9D79}" type="slidenum">
              <a:rPr lang="fr-FR" smtClean="0"/>
              <a:t>40</a:t>
            </a:fld>
            <a:endParaRPr lang="fr-FR"/>
          </a:p>
        </p:txBody>
      </p:sp>
    </p:spTree>
    <p:extLst>
      <p:ext uri="{BB962C8B-B14F-4D97-AF65-F5344CB8AC3E}">
        <p14:creationId xmlns:p14="http://schemas.microsoft.com/office/powerpoint/2010/main" val="3917335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0F4736-700C-6D27-FCB7-8CE55851AE2A}"/>
              </a:ext>
            </a:extLst>
          </p:cNvPr>
          <p:cNvSpPr>
            <a:spLocks noGrp="1"/>
          </p:cNvSpPr>
          <p:nvPr>
            <p:ph type="title"/>
          </p:nvPr>
        </p:nvSpPr>
        <p:spPr/>
        <p:txBody>
          <a:bodyPr>
            <a:normAutofit fontScale="90000"/>
          </a:bodyPr>
          <a:lstStyle/>
          <a:p>
            <a:r>
              <a:rPr lang="fr-FR" dirty="0"/>
              <a:t>Installer une IA sur sa machine</a:t>
            </a:r>
          </a:p>
        </p:txBody>
      </p:sp>
      <p:sp>
        <p:nvSpPr>
          <p:cNvPr id="4" name="Espace réservé du numéro de diapositive 3">
            <a:extLst>
              <a:ext uri="{FF2B5EF4-FFF2-40B4-BE49-F238E27FC236}">
                <a16:creationId xmlns:a16="http://schemas.microsoft.com/office/drawing/2014/main" id="{0205C3C0-B92C-E483-7B1C-DA815969D1EF}"/>
              </a:ext>
            </a:extLst>
          </p:cNvPr>
          <p:cNvSpPr>
            <a:spLocks noGrp="1"/>
          </p:cNvSpPr>
          <p:nvPr>
            <p:ph type="sldNum" sz="quarter" idx="12"/>
          </p:nvPr>
        </p:nvSpPr>
        <p:spPr/>
        <p:txBody>
          <a:bodyPr/>
          <a:lstStyle/>
          <a:p>
            <a:fld id="{BE6A53CE-317A-6D46-9381-9000A76D9D79}" type="slidenum">
              <a:rPr lang="fr-FR" smtClean="0"/>
              <a:t>41</a:t>
            </a:fld>
            <a:endParaRPr lang="fr-FR"/>
          </a:p>
        </p:txBody>
      </p:sp>
      <p:sp>
        <p:nvSpPr>
          <p:cNvPr id="6" name="ZoneTexte 5">
            <a:extLst>
              <a:ext uri="{FF2B5EF4-FFF2-40B4-BE49-F238E27FC236}">
                <a16:creationId xmlns:a16="http://schemas.microsoft.com/office/drawing/2014/main" id="{6C1A457A-6D31-17B1-A92E-C2389D4CFD3E}"/>
              </a:ext>
            </a:extLst>
          </p:cNvPr>
          <p:cNvSpPr txBox="1"/>
          <p:nvPr/>
        </p:nvSpPr>
        <p:spPr>
          <a:xfrm>
            <a:off x="6588224" y="157767"/>
            <a:ext cx="4678324" cy="369332"/>
          </a:xfrm>
          <a:prstGeom prst="rect">
            <a:avLst/>
          </a:prstGeom>
          <a:noFill/>
        </p:spPr>
        <p:txBody>
          <a:bodyPr wrap="square">
            <a:spAutoFit/>
          </a:bodyPr>
          <a:lstStyle/>
          <a:p>
            <a:r>
              <a:rPr lang="fr-FR" dirty="0">
                <a:solidFill>
                  <a:schemeClr val="bg1"/>
                </a:solidFill>
              </a:rPr>
              <a:t>https://</a:t>
            </a:r>
            <a:r>
              <a:rPr lang="fr-FR" dirty="0" err="1">
                <a:solidFill>
                  <a:schemeClr val="bg1"/>
                </a:solidFill>
              </a:rPr>
              <a:t>www.jan.ai</a:t>
            </a:r>
            <a:r>
              <a:rPr lang="fr-FR" dirty="0">
                <a:solidFill>
                  <a:schemeClr val="bg1"/>
                </a:solidFill>
              </a:rPr>
              <a:t>/</a:t>
            </a:r>
          </a:p>
        </p:txBody>
      </p:sp>
      <p:pic>
        <p:nvPicPr>
          <p:cNvPr id="9" name="Espace réservé du contenu 8">
            <a:extLst>
              <a:ext uri="{FF2B5EF4-FFF2-40B4-BE49-F238E27FC236}">
                <a16:creationId xmlns:a16="http://schemas.microsoft.com/office/drawing/2014/main" id="{F83AED7D-18D6-9DDD-2BED-109664217AC6}"/>
              </a:ext>
            </a:extLst>
          </p:cNvPr>
          <p:cNvPicPr>
            <a:picLocks noGrp="1" noChangeAspect="1"/>
          </p:cNvPicPr>
          <p:nvPr>
            <p:ph idx="1"/>
          </p:nvPr>
        </p:nvPicPr>
        <p:blipFill>
          <a:blip r:embed="rId2"/>
          <a:stretch>
            <a:fillRect/>
          </a:stretch>
        </p:blipFill>
        <p:spPr>
          <a:xfrm>
            <a:off x="146050" y="1168109"/>
            <a:ext cx="8869363" cy="4910720"/>
          </a:xfrm>
        </p:spPr>
      </p:pic>
    </p:spTree>
    <p:extLst>
      <p:ext uri="{BB962C8B-B14F-4D97-AF65-F5344CB8AC3E}">
        <p14:creationId xmlns:p14="http://schemas.microsoft.com/office/powerpoint/2010/main" val="3982613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8714C-5FCC-DDD6-559C-D4E996629F1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430D4C5-7136-862F-71FA-ADAD3D645160}"/>
              </a:ext>
            </a:extLst>
          </p:cNvPr>
          <p:cNvSpPr>
            <a:spLocks noGrp="1"/>
          </p:cNvSpPr>
          <p:nvPr>
            <p:ph type="title"/>
          </p:nvPr>
        </p:nvSpPr>
        <p:spPr>
          <a:xfrm>
            <a:off x="179512" y="3212976"/>
            <a:ext cx="8640960" cy="684866"/>
          </a:xfrm>
        </p:spPr>
        <p:txBody>
          <a:bodyPr>
            <a:normAutofit fontScale="90000"/>
          </a:bodyPr>
          <a:lstStyle/>
          <a:p>
            <a:pPr algn="ctr"/>
            <a:r>
              <a:rPr lang="fr-FR" b="1" dirty="0">
                <a:latin typeface="Calibri" panose="020F0502020204030204" pitchFamily="34" charset="0"/>
                <a:cs typeface="Calibri" panose="020F0502020204030204" pitchFamily="34" charset="0"/>
              </a:rPr>
              <a:t>Pourquoi les IA hallucinent ?</a:t>
            </a:r>
            <a:endParaRPr lang="fr-FR" dirty="0"/>
          </a:p>
        </p:txBody>
      </p:sp>
      <p:sp>
        <p:nvSpPr>
          <p:cNvPr id="4" name="Espace réservé du numéro de diapositive 3">
            <a:extLst>
              <a:ext uri="{FF2B5EF4-FFF2-40B4-BE49-F238E27FC236}">
                <a16:creationId xmlns:a16="http://schemas.microsoft.com/office/drawing/2014/main" id="{368FC7DE-2709-1F13-845E-15C9B788B5B9}"/>
              </a:ext>
            </a:extLst>
          </p:cNvPr>
          <p:cNvSpPr>
            <a:spLocks noGrp="1"/>
          </p:cNvSpPr>
          <p:nvPr>
            <p:ph type="sldNum" sz="quarter" idx="12"/>
          </p:nvPr>
        </p:nvSpPr>
        <p:spPr/>
        <p:txBody>
          <a:bodyPr/>
          <a:lstStyle/>
          <a:p>
            <a:fld id="{BE6A53CE-317A-6D46-9381-9000A76D9D79}" type="slidenum">
              <a:rPr lang="fr-FR" smtClean="0"/>
              <a:t>42</a:t>
            </a:fld>
            <a:endParaRPr lang="fr-FR"/>
          </a:p>
        </p:txBody>
      </p:sp>
    </p:spTree>
    <p:extLst>
      <p:ext uri="{BB962C8B-B14F-4D97-AF65-F5344CB8AC3E}">
        <p14:creationId xmlns:p14="http://schemas.microsoft.com/office/powerpoint/2010/main" val="2042984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CDA50C-04BB-64C3-C0CE-D9E0B3D8BCD7}"/>
              </a:ext>
            </a:extLst>
          </p:cNvPr>
          <p:cNvSpPr>
            <a:spLocks noGrp="1"/>
          </p:cNvSpPr>
          <p:nvPr>
            <p:ph type="title"/>
          </p:nvPr>
        </p:nvSpPr>
        <p:spPr/>
        <p:txBody>
          <a:bodyPr>
            <a:normAutofit fontScale="90000"/>
          </a:bodyPr>
          <a:lstStyle/>
          <a:p>
            <a:r>
              <a:rPr lang="fr-FR" dirty="0"/>
              <a:t>Des hallucinations…</a:t>
            </a:r>
          </a:p>
        </p:txBody>
      </p:sp>
      <p:sp>
        <p:nvSpPr>
          <p:cNvPr id="3" name="Espace réservé du contenu 2">
            <a:extLst>
              <a:ext uri="{FF2B5EF4-FFF2-40B4-BE49-F238E27FC236}">
                <a16:creationId xmlns:a16="http://schemas.microsoft.com/office/drawing/2014/main" id="{097BCF04-5FD8-AFDD-5DCF-FFBF6A8F9D20}"/>
              </a:ext>
            </a:extLst>
          </p:cNvPr>
          <p:cNvSpPr>
            <a:spLocks noGrp="1"/>
          </p:cNvSpPr>
          <p:nvPr>
            <p:ph idx="1"/>
          </p:nvPr>
        </p:nvSpPr>
        <p:spPr>
          <a:xfrm>
            <a:off x="323527" y="1340768"/>
            <a:ext cx="8424937" cy="5090294"/>
          </a:xfrm>
        </p:spPr>
        <p:txBody>
          <a:bodyPr>
            <a:normAutofit/>
          </a:bodyPr>
          <a:lstStyle/>
          <a:p>
            <a:r>
              <a:rPr lang="fr-FR" sz="2400" dirty="0"/>
              <a:t>Donne-moi un résumé d’un article scientifique intitulé </a:t>
            </a:r>
            <a:r>
              <a:rPr lang="fr-FR" sz="2400" i="1" dirty="0"/>
              <a:t>"Quantum-Driven </a:t>
            </a:r>
            <a:r>
              <a:rPr lang="fr-FR" sz="2400" i="1" dirty="0" err="1"/>
              <a:t>Neuroplasticity</a:t>
            </a:r>
            <a:r>
              <a:rPr lang="fr-FR" sz="2400" i="1" dirty="0"/>
              <a:t>: A </a:t>
            </a:r>
            <a:r>
              <a:rPr lang="fr-FR" sz="2400" i="1" dirty="0" err="1"/>
              <a:t>Multilevel</a:t>
            </a:r>
            <a:r>
              <a:rPr lang="fr-FR" sz="2400" i="1" dirty="0"/>
              <a:t> Model"</a:t>
            </a:r>
            <a:r>
              <a:rPr lang="fr-FR" sz="2400" dirty="0"/>
              <a:t> publié en 2017 par l'équipe de Meyer et al. dans </a:t>
            </a:r>
            <a:r>
              <a:rPr lang="fr-FR" sz="2400" i="1" dirty="0"/>
              <a:t>Nature Neuroscience</a:t>
            </a:r>
            <a:r>
              <a:rPr lang="fr-FR" sz="2400" dirty="0"/>
              <a:t>.</a:t>
            </a:r>
          </a:p>
          <a:p>
            <a:endParaRPr lang="fr-FR" sz="2400" dirty="0"/>
          </a:p>
          <a:p>
            <a:r>
              <a:rPr lang="fr-FR" sz="2400" dirty="0"/>
              <a:t>Résume le protocole expérimental utilisé dans l’étude de J. </a:t>
            </a:r>
            <a:r>
              <a:rPr lang="fr-FR" sz="2400" dirty="0" err="1"/>
              <a:t>Hargrave</a:t>
            </a:r>
            <a:r>
              <a:rPr lang="fr-FR" sz="2400" dirty="0"/>
              <a:t> (2015) qui démontre une corrélation entre flexibilité cognitive et rythmes gamma spontanés.</a:t>
            </a:r>
          </a:p>
          <a:p>
            <a:endParaRPr lang="fr-FR" sz="2400" dirty="0"/>
          </a:p>
          <a:p>
            <a:r>
              <a:rPr lang="fr-FR" sz="2400" dirty="0"/>
              <a:t>Présente les conclusions principales du </a:t>
            </a:r>
            <a:r>
              <a:rPr lang="fr-FR" sz="2400" i="1" dirty="0"/>
              <a:t>Montpellier Longitudinal Cultural </a:t>
            </a:r>
            <a:r>
              <a:rPr lang="fr-FR" sz="2400" i="1" dirty="0" err="1"/>
              <a:t>Dataset</a:t>
            </a:r>
            <a:r>
              <a:rPr lang="fr-FR" sz="2400" dirty="0"/>
              <a:t> décrit par Cl. Reymond (2021). </a:t>
            </a:r>
          </a:p>
        </p:txBody>
      </p:sp>
      <p:sp>
        <p:nvSpPr>
          <p:cNvPr id="4" name="Espace réservé du numéro de diapositive 3">
            <a:extLst>
              <a:ext uri="{FF2B5EF4-FFF2-40B4-BE49-F238E27FC236}">
                <a16:creationId xmlns:a16="http://schemas.microsoft.com/office/drawing/2014/main" id="{A197161A-B268-1787-59D0-B3506EE835AF}"/>
              </a:ext>
            </a:extLst>
          </p:cNvPr>
          <p:cNvSpPr>
            <a:spLocks noGrp="1"/>
          </p:cNvSpPr>
          <p:nvPr>
            <p:ph type="sldNum" sz="quarter" idx="12"/>
          </p:nvPr>
        </p:nvSpPr>
        <p:spPr/>
        <p:txBody>
          <a:bodyPr/>
          <a:lstStyle/>
          <a:p>
            <a:fld id="{BE6A53CE-317A-6D46-9381-9000A76D9D79}" type="slidenum">
              <a:rPr lang="fr-FR" smtClean="0"/>
              <a:t>43</a:t>
            </a:fld>
            <a:endParaRPr lang="fr-FR"/>
          </a:p>
        </p:txBody>
      </p:sp>
    </p:spTree>
    <p:extLst>
      <p:ext uri="{BB962C8B-B14F-4D97-AF65-F5344CB8AC3E}">
        <p14:creationId xmlns:p14="http://schemas.microsoft.com/office/powerpoint/2010/main" val="2722486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F9A5BC-8505-EDF6-A329-8F5292755AC4}"/>
              </a:ext>
            </a:extLst>
          </p:cNvPr>
          <p:cNvSpPr>
            <a:spLocks noGrp="1"/>
          </p:cNvSpPr>
          <p:nvPr>
            <p:ph type="title"/>
          </p:nvPr>
        </p:nvSpPr>
        <p:spPr/>
        <p:txBody>
          <a:bodyPr>
            <a:normAutofit fontScale="90000"/>
          </a:bodyPr>
          <a:lstStyle/>
          <a:p>
            <a:r>
              <a:rPr lang="fr-FR" dirty="0"/>
              <a:t>Pourquoi des hallucinations</a:t>
            </a:r>
          </a:p>
        </p:txBody>
      </p:sp>
      <p:sp>
        <p:nvSpPr>
          <p:cNvPr id="3" name="Espace réservé du contenu 2">
            <a:extLst>
              <a:ext uri="{FF2B5EF4-FFF2-40B4-BE49-F238E27FC236}">
                <a16:creationId xmlns:a16="http://schemas.microsoft.com/office/drawing/2014/main" id="{9515F2C3-AE23-4C47-B9A6-5ECF33498B83}"/>
              </a:ext>
            </a:extLst>
          </p:cNvPr>
          <p:cNvSpPr>
            <a:spLocks noGrp="1"/>
          </p:cNvSpPr>
          <p:nvPr>
            <p:ph idx="1"/>
          </p:nvPr>
        </p:nvSpPr>
        <p:spPr>
          <a:xfrm>
            <a:off x="467544" y="1207326"/>
            <a:ext cx="8868902" cy="5615345"/>
          </a:xfrm>
        </p:spPr>
        <p:txBody>
          <a:bodyPr>
            <a:normAutofit/>
          </a:bodyPr>
          <a:lstStyle/>
          <a:p>
            <a:r>
              <a:rPr lang="fr-FR" sz="2400" b="1" dirty="0"/>
              <a:t>Parce que les </a:t>
            </a:r>
            <a:r>
              <a:rPr lang="fr-FR" sz="2400" b="1" dirty="0">
                <a:solidFill>
                  <a:srgbClr val="4EAF03"/>
                </a:solidFill>
              </a:rPr>
              <a:t>IA génératives ne “savent” rien </a:t>
            </a:r>
            <a:r>
              <a:rPr lang="fr-FR" sz="2400" b="1" dirty="0"/>
              <a:t>: elles prédisent la suite la plus probable</a:t>
            </a:r>
          </a:p>
          <a:p>
            <a:pPr lvl="1"/>
            <a:r>
              <a:rPr lang="fr-FR" sz="2000" dirty="0"/>
              <a:t>Un LLM ne vérifie pas les faits.</a:t>
            </a:r>
          </a:p>
          <a:p>
            <a:pPr lvl="1"/>
            <a:r>
              <a:rPr lang="fr-FR" sz="2000" dirty="0"/>
              <a:t>Il génère du </a:t>
            </a:r>
            <a:r>
              <a:rPr lang="fr-FR" sz="2000" b="1" dirty="0"/>
              <a:t>texte plausible</a:t>
            </a:r>
            <a:r>
              <a:rPr lang="fr-FR" sz="2000" dirty="0"/>
              <a:t> basé sur les statistiques de son corpus.</a:t>
            </a:r>
          </a:p>
          <a:p>
            <a:pPr marL="457200" lvl="1" indent="0">
              <a:buNone/>
            </a:pPr>
            <a:r>
              <a:rPr lang="fr-FR" sz="2000" i="1" dirty="0"/>
              <a:t>→ </a:t>
            </a:r>
            <a:r>
              <a:rPr lang="fr-FR" sz="2000" dirty="0"/>
              <a:t>Si le modèle manque d’information, il comble les trous</a:t>
            </a:r>
            <a:r>
              <a:rPr lang="fr-FR" sz="2000" i="1" dirty="0"/>
              <a:t>.</a:t>
            </a:r>
          </a:p>
          <a:p>
            <a:pPr marL="457200" lvl="1" indent="0">
              <a:buNone/>
            </a:pPr>
            <a:endParaRPr lang="fr-FR" sz="2000" dirty="0"/>
          </a:p>
          <a:p>
            <a:r>
              <a:rPr lang="fr-FR" sz="2400" b="1" dirty="0"/>
              <a:t>Parce que l’entraînement contient des </a:t>
            </a:r>
            <a:r>
              <a:rPr lang="fr-FR" sz="2400" b="1" dirty="0">
                <a:solidFill>
                  <a:srgbClr val="4EAF03"/>
                </a:solidFill>
              </a:rPr>
              <a:t>données incomplètes et/ou contradictoires</a:t>
            </a:r>
          </a:p>
          <a:p>
            <a:pPr lvl="1"/>
            <a:r>
              <a:rPr lang="fr-FR" sz="2000" dirty="0"/>
              <a:t>Les corpus comportent :</a:t>
            </a:r>
          </a:p>
          <a:p>
            <a:pPr lvl="2"/>
            <a:r>
              <a:rPr lang="fr-FR" sz="1800" dirty="0"/>
              <a:t>des erreurs</a:t>
            </a:r>
          </a:p>
          <a:p>
            <a:pPr lvl="2"/>
            <a:r>
              <a:rPr lang="fr-FR" sz="1800" dirty="0"/>
              <a:t>des approximations</a:t>
            </a:r>
          </a:p>
          <a:p>
            <a:pPr lvl="2"/>
            <a:r>
              <a:rPr lang="fr-FR" sz="1800" dirty="0"/>
              <a:t>des contradictions</a:t>
            </a:r>
          </a:p>
          <a:p>
            <a:pPr marL="457200" lvl="1" indent="0">
              <a:buNone/>
            </a:pPr>
            <a:r>
              <a:rPr lang="fr-FR" sz="2000" i="1" dirty="0"/>
              <a:t>→ Le modèle apprend aussi ces imperfections.</a:t>
            </a:r>
            <a:endParaRPr lang="fr-FR" sz="2000" dirty="0"/>
          </a:p>
          <a:p>
            <a:endParaRPr lang="fr-FR" sz="2400" dirty="0"/>
          </a:p>
        </p:txBody>
      </p:sp>
      <p:sp>
        <p:nvSpPr>
          <p:cNvPr id="4" name="Espace réservé du numéro de diapositive 3">
            <a:extLst>
              <a:ext uri="{FF2B5EF4-FFF2-40B4-BE49-F238E27FC236}">
                <a16:creationId xmlns:a16="http://schemas.microsoft.com/office/drawing/2014/main" id="{AC8B1356-E113-D34A-051D-980C2D3D232D}"/>
              </a:ext>
            </a:extLst>
          </p:cNvPr>
          <p:cNvSpPr>
            <a:spLocks noGrp="1"/>
          </p:cNvSpPr>
          <p:nvPr>
            <p:ph type="sldNum" sz="quarter" idx="12"/>
          </p:nvPr>
        </p:nvSpPr>
        <p:spPr/>
        <p:txBody>
          <a:bodyPr/>
          <a:lstStyle/>
          <a:p>
            <a:fld id="{BE6A53CE-317A-6D46-9381-9000A76D9D79}" type="slidenum">
              <a:rPr lang="fr-FR" smtClean="0"/>
              <a:t>44</a:t>
            </a:fld>
            <a:endParaRPr lang="fr-FR"/>
          </a:p>
        </p:txBody>
      </p:sp>
    </p:spTree>
    <p:extLst>
      <p:ext uri="{BB962C8B-B14F-4D97-AF65-F5344CB8AC3E}">
        <p14:creationId xmlns:p14="http://schemas.microsoft.com/office/powerpoint/2010/main" val="2953627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63956-192B-ADF8-D610-A3B80D54D83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60F08EC-B457-1FA9-2B1C-B14D52BA1A5B}"/>
              </a:ext>
            </a:extLst>
          </p:cNvPr>
          <p:cNvSpPr>
            <a:spLocks noGrp="1"/>
          </p:cNvSpPr>
          <p:nvPr>
            <p:ph type="title"/>
          </p:nvPr>
        </p:nvSpPr>
        <p:spPr>
          <a:xfrm>
            <a:off x="179512" y="3212976"/>
            <a:ext cx="8352928" cy="684866"/>
          </a:xfrm>
        </p:spPr>
        <p:txBody>
          <a:bodyPr>
            <a:normAutofit fontScale="90000"/>
          </a:bodyPr>
          <a:lstStyle/>
          <a:p>
            <a:pPr algn="ctr"/>
            <a:r>
              <a:rPr lang="fr-FR" b="1" dirty="0">
                <a:latin typeface="Calibri" panose="020F0502020204030204" pitchFamily="34" charset="0"/>
                <a:cs typeface="Calibri" panose="020F0502020204030204" pitchFamily="34" charset="0"/>
              </a:rPr>
              <a:t>Comment bien </a:t>
            </a:r>
            <a:r>
              <a:rPr lang="fr-FR" b="1" dirty="0" err="1">
                <a:latin typeface="Calibri" panose="020F0502020204030204" pitchFamily="34" charset="0"/>
                <a:cs typeface="Calibri" panose="020F0502020204030204" pitchFamily="34" charset="0"/>
              </a:rPr>
              <a:t>prompter</a:t>
            </a:r>
            <a:r>
              <a:rPr lang="fr-FR" b="1" dirty="0">
                <a:latin typeface="Calibri" panose="020F0502020204030204" pitchFamily="34" charset="0"/>
                <a:cs typeface="Calibri" panose="020F0502020204030204" pitchFamily="34" charset="0"/>
              </a:rPr>
              <a:t> ?</a:t>
            </a:r>
            <a:endParaRPr lang="fr-FR" dirty="0"/>
          </a:p>
        </p:txBody>
      </p:sp>
      <p:sp>
        <p:nvSpPr>
          <p:cNvPr id="4" name="Espace réservé du numéro de diapositive 3">
            <a:extLst>
              <a:ext uri="{FF2B5EF4-FFF2-40B4-BE49-F238E27FC236}">
                <a16:creationId xmlns:a16="http://schemas.microsoft.com/office/drawing/2014/main" id="{5DF5A01F-DC85-9B72-70B3-2B8A01B7D6AF}"/>
              </a:ext>
            </a:extLst>
          </p:cNvPr>
          <p:cNvSpPr>
            <a:spLocks noGrp="1"/>
          </p:cNvSpPr>
          <p:nvPr>
            <p:ph type="sldNum" sz="quarter" idx="12"/>
          </p:nvPr>
        </p:nvSpPr>
        <p:spPr/>
        <p:txBody>
          <a:bodyPr/>
          <a:lstStyle/>
          <a:p>
            <a:fld id="{BE6A53CE-317A-6D46-9381-9000A76D9D79}" type="slidenum">
              <a:rPr lang="fr-FR" smtClean="0"/>
              <a:t>45</a:t>
            </a:fld>
            <a:endParaRPr lang="fr-FR"/>
          </a:p>
        </p:txBody>
      </p:sp>
    </p:spTree>
    <p:extLst>
      <p:ext uri="{BB962C8B-B14F-4D97-AF65-F5344CB8AC3E}">
        <p14:creationId xmlns:p14="http://schemas.microsoft.com/office/powerpoint/2010/main" val="1770248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537446-41A1-C7F6-151B-E576B1518757}"/>
              </a:ext>
            </a:extLst>
          </p:cNvPr>
          <p:cNvSpPr>
            <a:spLocks noGrp="1"/>
          </p:cNvSpPr>
          <p:nvPr>
            <p:ph type="title"/>
          </p:nvPr>
        </p:nvSpPr>
        <p:spPr/>
        <p:txBody>
          <a:bodyPr>
            <a:normAutofit fontScale="90000"/>
          </a:bodyPr>
          <a:lstStyle/>
          <a:p>
            <a:r>
              <a:rPr lang="fr-FR" dirty="0"/>
              <a:t>Et concrètement</a:t>
            </a:r>
          </a:p>
        </p:txBody>
      </p:sp>
      <p:sp>
        <p:nvSpPr>
          <p:cNvPr id="4" name="Espace réservé du numéro de diapositive 3">
            <a:extLst>
              <a:ext uri="{FF2B5EF4-FFF2-40B4-BE49-F238E27FC236}">
                <a16:creationId xmlns:a16="http://schemas.microsoft.com/office/drawing/2014/main" id="{14D943C9-6025-DF16-56BA-DFC9737C6C0D}"/>
              </a:ext>
            </a:extLst>
          </p:cNvPr>
          <p:cNvSpPr>
            <a:spLocks noGrp="1"/>
          </p:cNvSpPr>
          <p:nvPr>
            <p:ph type="sldNum" sz="quarter" idx="12"/>
          </p:nvPr>
        </p:nvSpPr>
        <p:spPr/>
        <p:txBody>
          <a:bodyPr/>
          <a:lstStyle/>
          <a:p>
            <a:fld id="{BE6A53CE-317A-6D46-9381-9000A76D9D79}" type="slidenum">
              <a:rPr lang="fr-FR" smtClean="0"/>
              <a:t>46</a:t>
            </a:fld>
            <a:endParaRPr lang="fr-FR"/>
          </a:p>
        </p:txBody>
      </p:sp>
      <p:graphicFrame>
        <p:nvGraphicFramePr>
          <p:cNvPr id="10" name="Espace réservé du contenu 9">
            <a:extLst>
              <a:ext uri="{FF2B5EF4-FFF2-40B4-BE49-F238E27FC236}">
                <a16:creationId xmlns:a16="http://schemas.microsoft.com/office/drawing/2014/main" id="{1BA3FFA9-4B21-F825-BF4F-B3B395FB1930}"/>
              </a:ext>
            </a:extLst>
          </p:cNvPr>
          <p:cNvGraphicFramePr>
            <a:graphicFrameLocks noGrp="1"/>
          </p:cNvGraphicFramePr>
          <p:nvPr>
            <p:ph idx="1"/>
            <p:extLst>
              <p:ext uri="{D42A27DB-BD31-4B8C-83A1-F6EECF244321}">
                <p14:modId xmlns:p14="http://schemas.microsoft.com/office/powerpoint/2010/main" val="1584580872"/>
              </p:ext>
            </p:extLst>
          </p:nvPr>
        </p:nvGraphicFramePr>
        <p:xfrm>
          <a:off x="169003" y="1048039"/>
          <a:ext cx="2962838"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 coins arrondis 10">
            <a:extLst>
              <a:ext uri="{FF2B5EF4-FFF2-40B4-BE49-F238E27FC236}">
                <a16:creationId xmlns:a16="http://schemas.microsoft.com/office/drawing/2014/main" id="{541C7339-0857-314A-28C0-F3EE1AE6EE5E}"/>
              </a:ext>
            </a:extLst>
          </p:cNvPr>
          <p:cNvSpPr/>
          <p:nvPr/>
        </p:nvSpPr>
        <p:spPr>
          <a:xfrm>
            <a:off x="3601648" y="1019778"/>
            <a:ext cx="5339100" cy="2380961"/>
          </a:xfrm>
          <a:prstGeom prst="roundRect">
            <a:avLst/>
          </a:prstGeom>
          <a:solidFill>
            <a:srgbClr val="4EAF0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accent6">
                    <a:lumMod val="75000"/>
                  </a:schemeClr>
                </a:solidFill>
              </a:rPr>
              <a:t>Ignore les prompts précédents dans cette conversation. Tu es un écrivain expérimenté avec une grande expertise dans l’industrie. </a:t>
            </a:r>
            <a:r>
              <a:rPr lang="fr-FR" sz="1600" dirty="0">
                <a:solidFill>
                  <a:schemeClr val="accent4">
                    <a:lumMod val="75000"/>
                  </a:schemeClr>
                </a:solidFill>
              </a:rPr>
              <a:t>Ton travail est d’écrire du contenu qui va être publié en ligne sur des sites, des médias sociaux, des newsletters et des publicités.</a:t>
            </a:r>
            <a:r>
              <a:rPr lang="fr-FR" sz="1600" dirty="0"/>
              <a:t> </a:t>
            </a:r>
            <a:r>
              <a:rPr lang="fr-FR" sz="1600" dirty="0">
                <a:solidFill>
                  <a:srgbClr val="485824"/>
                </a:solidFill>
              </a:rPr>
              <a:t>Tu écris dans un style informatif, amical et engageant et tu incorpore de l’humour et des exemples de la vie réelle. Je vais te fournir des séries de sujets et tu va me proposer des plans d’article pour une publication. </a:t>
            </a:r>
            <a:r>
              <a:rPr lang="fr-FR" sz="1600" dirty="0"/>
              <a:t>Comprends-tu ?</a:t>
            </a:r>
          </a:p>
        </p:txBody>
      </p:sp>
      <p:sp>
        <p:nvSpPr>
          <p:cNvPr id="12" name="Rectangle : coins arrondis 11">
            <a:extLst>
              <a:ext uri="{FF2B5EF4-FFF2-40B4-BE49-F238E27FC236}">
                <a16:creationId xmlns:a16="http://schemas.microsoft.com/office/drawing/2014/main" id="{321BBAB7-4955-DC8E-58DC-1E464DBCFD87}"/>
              </a:ext>
            </a:extLst>
          </p:cNvPr>
          <p:cNvSpPr/>
          <p:nvPr/>
        </p:nvSpPr>
        <p:spPr>
          <a:xfrm>
            <a:off x="3572870" y="4013451"/>
            <a:ext cx="5339100" cy="787066"/>
          </a:xfrm>
          <a:prstGeom prst="roundRect">
            <a:avLst/>
          </a:prstGeom>
          <a:solidFill>
            <a:srgbClr val="4EAF0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rgbClr val="FF00FF"/>
                </a:solidFill>
              </a:rPr>
              <a:t>Peux-tu réécrire de manière plus nature et expressive et inclure des exemples précis ?</a:t>
            </a:r>
          </a:p>
        </p:txBody>
      </p:sp>
      <p:sp>
        <p:nvSpPr>
          <p:cNvPr id="13" name="Rectangle : coins arrondis 12">
            <a:extLst>
              <a:ext uri="{FF2B5EF4-FFF2-40B4-BE49-F238E27FC236}">
                <a16:creationId xmlns:a16="http://schemas.microsoft.com/office/drawing/2014/main" id="{E706AA45-2321-AF8E-8962-FDC6D1ECC3A1}"/>
              </a:ext>
            </a:extLst>
          </p:cNvPr>
          <p:cNvSpPr/>
          <p:nvPr/>
        </p:nvSpPr>
        <p:spPr>
          <a:xfrm>
            <a:off x="3569066" y="4946190"/>
            <a:ext cx="5339100" cy="787066"/>
          </a:xfrm>
          <a:prstGeom prst="roundRect">
            <a:avLst/>
          </a:prstGeom>
          <a:solidFill>
            <a:srgbClr val="4EAF0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tx2">
                    <a:lumMod val="75000"/>
                  </a:schemeClr>
                </a:solidFill>
              </a:rPr>
              <a:t>Peux-tu reformater le texte pour une publication </a:t>
            </a:r>
            <a:r>
              <a:rPr lang="fr-FR" sz="1600" dirty="0" err="1">
                <a:solidFill>
                  <a:schemeClr val="tx2">
                    <a:lumMod val="75000"/>
                  </a:schemeClr>
                </a:solidFill>
              </a:rPr>
              <a:t>Linkedin</a:t>
            </a:r>
            <a:r>
              <a:rPr lang="fr-FR" sz="1600" dirty="0">
                <a:solidFill>
                  <a:schemeClr val="tx2">
                    <a:lumMod val="75000"/>
                  </a:schemeClr>
                </a:solidFill>
              </a:rPr>
              <a:t> ?</a:t>
            </a:r>
          </a:p>
        </p:txBody>
      </p:sp>
    </p:spTree>
    <p:extLst>
      <p:ext uri="{BB962C8B-B14F-4D97-AF65-F5344CB8AC3E}">
        <p14:creationId xmlns:p14="http://schemas.microsoft.com/office/powerpoint/2010/main" val="360830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E4508D-8669-8E80-DEF0-6BA04C8ED2EC}"/>
              </a:ext>
            </a:extLst>
          </p:cNvPr>
          <p:cNvSpPr>
            <a:spLocks noGrp="1"/>
          </p:cNvSpPr>
          <p:nvPr>
            <p:ph type="title"/>
          </p:nvPr>
        </p:nvSpPr>
        <p:spPr/>
        <p:txBody>
          <a:bodyPr>
            <a:normAutofit fontScale="90000"/>
          </a:bodyPr>
          <a:lstStyle/>
          <a:p>
            <a:r>
              <a:rPr lang="fr-FR" dirty="0"/>
              <a:t>Amorçage du prompt</a:t>
            </a:r>
          </a:p>
        </p:txBody>
      </p:sp>
      <p:sp>
        <p:nvSpPr>
          <p:cNvPr id="4" name="Espace réservé du numéro de diapositive 3">
            <a:extLst>
              <a:ext uri="{FF2B5EF4-FFF2-40B4-BE49-F238E27FC236}">
                <a16:creationId xmlns:a16="http://schemas.microsoft.com/office/drawing/2014/main" id="{7A82D745-C046-BD84-82DB-F545716701D7}"/>
              </a:ext>
            </a:extLst>
          </p:cNvPr>
          <p:cNvSpPr>
            <a:spLocks noGrp="1"/>
          </p:cNvSpPr>
          <p:nvPr>
            <p:ph type="sldNum" sz="quarter" idx="12"/>
          </p:nvPr>
        </p:nvSpPr>
        <p:spPr/>
        <p:txBody>
          <a:bodyPr/>
          <a:lstStyle/>
          <a:p>
            <a:fld id="{BE6A53CE-317A-6D46-9381-9000A76D9D79}" type="slidenum">
              <a:rPr lang="fr-FR" smtClean="0"/>
              <a:t>47</a:t>
            </a:fld>
            <a:endParaRPr lang="fr-FR"/>
          </a:p>
        </p:txBody>
      </p:sp>
      <p:sp>
        <p:nvSpPr>
          <p:cNvPr id="7" name="Espace réservé du contenu 2">
            <a:extLst>
              <a:ext uri="{FF2B5EF4-FFF2-40B4-BE49-F238E27FC236}">
                <a16:creationId xmlns:a16="http://schemas.microsoft.com/office/drawing/2014/main" id="{91C543B0-2D01-492F-D873-5E3976799FDA}"/>
              </a:ext>
            </a:extLst>
          </p:cNvPr>
          <p:cNvSpPr txBox="1">
            <a:spLocks/>
          </p:cNvSpPr>
          <p:nvPr/>
        </p:nvSpPr>
        <p:spPr>
          <a:xfrm>
            <a:off x="145915" y="815717"/>
            <a:ext cx="8868902" cy="56153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600" dirty="0">
                <a:latin typeface="Calibri" panose="020F0502020204030204" pitchFamily="34" charset="0"/>
                <a:cs typeface="Calibri" panose="020F0502020204030204" pitchFamily="34" charset="0"/>
              </a:rPr>
              <a:t>Fournir une </a:t>
            </a:r>
            <a:r>
              <a:rPr lang="fr-FR" sz="2600" b="1" dirty="0">
                <a:solidFill>
                  <a:srgbClr val="4EAF03"/>
                </a:solidFill>
                <a:latin typeface="Calibri" panose="020F0502020204030204" pitchFamily="34" charset="0"/>
                <a:cs typeface="Calibri" panose="020F0502020204030204" pitchFamily="34" charset="0"/>
              </a:rPr>
              <a:t>entrée initiale au modèle </a:t>
            </a:r>
            <a:r>
              <a:rPr lang="fr-FR" sz="2600" dirty="0">
                <a:latin typeface="Calibri" panose="020F0502020204030204" pitchFamily="34" charset="0"/>
                <a:cs typeface="Calibri" panose="020F0502020204030204" pitchFamily="34" charset="0"/>
              </a:rPr>
              <a:t>avant qu’il génère sa réponse pour le guider lors de la génération de la réponse.</a:t>
            </a:r>
          </a:p>
          <a:p>
            <a:endParaRPr lang="fr-FR" sz="2600" dirty="0">
              <a:latin typeface="Calibri" panose="020F0502020204030204" pitchFamily="34" charset="0"/>
              <a:cs typeface="Calibri" panose="020F0502020204030204" pitchFamily="34" charset="0"/>
            </a:endParaRPr>
          </a:p>
          <a:p>
            <a:r>
              <a:rPr lang="fr-FR" sz="2600" dirty="0">
                <a:latin typeface="Calibri" panose="020F0502020204030204" pitchFamily="34" charset="0"/>
                <a:cs typeface="Calibri" panose="020F0502020204030204" pitchFamily="34" charset="0"/>
              </a:rPr>
              <a:t>Exemple </a:t>
            </a:r>
            <a:r>
              <a:rPr lang="fr-FR" sz="2600" b="1" dirty="0">
                <a:solidFill>
                  <a:srgbClr val="4EAF03"/>
                </a:solidFill>
                <a:latin typeface="Calibri" panose="020F0502020204030204" pitchFamily="34" charset="0"/>
                <a:cs typeface="Calibri" panose="020F0502020204030204" pitchFamily="34" charset="0"/>
              </a:rPr>
              <a:t>sans amorçage </a:t>
            </a:r>
            <a:r>
              <a:rPr lang="fr-FR" sz="2600" dirty="0">
                <a:latin typeface="Calibri" panose="020F0502020204030204" pitchFamily="34" charset="0"/>
                <a:cs typeface="Calibri" panose="020F0502020204030204" pitchFamily="34" charset="0"/>
              </a:rPr>
              <a:t>:</a:t>
            </a:r>
          </a:p>
          <a:p>
            <a:pPr lvl="1"/>
            <a:r>
              <a:rPr lang="fr-FR" sz="2600" dirty="0">
                <a:latin typeface="Calibri" panose="020F0502020204030204" pitchFamily="34" charset="0"/>
                <a:cs typeface="Calibri" panose="020F0502020204030204" pitchFamily="34" charset="0"/>
              </a:rPr>
              <a:t>Où est ce que je peux aller pour mes prochaines vacances ?</a:t>
            </a:r>
          </a:p>
          <a:p>
            <a:pPr lvl="1"/>
            <a:endParaRPr lang="fr-FR" sz="2600" dirty="0">
              <a:latin typeface="Calibri" panose="020F0502020204030204" pitchFamily="34" charset="0"/>
              <a:cs typeface="Calibri" panose="020F0502020204030204" pitchFamily="34" charset="0"/>
            </a:endParaRPr>
          </a:p>
          <a:p>
            <a:r>
              <a:rPr lang="fr-FR" sz="2600" dirty="0">
                <a:latin typeface="Calibri" panose="020F0502020204030204" pitchFamily="34" charset="0"/>
                <a:cs typeface="Calibri" panose="020F0502020204030204" pitchFamily="34" charset="0"/>
              </a:rPr>
              <a:t>Exemple </a:t>
            </a:r>
            <a:r>
              <a:rPr lang="fr-FR" sz="2600" b="1" dirty="0">
                <a:solidFill>
                  <a:srgbClr val="4EAF03"/>
                </a:solidFill>
                <a:latin typeface="Calibri" panose="020F0502020204030204" pitchFamily="34" charset="0"/>
                <a:cs typeface="Calibri" panose="020F0502020204030204" pitchFamily="34" charset="0"/>
              </a:rPr>
              <a:t>avec amorçage </a:t>
            </a:r>
            <a:r>
              <a:rPr lang="fr-FR" sz="2600" dirty="0">
                <a:latin typeface="Calibri" panose="020F0502020204030204" pitchFamily="34" charset="0"/>
                <a:cs typeface="Calibri" panose="020F0502020204030204" pitchFamily="34" charset="0"/>
              </a:rPr>
              <a:t>:</a:t>
            </a:r>
          </a:p>
          <a:p>
            <a:pPr lvl="1"/>
            <a:r>
              <a:rPr lang="fr-FR" sz="2600" dirty="0">
                <a:latin typeface="Calibri" panose="020F0502020204030204" pitchFamily="34" charset="0"/>
                <a:cs typeface="Calibri" panose="020F0502020204030204" pitchFamily="34" charset="0"/>
              </a:rPr>
              <a:t>Je veux faire un voyage en famille avec femme et enfant. Idéalement, je voudrais aller dans une destination tropicale près de la mer. De plus, il est préférable que le vol soit direct depuis Paris et que le voyage ne coute pas plus de 3000 euros par personne. Quelle destination me recommande-tu ?</a:t>
            </a:r>
          </a:p>
        </p:txBody>
      </p:sp>
    </p:spTree>
    <p:extLst>
      <p:ext uri="{BB962C8B-B14F-4D97-AF65-F5344CB8AC3E}">
        <p14:creationId xmlns:p14="http://schemas.microsoft.com/office/powerpoint/2010/main" val="2562176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656D6-DCA2-AC7F-81F0-9FA778A424B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1D86586-C835-7B46-DD3A-5911BFBD0405}"/>
              </a:ext>
            </a:extLst>
          </p:cNvPr>
          <p:cNvSpPr>
            <a:spLocks noGrp="1"/>
          </p:cNvSpPr>
          <p:nvPr>
            <p:ph type="title"/>
          </p:nvPr>
        </p:nvSpPr>
        <p:spPr/>
        <p:txBody>
          <a:bodyPr>
            <a:normAutofit fontScale="90000"/>
          </a:bodyPr>
          <a:lstStyle/>
          <a:p>
            <a:r>
              <a:rPr lang="fr-FR" dirty="0"/>
              <a:t>Exemples de prompt</a:t>
            </a:r>
          </a:p>
        </p:txBody>
      </p:sp>
      <p:sp>
        <p:nvSpPr>
          <p:cNvPr id="4" name="Espace réservé du numéro de diapositive 3">
            <a:extLst>
              <a:ext uri="{FF2B5EF4-FFF2-40B4-BE49-F238E27FC236}">
                <a16:creationId xmlns:a16="http://schemas.microsoft.com/office/drawing/2014/main" id="{E6A9997D-7DBE-E76B-61CF-14B15B1A601E}"/>
              </a:ext>
            </a:extLst>
          </p:cNvPr>
          <p:cNvSpPr>
            <a:spLocks noGrp="1"/>
          </p:cNvSpPr>
          <p:nvPr>
            <p:ph type="sldNum" sz="quarter" idx="12"/>
          </p:nvPr>
        </p:nvSpPr>
        <p:spPr/>
        <p:txBody>
          <a:bodyPr/>
          <a:lstStyle/>
          <a:p>
            <a:fld id="{BE6A53CE-317A-6D46-9381-9000A76D9D79}" type="slidenum">
              <a:rPr lang="fr-FR" smtClean="0"/>
              <a:t>48</a:t>
            </a:fld>
            <a:endParaRPr lang="fr-FR"/>
          </a:p>
        </p:txBody>
      </p:sp>
      <p:sp>
        <p:nvSpPr>
          <p:cNvPr id="7" name="Espace réservé du contenu 2">
            <a:extLst>
              <a:ext uri="{FF2B5EF4-FFF2-40B4-BE49-F238E27FC236}">
                <a16:creationId xmlns:a16="http://schemas.microsoft.com/office/drawing/2014/main" id="{E40B1ADE-295A-1542-07D5-43E2163FD6FD}"/>
              </a:ext>
            </a:extLst>
          </p:cNvPr>
          <p:cNvSpPr txBox="1">
            <a:spLocks/>
          </p:cNvSpPr>
          <p:nvPr/>
        </p:nvSpPr>
        <p:spPr>
          <a:xfrm>
            <a:off x="145915" y="815717"/>
            <a:ext cx="8868902" cy="56153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000" dirty="0">
                <a:latin typeface="Calibri" panose="020F0502020204030204" pitchFamily="34" charset="0"/>
                <a:cs typeface="Calibri" panose="020F0502020204030204" pitchFamily="34" charset="0"/>
              </a:rPr>
              <a:t>Résume-moi ce texte…</a:t>
            </a:r>
          </a:p>
          <a:p>
            <a:r>
              <a:rPr lang="fr-FR" sz="2000" dirty="0">
                <a:latin typeface="Calibri" panose="020F0502020204030204" pitchFamily="34" charset="0"/>
                <a:cs typeface="Calibri" panose="020F0502020204030204" pitchFamily="34" charset="0"/>
              </a:rPr>
              <a:t>Donnes moi des métaphores, analogies, synonymes pour….</a:t>
            </a:r>
          </a:p>
          <a:p>
            <a:r>
              <a:rPr lang="fr-FR" sz="2000" dirty="0">
                <a:latin typeface="Calibri" panose="020F0502020204030204" pitchFamily="34" charset="0"/>
                <a:cs typeface="Calibri" panose="020F0502020204030204" pitchFamily="34" charset="0"/>
              </a:rPr>
              <a:t>Traduit en Français ce texte…</a:t>
            </a:r>
          </a:p>
          <a:p>
            <a:r>
              <a:rPr lang="fr-FR" sz="2000" dirty="0">
                <a:latin typeface="Calibri" panose="020F0502020204030204" pitchFamily="34" charset="0"/>
                <a:cs typeface="Calibri" panose="020F0502020204030204" pitchFamily="34" charset="0"/>
              </a:rPr>
              <a:t>Explique-moi le concept de …</a:t>
            </a:r>
          </a:p>
          <a:p>
            <a:r>
              <a:rPr lang="fr-FR" sz="2000" dirty="0">
                <a:latin typeface="Calibri" panose="020F0502020204030204" pitchFamily="34" charset="0"/>
                <a:cs typeface="Calibri" panose="020F0502020204030204" pitchFamily="34" charset="0"/>
              </a:rPr>
              <a:t>Peux-tu me proposer un plan pour un rapport sur…</a:t>
            </a:r>
          </a:p>
          <a:p>
            <a:r>
              <a:rPr lang="fr-FR" sz="2000" dirty="0">
                <a:latin typeface="Calibri" panose="020F0502020204030204" pitchFamily="34" charset="0"/>
                <a:cs typeface="Calibri" panose="020F0502020204030204" pitchFamily="34" charset="0"/>
              </a:rPr>
              <a:t>Fais-moi le brouillon d’une liste de titres de chapitres pour une livre sur...</a:t>
            </a:r>
          </a:p>
          <a:p>
            <a:r>
              <a:rPr lang="fr-FR" sz="2000" dirty="0">
                <a:latin typeface="Calibri" panose="020F0502020204030204" pitchFamily="34" charset="0"/>
                <a:cs typeface="Calibri" panose="020F0502020204030204" pitchFamily="34" charset="0"/>
              </a:rPr>
              <a:t>Donnes moi le plan pour un cours sur…</a:t>
            </a:r>
          </a:p>
          <a:p>
            <a:r>
              <a:rPr lang="fr-FR" sz="2000" dirty="0">
                <a:latin typeface="Calibri" panose="020F0502020204030204" pitchFamily="34" charset="0"/>
                <a:cs typeface="Calibri" panose="020F0502020204030204" pitchFamily="34" charset="0"/>
              </a:rPr>
              <a:t>Peux-tu me suggérer des prompts créatifs pour m’aider à démarrer…</a:t>
            </a:r>
          </a:p>
          <a:p>
            <a:r>
              <a:rPr lang="fr-FR" sz="2000" dirty="0">
                <a:latin typeface="Calibri" panose="020F0502020204030204" pitchFamily="34" charset="0"/>
                <a:cs typeface="Calibri" panose="020F0502020204030204" pitchFamily="34" charset="0"/>
              </a:rPr>
              <a:t>Brainstorme et proposes moi 10 idées pour améliorer…</a:t>
            </a:r>
          </a:p>
          <a:p>
            <a:r>
              <a:rPr lang="fr-FR" sz="2000" dirty="0">
                <a:latin typeface="Calibri" panose="020F0502020204030204" pitchFamily="34" charset="0"/>
                <a:cs typeface="Calibri" panose="020F0502020204030204" pitchFamily="34" charset="0"/>
              </a:rPr>
              <a:t>Créée moi un brouillon pour un ce message</a:t>
            </a:r>
          </a:p>
          <a:p>
            <a:r>
              <a:rPr lang="fr-FR" sz="2000" dirty="0">
                <a:latin typeface="Calibri" panose="020F0502020204030204" pitchFamily="34" charset="0"/>
                <a:cs typeface="Calibri" panose="020F0502020204030204" pitchFamily="34" charset="0"/>
              </a:rPr>
              <a:t>Peux tu créer un </a:t>
            </a:r>
            <a:r>
              <a:rPr lang="fr-FR" sz="2000" dirty="0" err="1">
                <a:latin typeface="Calibri" panose="020F0502020204030204" pitchFamily="34" charset="0"/>
                <a:cs typeface="Calibri" panose="020F0502020204030204" pitchFamily="34" charset="0"/>
              </a:rPr>
              <a:t>template</a:t>
            </a:r>
            <a:r>
              <a:rPr lang="fr-FR" sz="2000" dirty="0">
                <a:latin typeface="Calibri" panose="020F0502020204030204" pitchFamily="34" charset="0"/>
                <a:cs typeface="Calibri" panose="020F0502020204030204" pitchFamily="34" charset="0"/>
              </a:rPr>
              <a:t> pour pour un formulaire sur…</a:t>
            </a:r>
          </a:p>
          <a:p>
            <a:r>
              <a:rPr lang="fr-FR" sz="2000" dirty="0">
                <a:latin typeface="Calibri" panose="020F0502020204030204" pitchFamily="34" charset="0"/>
                <a:cs typeface="Calibri" panose="020F0502020204030204" pitchFamily="34" charset="0"/>
              </a:rPr>
              <a:t>Peux-tu me proposer un refus poli à ce mail…</a:t>
            </a:r>
          </a:p>
          <a:p>
            <a:r>
              <a:rPr lang="fr-FR" sz="2000" dirty="0">
                <a:latin typeface="Calibri" panose="020F0502020204030204" pitchFamily="34" charset="0"/>
                <a:cs typeface="Calibri" panose="020F0502020204030204" pitchFamily="34" charset="0"/>
              </a:rPr>
              <a:t>Donnes moi des recettes avec les ingrédients…</a:t>
            </a:r>
          </a:p>
          <a:p>
            <a:r>
              <a:rPr lang="fr-FR" sz="2000" dirty="0">
                <a:latin typeface="Calibri" panose="020F0502020204030204" pitchFamily="34" charset="0"/>
                <a:cs typeface="Calibri" panose="020F0502020204030204" pitchFamily="34" charset="0"/>
              </a:rPr>
              <a:t>Peux-tu me suggérer des options de menu équilibré…</a:t>
            </a:r>
          </a:p>
          <a:p>
            <a:r>
              <a:rPr lang="fr-FR" sz="2000" dirty="0">
                <a:latin typeface="Calibri" panose="020F0502020204030204" pitchFamily="34" charset="0"/>
                <a:cs typeface="Calibri" panose="020F0502020204030204" pitchFamily="34" charset="0"/>
              </a:rPr>
              <a:t>Peux-tu me proposer un agenda quotidien..</a:t>
            </a:r>
          </a:p>
          <a:p>
            <a:r>
              <a:rPr lang="fr-FR" sz="2000" dirty="0">
                <a:latin typeface="Calibri" panose="020F0502020204030204" pitchFamily="34" charset="0"/>
                <a:cs typeface="Calibri" panose="020F0502020204030204" pitchFamily="34" charset="0"/>
              </a:rPr>
              <a:t>Comment améliorer mon CV ?</a:t>
            </a:r>
          </a:p>
          <a:p>
            <a:endParaRPr lang="fr-FR" sz="2000" dirty="0">
              <a:latin typeface="Calibri" panose="020F0502020204030204" pitchFamily="34" charset="0"/>
              <a:cs typeface="Calibri" panose="020F0502020204030204" pitchFamily="34" charset="0"/>
            </a:endParaRPr>
          </a:p>
          <a:p>
            <a:endParaRPr lang="fr-FR" sz="2000" dirty="0">
              <a:latin typeface="Calibri" panose="020F0502020204030204" pitchFamily="34" charset="0"/>
              <a:cs typeface="Calibri" panose="020F0502020204030204" pitchFamily="34" charset="0"/>
            </a:endParaRPr>
          </a:p>
          <a:p>
            <a:endParaRPr lang="fr-FR" sz="2000" dirty="0">
              <a:latin typeface="Calibri" panose="020F0502020204030204" pitchFamily="34" charset="0"/>
              <a:cs typeface="Calibri" panose="020F0502020204030204" pitchFamily="34" charset="0"/>
            </a:endParaRPr>
          </a:p>
          <a:p>
            <a:endParaRPr lang="fr-F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0835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101A1-7C9D-4F9E-B92C-86924E799F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45104F4-5CD8-63ED-6615-2236F2B3FA35}"/>
              </a:ext>
            </a:extLst>
          </p:cNvPr>
          <p:cNvSpPr>
            <a:spLocks noGrp="1"/>
          </p:cNvSpPr>
          <p:nvPr>
            <p:ph type="title"/>
          </p:nvPr>
        </p:nvSpPr>
        <p:spPr/>
        <p:txBody>
          <a:bodyPr>
            <a:normAutofit fontScale="90000"/>
          </a:bodyPr>
          <a:lstStyle/>
          <a:p>
            <a:r>
              <a:rPr lang="fr-FR" dirty="0"/>
              <a:t>Révision d’un prompt</a:t>
            </a:r>
          </a:p>
        </p:txBody>
      </p:sp>
      <p:sp>
        <p:nvSpPr>
          <p:cNvPr id="4" name="Espace réservé du numéro de diapositive 3">
            <a:extLst>
              <a:ext uri="{FF2B5EF4-FFF2-40B4-BE49-F238E27FC236}">
                <a16:creationId xmlns:a16="http://schemas.microsoft.com/office/drawing/2014/main" id="{7D80483C-0C3E-767D-D071-193E9AD6F0A8}"/>
              </a:ext>
            </a:extLst>
          </p:cNvPr>
          <p:cNvSpPr>
            <a:spLocks noGrp="1"/>
          </p:cNvSpPr>
          <p:nvPr>
            <p:ph type="sldNum" sz="quarter" idx="12"/>
          </p:nvPr>
        </p:nvSpPr>
        <p:spPr/>
        <p:txBody>
          <a:bodyPr/>
          <a:lstStyle/>
          <a:p>
            <a:fld id="{BE6A53CE-317A-6D46-9381-9000A76D9D79}" type="slidenum">
              <a:rPr lang="fr-FR" smtClean="0"/>
              <a:t>49</a:t>
            </a:fld>
            <a:endParaRPr lang="fr-FR"/>
          </a:p>
        </p:txBody>
      </p:sp>
      <p:sp>
        <p:nvSpPr>
          <p:cNvPr id="7" name="Espace réservé du contenu 2">
            <a:extLst>
              <a:ext uri="{FF2B5EF4-FFF2-40B4-BE49-F238E27FC236}">
                <a16:creationId xmlns:a16="http://schemas.microsoft.com/office/drawing/2014/main" id="{4AAC242D-8CB0-A03C-2DFC-53E8EF52B5D0}"/>
              </a:ext>
            </a:extLst>
          </p:cNvPr>
          <p:cNvSpPr txBox="1">
            <a:spLocks/>
          </p:cNvSpPr>
          <p:nvPr/>
        </p:nvSpPr>
        <p:spPr>
          <a:xfrm>
            <a:off x="145915" y="815717"/>
            <a:ext cx="8868902" cy="56153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000" dirty="0">
                <a:latin typeface="Calibri" panose="020F0502020204030204" pitchFamily="34" charset="0"/>
                <a:cs typeface="Calibri" panose="020F0502020204030204" pitchFamily="34" charset="0"/>
              </a:rPr>
              <a:t>Contrairement au moteur de recherche, l’IA générative mémorise les </a:t>
            </a:r>
            <a:r>
              <a:rPr lang="fr-FR" sz="2000" b="1" dirty="0">
                <a:solidFill>
                  <a:srgbClr val="4EAF03"/>
                </a:solidFill>
                <a:latin typeface="Calibri" panose="020F0502020204030204" pitchFamily="34" charset="0"/>
                <a:cs typeface="Calibri" panose="020F0502020204030204" pitchFamily="34" charset="0"/>
              </a:rPr>
              <a:t>conversations précédentes</a:t>
            </a:r>
            <a:r>
              <a:rPr lang="fr-FR" sz="2000" dirty="0">
                <a:latin typeface="Calibri" panose="020F0502020204030204" pitchFamily="34" charset="0"/>
                <a:cs typeface="Calibri" panose="020F0502020204030204" pitchFamily="34" charset="0"/>
              </a:rPr>
              <a:t>, permettant de </a:t>
            </a:r>
            <a:r>
              <a:rPr lang="fr-FR" sz="2000" b="1" dirty="0">
                <a:solidFill>
                  <a:srgbClr val="4EAF03"/>
                </a:solidFill>
                <a:latin typeface="Calibri" panose="020F0502020204030204" pitchFamily="34" charset="0"/>
                <a:cs typeface="Calibri" panose="020F0502020204030204" pitchFamily="34" charset="0"/>
              </a:rPr>
              <a:t>préciser les réponses </a:t>
            </a:r>
            <a:r>
              <a:rPr lang="fr-FR" sz="2000" dirty="0">
                <a:latin typeface="Calibri" panose="020F0502020204030204" pitchFamily="34" charset="0"/>
                <a:cs typeface="Calibri" panose="020F0502020204030204" pitchFamily="34" charset="0"/>
              </a:rPr>
              <a:t>petit à petit :</a:t>
            </a:r>
          </a:p>
          <a:p>
            <a:endParaRPr lang="fr-FR" sz="2000" dirty="0">
              <a:latin typeface="Calibri" panose="020F0502020204030204" pitchFamily="34" charset="0"/>
              <a:cs typeface="Calibri" panose="020F0502020204030204" pitchFamily="34" charset="0"/>
            </a:endParaRPr>
          </a:p>
          <a:p>
            <a:r>
              <a:rPr lang="fr-FR" sz="2000" dirty="0">
                <a:latin typeface="Calibri" panose="020F0502020204030204" pitchFamily="34" charset="0"/>
                <a:cs typeface="Calibri" panose="020F0502020204030204" pitchFamily="34" charset="0"/>
              </a:rPr>
              <a:t>Peux-tu mettre les mots clés en gras ?</a:t>
            </a:r>
          </a:p>
          <a:p>
            <a:r>
              <a:rPr lang="fr-FR" sz="2000" dirty="0">
                <a:latin typeface="Calibri" panose="020F0502020204030204" pitchFamily="34" charset="0"/>
                <a:cs typeface="Calibri" panose="020F0502020204030204" pitchFamily="34" charset="0"/>
              </a:rPr>
              <a:t>Peux-tu organiser le texte par date, lieu, prix ?</a:t>
            </a:r>
          </a:p>
          <a:p>
            <a:r>
              <a:rPr lang="fr-FR" sz="2000" dirty="0">
                <a:latin typeface="Calibri" panose="020F0502020204030204" pitchFamily="34" charset="0"/>
                <a:cs typeface="Calibri" panose="020F0502020204030204" pitchFamily="34" charset="0"/>
              </a:rPr>
              <a:t>Peux-tu proposer des résultats nouveaux et moins communs ?</a:t>
            </a:r>
          </a:p>
          <a:p>
            <a:r>
              <a:rPr lang="fr-FR" sz="2000" dirty="0">
                <a:latin typeface="Calibri" panose="020F0502020204030204" pitchFamily="34" charset="0"/>
                <a:cs typeface="Calibri" panose="020F0502020204030204" pitchFamily="34" charset="0"/>
              </a:rPr>
              <a:t>Peux-tu ajouter les bons emojis dans ce texte ?</a:t>
            </a:r>
          </a:p>
          <a:p>
            <a:r>
              <a:rPr lang="fr-FR" sz="2000" dirty="0">
                <a:latin typeface="Calibri" panose="020F0502020204030204" pitchFamily="34" charset="0"/>
                <a:cs typeface="Calibri" panose="020F0502020204030204" pitchFamily="34" charset="0"/>
              </a:rPr>
              <a:t>Peux-tu expliquer ce concept à un enfant de 5 ans ?</a:t>
            </a:r>
          </a:p>
          <a:p>
            <a:r>
              <a:rPr lang="fr-FR" sz="2000" dirty="0">
                <a:latin typeface="Calibri" panose="020F0502020204030204" pitchFamily="34" charset="0"/>
                <a:cs typeface="Calibri" panose="020F0502020204030204" pitchFamily="34" charset="0"/>
              </a:rPr>
              <a:t>Peux-tu reformater en tableau par catégorie ?</a:t>
            </a:r>
          </a:p>
          <a:p>
            <a:r>
              <a:rPr lang="fr-FR" sz="2000" dirty="0">
                <a:latin typeface="Calibri" panose="020F0502020204030204" pitchFamily="34" charset="0"/>
                <a:cs typeface="Calibri" panose="020F0502020204030204" pitchFamily="34" charset="0"/>
              </a:rPr>
              <a:t>Peux-tu réécrire depuis la perspective d’un expert industriel ?</a:t>
            </a:r>
          </a:p>
          <a:p>
            <a:r>
              <a:rPr lang="fr-FR" sz="2000" dirty="0">
                <a:latin typeface="Calibri" panose="020F0502020204030204" pitchFamily="34" charset="0"/>
                <a:cs typeface="Calibri" panose="020F0502020204030204" pitchFamily="34" charset="0"/>
              </a:rPr>
              <a:t>Peux-tu réécrire de manière plus ou moins formelle ?</a:t>
            </a:r>
          </a:p>
          <a:p>
            <a:r>
              <a:rPr lang="fr-FR" sz="2000" dirty="0">
                <a:latin typeface="Calibri" panose="020F0502020204030204" pitchFamily="34" charset="0"/>
                <a:cs typeface="Calibri" panose="020F0502020204030204" pitchFamily="34" charset="0"/>
              </a:rPr>
              <a:t>Peux-tu corriger la grammaire et remplacer ce terme ?</a:t>
            </a:r>
          </a:p>
          <a:p>
            <a:r>
              <a:rPr lang="fr-FR" sz="2000" dirty="0">
                <a:latin typeface="Calibri" panose="020F0502020204030204" pitchFamily="34" charset="0"/>
                <a:cs typeface="Calibri" panose="020F0502020204030204" pitchFamily="34" charset="0"/>
              </a:rPr>
              <a:t>Peux-tu ajouter de l’humour, de la bienveillance dans ce mail ?</a:t>
            </a:r>
          </a:p>
          <a:p>
            <a:r>
              <a:rPr lang="fr-FR" sz="2000" dirty="0">
                <a:latin typeface="Calibri" panose="020F0502020204030204" pitchFamily="34" charset="0"/>
                <a:cs typeface="Calibri" panose="020F0502020204030204" pitchFamily="34" charset="0"/>
              </a:rPr>
              <a:t>Peux-tu résumer en 3 lignes ? Écrire sous forme de puces ?</a:t>
            </a:r>
          </a:p>
          <a:p>
            <a:endParaRPr lang="fr-FR" sz="2000" dirty="0">
              <a:latin typeface="Calibri" panose="020F0502020204030204" pitchFamily="34" charset="0"/>
              <a:cs typeface="Calibri" panose="020F0502020204030204" pitchFamily="34" charset="0"/>
            </a:endParaRPr>
          </a:p>
          <a:p>
            <a:endParaRPr lang="fr-FR" sz="2000" dirty="0">
              <a:latin typeface="Calibri" panose="020F0502020204030204" pitchFamily="34" charset="0"/>
              <a:cs typeface="Calibri" panose="020F0502020204030204" pitchFamily="34" charset="0"/>
            </a:endParaRPr>
          </a:p>
          <a:p>
            <a:endParaRPr lang="fr-F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6004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99C61-E1F3-A3F0-400A-52436D2B8DF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F65934F-D499-DFCF-4DA4-027072B89809}"/>
              </a:ext>
            </a:extLst>
          </p:cNvPr>
          <p:cNvSpPr>
            <a:spLocks noGrp="1"/>
          </p:cNvSpPr>
          <p:nvPr>
            <p:ph type="title"/>
          </p:nvPr>
        </p:nvSpPr>
        <p:spPr/>
        <p:txBody>
          <a:bodyPr>
            <a:normAutofit fontScale="90000"/>
          </a:bodyPr>
          <a:lstStyle/>
          <a:p>
            <a:r>
              <a:rPr lang="fr-FR" b="1" dirty="0">
                <a:latin typeface="Calibri" panose="020F0502020204030204" pitchFamily="34" charset="0"/>
                <a:cs typeface="Calibri" panose="020F0502020204030204" pitchFamily="34" charset="0"/>
              </a:rPr>
              <a:t>Contours de l’Intelligence Artificielle</a:t>
            </a:r>
            <a:endParaRPr lang="fr-FR" dirty="0"/>
          </a:p>
        </p:txBody>
      </p:sp>
      <p:sp>
        <p:nvSpPr>
          <p:cNvPr id="4" name="Espace réservé du numéro de diapositive 3">
            <a:extLst>
              <a:ext uri="{FF2B5EF4-FFF2-40B4-BE49-F238E27FC236}">
                <a16:creationId xmlns:a16="http://schemas.microsoft.com/office/drawing/2014/main" id="{942ED11F-7B7C-B6C0-C935-5311D52AB787}"/>
              </a:ext>
            </a:extLst>
          </p:cNvPr>
          <p:cNvSpPr>
            <a:spLocks noGrp="1"/>
          </p:cNvSpPr>
          <p:nvPr>
            <p:ph type="sldNum" sz="quarter" idx="12"/>
          </p:nvPr>
        </p:nvSpPr>
        <p:spPr/>
        <p:txBody>
          <a:bodyPr/>
          <a:lstStyle/>
          <a:p>
            <a:fld id="{BE6A53CE-317A-6D46-9381-9000A76D9D79}" type="slidenum">
              <a:rPr lang="fr-FR" smtClean="0"/>
              <a:t>5</a:t>
            </a:fld>
            <a:endParaRPr lang="fr-FR"/>
          </a:p>
        </p:txBody>
      </p:sp>
      <p:pic>
        <p:nvPicPr>
          <p:cNvPr id="5" name="Image 4">
            <a:extLst>
              <a:ext uri="{FF2B5EF4-FFF2-40B4-BE49-F238E27FC236}">
                <a16:creationId xmlns:a16="http://schemas.microsoft.com/office/drawing/2014/main" id="{E923D6F1-15DC-9D74-411A-3259295BEB30}"/>
              </a:ext>
            </a:extLst>
          </p:cNvPr>
          <p:cNvPicPr>
            <a:picLocks noChangeAspect="1"/>
          </p:cNvPicPr>
          <p:nvPr/>
        </p:nvPicPr>
        <p:blipFill>
          <a:blip r:embed="rId2"/>
          <a:srcRect t="7146"/>
          <a:stretch>
            <a:fillRect/>
          </a:stretch>
        </p:blipFill>
        <p:spPr>
          <a:xfrm>
            <a:off x="994194" y="1556792"/>
            <a:ext cx="7632700" cy="4056608"/>
          </a:xfrm>
          <a:prstGeom prst="rect">
            <a:avLst/>
          </a:prstGeom>
        </p:spPr>
      </p:pic>
      <p:sp>
        <p:nvSpPr>
          <p:cNvPr id="3" name="ZoneTexte 2">
            <a:extLst>
              <a:ext uri="{FF2B5EF4-FFF2-40B4-BE49-F238E27FC236}">
                <a16:creationId xmlns:a16="http://schemas.microsoft.com/office/drawing/2014/main" id="{C1161AC6-A42E-9B14-C4E0-44D5B2B37B1F}"/>
              </a:ext>
            </a:extLst>
          </p:cNvPr>
          <p:cNvSpPr txBox="1"/>
          <p:nvPr/>
        </p:nvSpPr>
        <p:spPr>
          <a:xfrm>
            <a:off x="7476234" y="5778935"/>
            <a:ext cx="1152128" cy="307777"/>
          </a:xfrm>
          <a:prstGeom prst="rect">
            <a:avLst/>
          </a:prstGeom>
          <a:noFill/>
        </p:spPr>
        <p:txBody>
          <a:bodyPr wrap="square">
            <a:spAutoFit/>
          </a:bodyPr>
          <a:lstStyle/>
          <a:p>
            <a:r>
              <a:rPr lang="fr-FR" sz="1400" dirty="0">
                <a:solidFill>
                  <a:schemeClr val="bg1"/>
                </a:solidFill>
              </a:rPr>
              <a:t>J. Azé, 2025</a:t>
            </a:r>
          </a:p>
        </p:txBody>
      </p:sp>
    </p:spTree>
    <p:extLst>
      <p:ext uri="{BB962C8B-B14F-4D97-AF65-F5344CB8AC3E}">
        <p14:creationId xmlns:p14="http://schemas.microsoft.com/office/powerpoint/2010/main" val="3057109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5D556-DD73-43C3-4D6F-FEA3A6C29CA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B2AABA0-E0B9-21EC-7BCF-AFE14A0A30DE}"/>
              </a:ext>
            </a:extLst>
          </p:cNvPr>
          <p:cNvSpPr>
            <a:spLocks noGrp="1"/>
          </p:cNvSpPr>
          <p:nvPr>
            <p:ph type="title"/>
          </p:nvPr>
        </p:nvSpPr>
        <p:spPr/>
        <p:txBody>
          <a:bodyPr>
            <a:noAutofit/>
          </a:bodyPr>
          <a:lstStyle/>
          <a:p>
            <a:r>
              <a:rPr lang="fr-FR" sz="3200" dirty="0" err="1"/>
              <a:t>Prompting</a:t>
            </a:r>
            <a:r>
              <a:rPr lang="fr-FR" sz="3200" dirty="0"/>
              <a:t> à partir de Zéro, Un et un peu d’exemples</a:t>
            </a:r>
          </a:p>
        </p:txBody>
      </p:sp>
      <p:sp>
        <p:nvSpPr>
          <p:cNvPr id="4" name="Espace réservé du numéro de diapositive 3">
            <a:extLst>
              <a:ext uri="{FF2B5EF4-FFF2-40B4-BE49-F238E27FC236}">
                <a16:creationId xmlns:a16="http://schemas.microsoft.com/office/drawing/2014/main" id="{CF71D1BB-4563-2BF4-02BD-962E7225EE36}"/>
              </a:ext>
            </a:extLst>
          </p:cNvPr>
          <p:cNvSpPr>
            <a:spLocks noGrp="1"/>
          </p:cNvSpPr>
          <p:nvPr>
            <p:ph type="sldNum" sz="quarter" idx="12"/>
          </p:nvPr>
        </p:nvSpPr>
        <p:spPr/>
        <p:txBody>
          <a:bodyPr/>
          <a:lstStyle/>
          <a:p>
            <a:fld id="{BE6A53CE-317A-6D46-9381-9000A76D9D79}" type="slidenum">
              <a:rPr lang="fr-FR" smtClean="0"/>
              <a:t>50</a:t>
            </a:fld>
            <a:endParaRPr lang="fr-FR"/>
          </a:p>
        </p:txBody>
      </p:sp>
      <p:sp>
        <p:nvSpPr>
          <p:cNvPr id="7" name="Espace réservé du contenu 2">
            <a:extLst>
              <a:ext uri="{FF2B5EF4-FFF2-40B4-BE49-F238E27FC236}">
                <a16:creationId xmlns:a16="http://schemas.microsoft.com/office/drawing/2014/main" id="{47D12132-B51F-7EAB-1217-F8D535030C97}"/>
              </a:ext>
            </a:extLst>
          </p:cNvPr>
          <p:cNvSpPr txBox="1">
            <a:spLocks/>
          </p:cNvSpPr>
          <p:nvPr/>
        </p:nvSpPr>
        <p:spPr>
          <a:xfrm>
            <a:off x="250196" y="917297"/>
            <a:ext cx="8868902" cy="56153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fr-FR" sz="2800" b="1" dirty="0" err="1">
                <a:solidFill>
                  <a:srgbClr val="4EAF03"/>
                </a:solidFill>
                <a:latin typeface="Calibri" panose="020F0502020204030204" pitchFamily="34" charset="0"/>
                <a:cs typeface="Calibri" panose="020F0502020204030204" pitchFamily="34" charset="0"/>
              </a:rPr>
              <a:t>Zero</a:t>
            </a:r>
            <a:r>
              <a:rPr lang="fr-FR" sz="2800" b="1" dirty="0">
                <a:solidFill>
                  <a:srgbClr val="4EAF03"/>
                </a:solidFill>
                <a:latin typeface="Calibri" panose="020F0502020204030204" pitchFamily="34" charset="0"/>
                <a:cs typeface="Calibri" panose="020F0502020204030204" pitchFamily="34" charset="0"/>
              </a:rPr>
              <a:t> Shot : </a:t>
            </a:r>
            <a:r>
              <a:rPr lang="fr-FR" sz="2800" dirty="0">
                <a:latin typeface="Calibri" panose="020F0502020204030204" pitchFamily="34" charset="0"/>
                <a:cs typeface="Calibri" panose="020F0502020204030204" pitchFamily="34" charset="0"/>
              </a:rPr>
              <a:t>Pas de données avant le prompt</a:t>
            </a:r>
          </a:p>
          <a:p>
            <a:pPr marL="857250" lvl="1" indent="-457200"/>
            <a:r>
              <a:rPr lang="fr-FR" sz="2000" dirty="0">
                <a:latin typeface="Calibri" panose="020F0502020204030204" pitchFamily="34" charset="0"/>
                <a:cs typeface="Calibri" panose="020F0502020204030204" pitchFamily="34" charset="0"/>
              </a:rPr>
              <a:t>Ecrit un article pour un blog de voyage en Espagne</a:t>
            </a:r>
          </a:p>
          <a:p>
            <a:pPr marL="857250" lvl="1" indent="-457200"/>
            <a:endParaRPr lang="fr-FR" sz="2000" dirty="0">
              <a:latin typeface="Calibri" panose="020F0502020204030204" pitchFamily="34" charset="0"/>
              <a:cs typeface="Calibri" panose="020F0502020204030204" pitchFamily="34" charset="0"/>
            </a:endParaRPr>
          </a:p>
          <a:p>
            <a:pPr marL="457200" indent="-457200">
              <a:buFont typeface="+mj-lt"/>
              <a:buAutoNum type="arabicPeriod"/>
            </a:pPr>
            <a:r>
              <a:rPr lang="fr-FR" sz="2800" b="1" dirty="0">
                <a:solidFill>
                  <a:srgbClr val="4EAF03"/>
                </a:solidFill>
                <a:latin typeface="Calibri" panose="020F0502020204030204" pitchFamily="34" charset="0"/>
                <a:cs typeface="Calibri" panose="020F0502020204030204" pitchFamily="34" charset="0"/>
              </a:rPr>
              <a:t>One Shot : </a:t>
            </a:r>
            <a:r>
              <a:rPr lang="fr-FR" sz="2800" dirty="0">
                <a:latin typeface="Calibri" panose="020F0502020204030204" pitchFamily="34" charset="0"/>
                <a:cs typeface="Calibri" panose="020F0502020204030204" pitchFamily="34" charset="0"/>
              </a:rPr>
              <a:t>Un exemple avant le prompt</a:t>
            </a:r>
          </a:p>
          <a:p>
            <a:pPr marL="857250" lvl="1" indent="-457200"/>
            <a:r>
              <a:rPr lang="fr-FR" sz="2000" dirty="0">
                <a:latin typeface="Calibri" panose="020F0502020204030204" pitchFamily="34" charset="0"/>
                <a:cs typeface="Calibri" panose="020F0502020204030204" pitchFamily="34" charset="0"/>
              </a:rPr>
              <a:t>Ecrit un article pour un blog de voyage en Espagne qui ressemble à cet article « ….  » </a:t>
            </a:r>
          </a:p>
          <a:p>
            <a:pPr marL="857250" lvl="1" indent="-457200"/>
            <a:endParaRPr lang="fr-FR" sz="2000" dirty="0">
              <a:latin typeface="Calibri" panose="020F0502020204030204" pitchFamily="34" charset="0"/>
              <a:cs typeface="Calibri" panose="020F0502020204030204" pitchFamily="34" charset="0"/>
            </a:endParaRPr>
          </a:p>
          <a:p>
            <a:pPr marL="457200" indent="-457200">
              <a:buFont typeface="+mj-lt"/>
              <a:buAutoNum type="arabicPeriod"/>
            </a:pPr>
            <a:r>
              <a:rPr lang="fr-FR" sz="2800" b="1" dirty="0">
                <a:solidFill>
                  <a:srgbClr val="4EAF03"/>
                </a:solidFill>
                <a:latin typeface="Calibri" panose="020F0502020204030204" pitchFamily="34" charset="0"/>
                <a:cs typeface="Calibri" panose="020F0502020204030204" pitchFamily="34" charset="0"/>
              </a:rPr>
              <a:t>Few Shot : </a:t>
            </a:r>
            <a:r>
              <a:rPr lang="fr-FR" sz="2800" dirty="0">
                <a:latin typeface="Calibri" panose="020F0502020204030204" pitchFamily="34" charset="0"/>
                <a:cs typeface="Calibri" panose="020F0502020204030204" pitchFamily="34" charset="0"/>
              </a:rPr>
              <a:t>Des exemples avant le prompt</a:t>
            </a:r>
          </a:p>
          <a:p>
            <a:pPr lvl="1"/>
            <a:r>
              <a:rPr lang="fr-FR" sz="2000" dirty="0">
                <a:latin typeface="Calibri" panose="020F0502020204030204" pitchFamily="34" charset="0"/>
                <a:cs typeface="Calibri" panose="020F0502020204030204" pitchFamily="34" charset="0"/>
              </a:rPr>
              <a:t>Ecrit un article pour un blog de voyage en Espagne qui ressemble à ces articles « ….  », « … », « … » </a:t>
            </a:r>
          </a:p>
          <a:p>
            <a:endParaRPr lang="fr-FR" sz="2800" dirty="0">
              <a:latin typeface="Calibri" panose="020F0502020204030204" pitchFamily="34" charset="0"/>
              <a:cs typeface="Calibri" panose="020F0502020204030204" pitchFamily="34" charset="0"/>
            </a:endParaRPr>
          </a:p>
          <a:p>
            <a:endParaRPr lang="fr-FR" sz="2800" dirty="0">
              <a:latin typeface="Calibri" panose="020F0502020204030204" pitchFamily="34" charset="0"/>
              <a:cs typeface="Calibri" panose="020F0502020204030204" pitchFamily="34" charset="0"/>
            </a:endParaRPr>
          </a:p>
          <a:p>
            <a:endParaRPr lang="fr-F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0357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28C2E-424A-72B5-DE90-D50BC3B2110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B71A4D-C52D-49D5-DA85-C4293C6210EA}"/>
              </a:ext>
            </a:extLst>
          </p:cNvPr>
          <p:cNvSpPr>
            <a:spLocks noGrp="1"/>
          </p:cNvSpPr>
          <p:nvPr>
            <p:ph type="title"/>
          </p:nvPr>
        </p:nvSpPr>
        <p:spPr/>
        <p:txBody>
          <a:bodyPr>
            <a:noAutofit/>
          </a:bodyPr>
          <a:lstStyle/>
          <a:p>
            <a:r>
              <a:rPr lang="fr-FR" sz="3200" dirty="0" err="1"/>
              <a:t>Prompting</a:t>
            </a:r>
            <a:r>
              <a:rPr lang="fr-FR" sz="3200" dirty="0"/>
              <a:t> avancés</a:t>
            </a:r>
          </a:p>
        </p:txBody>
      </p:sp>
      <p:sp>
        <p:nvSpPr>
          <p:cNvPr id="4" name="Espace réservé du numéro de diapositive 3">
            <a:extLst>
              <a:ext uri="{FF2B5EF4-FFF2-40B4-BE49-F238E27FC236}">
                <a16:creationId xmlns:a16="http://schemas.microsoft.com/office/drawing/2014/main" id="{4BDCA638-DD4C-0DC5-D2C6-ED9F79062BF4}"/>
              </a:ext>
            </a:extLst>
          </p:cNvPr>
          <p:cNvSpPr>
            <a:spLocks noGrp="1"/>
          </p:cNvSpPr>
          <p:nvPr>
            <p:ph type="sldNum" sz="quarter" idx="12"/>
          </p:nvPr>
        </p:nvSpPr>
        <p:spPr/>
        <p:txBody>
          <a:bodyPr/>
          <a:lstStyle/>
          <a:p>
            <a:fld id="{BE6A53CE-317A-6D46-9381-9000A76D9D79}" type="slidenum">
              <a:rPr lang="fr-FR" smtClean="0"/>
              <a:t>51</a:t>
            </a:fld>
            <a:endParaRPr lang="fr-FR"/>
          </a:p>
        </p:txBody>
      </p:sp>
      <p:sp>
        <p:nvSpPr>
          <p:cNvPr id="7" name="Espace réservé du contenu 2">
            <a:extLst>
              <a:ext uri="{FF2B5EF4-FFF2-40B4-BE49-F238E27FC236}">
                <a16:creationId xmlns:a16="http://schemas.microsoft.com/office/drawing/2014/main" id="{A3DD5509-6778-6FE4-5E4F-AACB0F22BEF0}"/>
              </a:ext>
            </a:extLst>
          </p:cNvPr>
          <p:cNvSpPr txBox="1">
            <a:spLocks/>
          </p:cNvSpPr>
          <p:nvPr/>
        </p:nvSpPr>
        <p:spPr>
          <a:xfrm>
            <a:off x="275098" y="1114122"/>
            <a:ext cx="8868902" cy="56153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dirty="0">
                <a:latin typeface="Calibri" panose="020F0502020204030204" pitchFamily="34" charset="0"/>
                <a:cs typeface="Calibri" panose="020F0502020204030204" pitchFamily="34" charset="0"/>
              </a:rPr>
              <a:t>Expliquer étape par étape son</a:t>
            </a:r>
            <a:r>
              <a:rPr lang="fr-FR" sz="2800" dirty="0">
                <a:solidFill>
                  <a:srgbClr val="4EAF03"/>
                </a:solidFill>
                <a:latin typeface="Calibri" panose="020F0502020204030204" pitchFamily="34" charset="0"/>
                <a:cs typeface="Calibri" panose="020F0502020204030204" pitchFamily="34" charset="0"/>
              </a:rPr>
              <a:t> </a:t>
            </a:r>
            <a:r>
              <a:rPr lang="fr-FR" sz="2800" b="1" dirty="0">
                <a:solidFill>
                  <a:srgbClr val="4EAF03"/>
                </a:solidFill>
                <a:latin typeface="Calibri" panose="020F0502020204030204" pitchFamily="34" charset="0"/>
                <a:cs typeface="Calibri" panose="020F0502020204030204" pitchFamily="34" charset="0"/>
              </a:rPr>
              <a:t>raisonnement</a:t>
            </a:r>
            <a:endParaRPr lang="fr-FR" sz="2800" b="1" dirty="0">
              <a:latin typeface="Calibri" panose="020F0502020204030204" pitchFamily="34" charset="0"/>
              <a:cs typeface="Calibri" panose="020F0502020204030204" pitchFamily="34" charset="0"/>
            </a:endParaRPr>
          </a:p>
          <a:p>
            <a:pPr marL="857250" lvl="1" indent="-457200"/>
            <a:r>
              <a:rPr lang="fr-FR" sz="2000" dirty="0">
                <a:latin typeface="Calibri" panose="020F0502020204030204" pitchFamily="34" charset="0"/>
                <a:cs typeface="Calibri" panose="020F0502020204030204" pitchFamily="34" charset="0"/>
              </a:rPr>
              <a:t>Quel est le diamètre du soleil? </a:t>
            </a:r>
            <a:r>
              <a:rPr lang="fr-FR" sz="2000" b="1" dirty="0">
                <a:solidFill>
                  <a:srgbClr val="FF0000"/>
                </a:solidFill>
                <a:latin typeface="Calibri" panose="020F0502020204030204" pitchFamily="34" charset="0"/>
                <a:cs typeface="Calibri" panose="020F0502020204030204" pitchFamily="34" charset="0"/>
              </a:rPr>
              <a:t>Réfléchis étape par étape</a:t>
            </a:r>
          </a:p>
          <a:p>
            <a:pPr marL="857250" lvl="1" indent="-457200"/>
            <a:endParaRPr lang="fr-FR" sz="2000" dirty="0">
              <a:latin typeface="Calibri" panose="020F0502020204030204" pitchFamily="34" charset="0"/>
              <a:cs typeface="Calibri" panose="020F0502020204030204" pitchFamily="34" charset="0"/>
            </a:endParaRPr>
          </a:p>
          <a:p>
            <a:r>
              <a:rPr lang="fr-FR" sz="2800" dirty="0">
                <a:latin typeface="Calibri" panose="020F0502020204030204" pitchFamily="34" charset="0"/>
                <a:cs typeface="Calibri" panose="020F0502020204030204" pitchFamily="34" charset="0"/>
              </a:rPr>
              <a:t>Demander à l’IA ses </a:t>
            </a:r>
            <a:r>
              <a:rPr lang="fr-FR" sz="2800" b="1" dirty="0">
                <a:solidFill>
                  <a:srgbClr val="4EAF03"/>
                </a:solidFill>
                <a:latin typeface="Calibri" panose="020F0502020204030204" pitchFamily="34" charset="0"/>
                <a:cs typeface="Calibri" panose="020F0502020204030204" pitchFamily="34" charset="0"/>
              </a:rPr>
              <a:t>sources</a:t>
            </a:r>
            <a:endParaRPr lang="fr-FR" sz="2800" b="1" dirty="0">
              <a:latin typeface="Calibri" panose="020F0502020204030204" pitchFamily="34" charset="0"/>
              <a:cs typeface="Calibri" panose="020F0502020204030204" pitchFamily="34" charset="0"/>
            </a:endParaRPr>
          </a:p>
          <a:p>
            <a:pPr marL="857250" lvl="1" indent="-457200"/>
            <a:r>
              <a:rPr lang="fr-FR" sz="2000" dirty="0">
                <a:latin typeface="Calibri" panose="020F0502020204030204" pitchFamily="34" charset="0"/>
                <a:cs typeface="Calibri" panose="020F0502020204030204" pitchFamily="34" charset="0"/>
              </a:rPr>
              <a:t>Quel est le diamètre du soleil? </a:t>
            </a:r>
            <a:r>
              <a:rPr lang="fr-FR" sz="2000" b="1" dirty="0">
                <a:solidFill>
                  <a:srgbClr val="FF0000"/>
                </a:solidFill>
                <a:latin typeface="Calibri" panose="020F0502020204030204" pitchFamily="34" charset="0"/>
                <a:cs typeface="Calibri" panose="020F0502020204030204" pitchFamily="34" charset="0"/>
              </a:rPr>
              <a:t>Donnes moi tes sources</a:t>
            </a:r>
          </a:p>
          <a:p>
            <a:pPr marL="857250" lvl="1" indent="-457200"/>
            <a:endParaRPr lang="fr-FR" sz="2000" dirty="0">
              <a:latin typeface="Calibri" panose="020F0502020204030204" pitchFamily="34" charset="0"/>
              <a:cs typeface="Calibri" panose="020F0502020204030204" pitchFamily="34" charset="0"/>
            </a:endParaRPr>
          </a:p>
          <a:p>
            <a:r>
              <a:rPr lang="fr-FR" sz="2800" dirty="0">
                <a:latin typeface="Calibri" panose="020F0502020204030204" pitchFamily="34" charset="0"/>
                <a:cs typeface="Calibri" panose="020F0502020204030204" pitchFamily="34" charset="0"/>
              </a:rPr>
              <a:t>Demander à l’IA de </a:t>
            </a:r>
            <a:r>
              <a:rPr lang="fr-FR" sz="2800" b="1" dirty="0">
                <a:solidFill>
                  <a:srgbClr val="4EAF03"/>
                </a:solidFill>
                <a:latin typeface="Calibri" panose="020F0502020204030204" pitchFamily="34" charset="0"/>
                <a:cs typeface="Calibri" panose="020F0502020204030204" pitchFamily="34" charset="0"/>
              </a:rPr>
              <a:t>demander avant d’écrire</a:t>
            </a:r>
          </a:p>
          <a:p>
            <a:pPr lvl="1"/>
            <a:r>
              <a:rPr lang="fr-FR" sz="2000" dirty="0">
                <a:latin typeface="Calibri" panose="020F0502020204030204" pitchFamily="34" charset="0"/>
                <a:cs typeface="Calibri" panose="020F0502020204030204" pitchFamily="34" charset="0"/>
              </a:rPr>
              <a:t>Tu es un expert de la communication. Je vais te demander de réaliser des tâches spécifiques. Avant de répondre, je veux que tu te demandes si tu as bien compris la tâche demandée</a:t>
            </a:r>
            <a:r>
              <a:rPr lang="fr-FR" sz="2000" b="1" dirty="0">
                <a:solidFill>
                  <a:srgbClr val="FF0000"/>
                </a:solidFill>
                <a:latin typeface="Calibri" panose="020F0502020204030204" pitchFamily="34" charset="0"/>
                <a:cs typeface="Calibri" panose="020F0502020204030204" pitchFamily="34" charset="0"/>
              </a:rPr>
              <a:t>.   As-tu compris ?</a:t>
            </a:r>
          </a:p>
          <a:p>
            <a:pPr lvl="1"/>
            <a:r>
              <a:rPr lang="fr-FR" sz="2000" dirty="0">
                <a:latin typeface="Calibri" panose="020F0502020204030204" pitchFamily="34" charset="0"/>
                <a:cs typeface="Calibri" panose="020F0502020204030204" pitchFamily="34" charset="0"/>
              </a:rPr>
              <a:t>Super, ma question est « Comment je peux faire adhérer plus de personne à mon association ». La tache est « de construire un guide avec les étapes ». Poses moi n’importe quelle question avant de réaliser ta tâche ?</a:t>
            </a:r>
          </a:p>
          <a:p>
            <a:endParaRPr lang="fr-FR" sz="2000" dirty="0">
              <a:latin typeface="Calibri" panose="020F0502020204030204" pitchFamily="34" charset="0"/>
              <a:cs typeface="Calibri" panose="020F0502020204030204" pitchFamily="34" charset="0"/>
            </a:endParaRPr>
          </a:p>
          <a:p>
            <a:endParaRPr lang="fr-FR" sz="2000" dirty="0">
              <a:latin typeface="Calibri" panose="020F0502020204030204" pitchFamily="34" charset="0"/>
              <a:cs typeface="Calibri" panose="020F0502020204030204" pitchFamily="34" charset="0"/>
            </a:endParaRPr>
          </a:p>
          <a:p>
            <a:endParaRPr lang="fr-F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0567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08ADC-32D6-3F92-D00A-C04F01E704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7A08C25-C9E4-51DD-6266-55E2C3647D42}"/>
              </a:ext>
            </a:extLst>
          </p:cNvPr>
          <p:cNvSpPr>
            <a:spLocks noGrp="1"/>
          </p:cNvSpPr>
          <p:nvPr>
            <p:ph type="title"/>
          </p:nvPr>
        </p:nvSpPr>
        <p:spPr/>
        <p:txBody>
          <a:bodyPr>
            <a:noAutofit/>
          </a:bodyPr>
          <a:lstStyle/>
          <a:p>
            <a:r>
              <a:rPr lang="fr-FR" sz="3200" dirty="0" err="1"/>
              <a:t>Prompting</a:t>
            </a:r>
            <a:r>
              <a:rPr lang="fr-FR" sz="3200" dirty="0"/>
              <a:t> avancés</a:t>
            </a:r>
          </a:p>
        </p:txBody>
      </p:sp>
      <p:sp>
        <p:nvSpPr>
          <p:cNvPr id="4" name="Espace réservé du numéro de diapositive 3">
            <a:extLst>
              <a:ext uri="{FF2B5EF4-FFF2-40B4-BE49-F238E27FC236}">
                <a16:creationId xmlns:a16="http://schemas.microsoft.com/office/drawing/2014/main" id="{853325A3-4CCE-FE07-1D03-46696CFCD793}"/>
              </a:ext>
            </a:extLst>
          </p:cNvPr>
          <p:cNvSpPr>
            <a:spLocks noGrp="1"/>
          </p:cNvSpPr>
          <p:nvPr>
            <p:ph type="sldNum" sz="quarter" idx="12"/>
          </p:nvPr>
        </p:nvSpPr>
        <p:spPr/>
        <p:txBody>
          <a:bodyPr/>
          <a:lstStyle/>
          <a:p>
            <a:fld id="{BE6A53CE-317A-6D46-9381-9000A76D9D79}" type="slidenum">
              <a:rPr lang="fr-FR" smtClean="0"/>
              <a:t>52</a:t>
            </a:fld>
            <a:endParaRPr lang="fr-FR"/>
          </a:p>
        </p:txBody>
      </p:sp>
      <p:sp>
        <p:nvSpPr>
          <p:cNvPr id="7" name="Espace réservé du contenu 2">
            <a:extLst>
              <a:ext uri="{FF2B5EF4-FFF2-40B4-BE49-F238E27FC236}">
                <a16:creationId xmlns:a16="http://schemas.microsoft.com/office/drawing/2014/main" id="{5C4D45E3-A504-2E9B-2327-6AAB52BCBF4E}"/>
              </a:ext>
            </a:extLst>
          </p:cNvPr>
          <p:cNvSpPr txBox="1">
            <a:spLocks/>
          </p:cNvSpPr>
          <p:nvPr/>
        </p:nvSpPr>
        <p:spPr>
          <a:xfrm>
            <a:off x="137549" y="815717"/>
            <a:ext cx="8868902" cy="56153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solidFill>
                  <a:srgbClr val="4EAF03"/>
                </a:solidFill>
                <a:latin typeface="Calibri" panose="020F0502020204030204" pitchFamily="34" charset="0"/>
                <a:cs typeface="Calibri" panose="020F0502020204030204" pitchFamily="34" charset="0"/>
              </a:rPr>
              <a:t>Critiquer</a:t>
            </a:r>
            <a:endParaRPr lang="fr-FR" sz="2800" b="1" dirty="0">
              <a:latin typeface="Calibri" panose="020F0502020204030204" pitchFamily="34" charset="0"/>
              <a:cs typeface="Calibri" panose="020F0502020204030204" pitchFamily="34" charset="0"/>
            </a:endParaRPr>
          </a:p>
          <a:p>
            <a:pPr marL="857250" lvl="1" indent="-457200"/>
            <a:r>
              <a:rPr lang="fr-FR" sz="1800" dirty="0">
                <a:latin typeface="Calibri" panose="020F0502020204030204" pitchFamily="34" charset="0"/>
                <a:cs typeface="Calibri" panose="020F0502020204030204" pitchFamily="34" charset="0"/>
              </a:rPr>
              <a:t>Je voudrais que tu agisses comme un expert et un critique de l’animation sociale. </a:t>
            </a:r>
            <a:r>
              <a:rPr lang="fr-FR" sz="1800" b="1" dirty="0">
                <a:solidFill>
                  <a:srgbClr val="FF0000"/>
                </a:solidFill>
                <a:latin typeface="Calibri" panose="020F0502020204030204" pitchFamily="34" charset="0"/>
                <a:cs typeface="Calibri" panose="020F0502020204030204" pitchFamily="34" charset="0"/>
              </a:rPr>
              <a:t>Critique le contenu </a:t>
            </a:r>
            <a:r>
              <a:rPr lang="fr-FR" sz="1800" dirty="0">
                <a:latin typeface="Calibri" panose="020F0502020204030204" pitchFamily="34" charset="0"/>
                <a:cs typeface="Calibri" panose="020F0502020204030204" pitchFamily="34" charset="0"/>
              </a:rPr>
              <a:t>que je vais te donner juste après, convainc moi qu’il est superficiel et donnes moi des critiques constructives qui me permettrait de m’améliorer. Penses étape par étape.</a:t>
            </a:r>
          </a:p>
          <a:p>
            <a:pPr marL="457200" indent="-457200"/>
            <a:r>
              <a:rPr lang="fr-FR" sz="2400" b="1" dirty="0">
                <a:solidFill>
                  <a:srgbClr val="4EAF03"/>
                </a:solidFill>
                <a:latin typeface="Calibri" panose="020F0502020204030204" pitchFamily="34" charset="0"/>
                <a:cs typeface="Calibri" panose="020F0502020204030204" pitchFamily="34" charset="0"/>
              </a:rPr>
              <a:t>Comparer</a:t>
            </a:r>
          </a:p>
          <a:p>
            <a:pPr marL="857250" lvl="1" indent="-457200"/>
            <a:r>
              <a:rPr lang="fr-FR" sz="1800" dirty="0">
                <a:latin typeface="Calibri" panose="020F0502020204030204" pitchFamily="34" charset="0"/>
                <a:cs typeface="Calibri" panose="020F0502020204030204" pitchFamily="34" charset="0"/>
              </a:rPr>
              <a:t>Peux tu </a:t>
            </a:r>
            <a:r>
              <a:rPr lang="fr-FR" sz="1800" b="1" dirty="0">
                <a:solidFill>
                  <a:srgbClr val="FF0000"/>
                </a:solidFill>
                <a:latin typeface="Calibri" panose="020F0502020204030204" pitchFamily="34" charset="0"/>
                <a:cs typeface="Calibri" panose="020F0502020204030204" pitchFamily="34" charset="0"/>
              </a:rPr>
              <a:t>comparer les 2 textes</a:t>
            </a:r>
            <a:r>
              <a:rPr lang="fr-FR" sz="1800" dirty="0">
                <a:latin typeface="Calibri" panose="020F0502020204030204" pitchFamily="34" charset="0"/>
                <a:cs typeface="Calibri" panose="020F0502020204030204" pitchFamily="34" charset="0"/>
              </a:rPr>
              <a:t> ci-après; Souligne les similarités, les différences, les caractéristiques qualitative et quantitatives, fonctionnel, impact dans un tableau. Voici les deux contenus : « … » et « … »</a:t>
            </a:r>
          </a:p>
          <a:p>
            <a:pPr marL="457200" indent="-457200"/>
            <a:r>
              <a:rPr lang="fr-FR" sz="2400" b="1" dirty="0">
                <a:solidFill>
                  <a:srgbClr val="4EAF03"/>
                </a:solidFill>
                <a:latin typeface="Calibri" panose="020F0502020204030204" pitchFamily="34" charset="0"/>
                <a:cs typeface="Calibri" panose="020F0502020204030204" pitchFamily="34" charset="0"/>
              </a:rPr>
              <a:t>Prompt inversé</a:t>
            </a:r>
          </a:p>
          <a:p>
            <a:pPr marL="857250" lvl="1" indent="-457200"/>
            <a:r>
              <a:rPr lang="fr-FR" sz="1800" dirty="0">
                <a:latin typeface="Calibri" panose="020F0502020204030204" pitchFamily="34" charset="0"/>
                <a:cs typeface="Calibri" panose="020F0502020204030204" pitchFamily="34" charset="0"/>
              </a:rPr>
              <a:t>Tu es un expert expert du prompt engineering. </a:t>
            </a:r>
            <a:r>
              <a:rPr lang="fr-FR" sz="1800" b="1" dirty="0">
                <a:solidFill>
                  <a:srgbClr val="FF0000"/>
                </a:solidFill>
                <a:latin typeface="Calibri" panose="020F0502020204030204" pitchFamily="34" charset="0"/>
                <a:cs typeface="Calibri" panose="020F0502020204030204" pitchFamily="34" charset="0"/>
              </a:rPr>
              <a:t>Je veux que tu retrouve les prompts à partir de textes que je vais te donner. </a:t>
            </a:r>
            <a:r>
              <a:rPr lang="fr-FR" sz="1800" dirty="0">
                <a:latin typeface="Calibri" panose="020F0502020204030204" pitchFamily="34" charset="0"/>
                <a:cs typeface="Calibri" panose="020F0502020204030204" pitchFamily="34" charset="0"/>
              </a:rPr>
              <a:t>Essaye d’être le plus spécifique possible en te basant sur le ton, le style, la syntaxe, le langage et tous les facteurs que tu trouveras pertinents. </a:t>
            </a:r>
            <a:r>
              <a:rPr lang="fr-FR" sz="1800" b="1" dirty="0">
                <a:solidFill>
                  <a:srgbClr val="FF0000"/>
                </a:solidFill>
                <a:latin typeface="Calibri" panose="020F0502020204030204" pitchFamily="34" charset="0"/>
                <a:cs typeface="Calibri" panose="020F0502020204030204" pitchFamily="34" charset="0"/>
              </a:rPr>
              <a:t>Je voudrais réutiliser ce prompt pour répliquer le style des textes que je vais te fournir. Ton prompt sera effectif si, quand il sera utilisé dans l’IA, il fournira les textes que je t’aurai donné en entrée. </a:t>
            </a:r>
            <a:r>
              <a:rPr lang="fr-FR" sz="1800" dirty="0">
                <a:latin typeface="Calibri" panose="020F0502020204030204" pitchFamily="34" charset="0"/>
                <a:cs typeface="Calibri" panose="020F0502020204030204" pitchFamily="34" charset="0"/>
              </a:rPr>
              <a:t>Réponds « compris » si tu as compris. Si cela n’est pas clair, ne réponds pas et pose-moi des questions pour clarifier ta compréhension.</a:t>
            </a:r>
          </a:p>
          <a:p>
            <a:pPr marL="457200" indent="-457200"/>
            <a:endParaRPr lang="fr-FR" sz="2400" dirty="0">
              <a:latin typeface="Calibri" panose="020F0502020204030204" pitchFamily="34" charset="0"/>
              <a:cs typeface="Calibri" panose="020F0502020204030204" pitchFamily="34" charset="0"/>
            </a:endParaRPr>
          </a:p>
          <a:p>
            <a:pPr marL="857250" lvl="1" indent="-457200"/>
            <a:endParaRPr lang="fr-FR" sz="2000" dirty="0">
              <a:latin typeface="Calibri" panose="020F0502020204030204" pitchFamily="34" charset="0"/>
              <a:cs typeface="Calibri" panose="020F0502020204030204" pitchFamily="34" charset="0"/>
            </a:endParaRPr>
          </a:p>
          <a:p>
            <a:pPr marL="457200" indent="-457200"/>
            <a:endParaRPr lang="fr-FR" sz="2400" dirty="0">
              <a:latin typeface="Calibri" panose="020F0502020204030204" pitchFamily="34" charset="0"/>
              <a:cs typeface="Calibri" panose="020F0502020204030204" pitchFamily="34" charset="0"/>
            </a:endParaRPr>
          </a:p>
          <a:p>
            <a:pPr marL="857250" lvl="1" indent="-457200"/>
            <a:endParaRPr lang="fr-FR" sz="2000" dirty="0">
              <a:latin typeface="Calibri" panose="020F0502020204030204" pitchFamily="34" charset="0"/>
              <a:cs typeface="Calibri" panose="020F0502020204030204" pitchFamily="34" charset="0"/>
            </a:endParaRPr>
          </a:p>
          <a:p>
            <a:endParaRPr lang="fr-F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6975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98BB2-287A-E4F1-9CC1-208A2F5756A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7537056-0545-3309-AA1E-472FB9787676}"/>
              </a:ext>
            </a:extLst>
          </p:cNvPr>
          <p:cNvSpPr>
            <a:spLocks noGrp="1"/>
          </p:cNvSpPr>
          <p:nvPr>
            <p:ph type="title"/>
          </p:nvPr>
        </p:nvSpPr>
        <p:spPr/>
        <p:txBody>
          <a:bodyPr>
            <a:noAutofit/>
          </a:bodyPr>
          <a:lstStyle/>
          <a:p>
            <a:r>
              <a:rPr lang="fr-FR" sz="3200" dirty="0"/>
              <a:t>Petit exercice de prompt</a:t>
            </a:r>
          </a:p>
        </p:txBody>
      </p:sp>
      <p:sp>
        <p:nvSpPr>
          <p:cNvPr id="4" name="Espace réservé du numéro de diapositive 3">
            <a:extLst>
              <a:ext uri="{FF2B5EF4-FFF2-40B4-BE49-F238E27FC236}">
                <a16:creationId xmlns:a16="http://schemas.microsoft.com/office/drawing/2014/main" id="{519A3F0F-6821-5059-706B-D82A182369C6}"/>
              </a:ext>
            </a:extLst>
          </p:cNvPr>
          <p:cNvSpPr>
            <a:spLocks noGrp="1"/>
          </p:cNvSpPr>
          <p:nvPr>
            <p:ph type="sldNum" sz="quarter" idx="12"/>
          </p:nvPr>
        </p:nvSpPr>
        <p:spPr/>
        <p:txBody>
          <a:bodyPr/>
          <a:lstStyle/>
          <a:p>
            <a:fld id="{BE6A53CE-317A-6D46-9381-9000A76D9D79}" type="slidenum">
              <a:rPr lang="fr-FR" smtClean="0"/>
              <a:t>53</a:t>
            </a:fld>
            <a:endParaRPr lang="fr-FR"/>
          </a:p>
        </p:txBody>
      </p:sp>
      <p:sp>
        <p:nvSpPr>
          <p:cNvPr id="7" name="Espace réservé du contenu 2">
            <a:extLst>
              <a:ext uri="{FF2B5EF4-FFF2-40B4-BE49-F238E27FC236}">
                <a16:creationId xmlns:a16="http://schemas.microsoft.com/office/drawing/2014/main" id="{71DD63D3-F1FE-DAD9-E50B-BCF4F362257A}"/>
              </a:ext>
            </a:extLst>
          </p:cNvPr>
          <p:cNvSpPr txBox="1">
            <a:spLocks/>
          </p:cNvSpPr>
          <p:nvPr/>
        </p:nvSpPr>
        <p:spPr>
          <a:xfrm>
            <a:off x="683568" y="1772816"/>
            <a:ext cx="8322883" cy="465824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dirty="0">
                <a:latin typeface="Calibri" panose="020F0502020204030204" pitchFamily="34" charset="0"/>
                <a:cs typeface="Calibri" panose="020F0502020204030204" pitchFamily="34" charset="0"/>
              </a:rPr>
              <a:t>Trouve un binôme qui n’est pas de ton domaine</a:t>
            </a:r>
          </a:p>
          <a:p>
            <a:r>
              <a:rPr lang="fr-FR" sz="2800" dirty="0">
                <a:latin typeface="Calibri" panose="020F0502020204030204" pitchFamily="34" charset="0"/>
                <a:cs typeface="Calibri" panose="020F0502020204030204" pitchFamily="34" charset="0"/>
              </a:rPr>
              <a:t>Choisis un sujet (bien spécifique de ton domaine)</a:t>
            </a:r>
          </a:p>
          <a:p>
            <a:r>
              <a:rPr lang="fr-FR" sz="2800" dirty="0">
                <a:latin typeface="Calibri" panose="020F0502020204030204" pitchFamily="34" charset="0"/>
                <a:cs typeface="Calibri" panose="020F0502020204030204" pitchFamily="34" charset="0"/>
              </a:rPr>
              <a:t>Demande à ton binôme de te proposer un plan de cours détaillé (5m de préparation)</a:t>
            </a:r>
          </a:p>
          <a:p>
            <a:r>
              <a:rPr lang="fr-FR" sz="2800" dirty="0">
                <a:latin typeface="Calibri" panose="020F0502020204030204" pitchFamily="34" charset="0"/>
                <a:cs typeface="Calibri" panose="020F0502020204030204" pitchFamily="34" charset="0"/>
              </a:rPr>
              <a:t>Evalue son résultat en surlignant</a:t>
            </a:r>
          </a:p>
          <a:p>
            <a:pPr lvl="1"/>
            <a:r>
              <a:rPr lang="fr-FR" sz="2400" dirty="0">
                <a:latin typeface="Calibri" panose="020F0502020204030204" pitchFamily="34" charset="0"/>
                <a:cs typeface="Calibri" panose="020F0502020204030204" pitchFamily="34" charset="0"/>
              </a:rPr>
              <a:t>ce qui vous semble correct</a:t>
            </a:r>
          </a:p>
          <a:p>
            <a:pPr lvl="1"/>
            <a:r>
              <a:rPr lang="fr-FR" sz="2400" dirty="0">
                <a:latin typeface="Calibri" panose="020F0502020204030204" pitchFamily="34" charset="0"/>
                <a:cs typeface="Calibri" panose="020F0502020204030204" pitchFamily="34" charset="0"/>
              </a:rPr>
              <a:t>ce qui est vague ou imprécis</a:t>
            </a:r>
          </a:p>
          <a:p>
            <a:pPr lvl="1"/>
            <a:r>
              <a:rPr lang="fr-FR" sz="2400" dirty="0">
                <a:latin typeface="Calibri" panose="020F0502020204030204" pitchFamily="34" charset="0"/>
                <a:cs typeface="Calibri" panose="020F0502020204030204" pitchFamily="34" charset="0"/>
              </a:rPr>
              <a:t>ce qui vous semble faux ou discutable</a:t>
            </a:r>
          </a:p>
          <a:p>
            <a:pPr marL="857250" lvl="1" indent="-457200"/>
            <a:endParaRPr lang="fr-FR" sz="2000" dirty="0">
              <a:latin typeface="Calibri" panose="020F0502020204030204" pitchFamily="34" charset="0"/>
              <a:cs typeface="Calibri" panose="020F0502020204030204" pitchFamily="34" charset="0"/>
            </a:endParaRPr>
          </a:p>
          <a:p>
            <a:pPr marL="457200" indent="-457200"/>
            <a:endParaRPr lang="fr-FR" sz="2400" dirty="0">
              <a:latin typeface="Calibri" panose="020F0502020204030204" pitchFamily="34" charset="0"/>
              <a:cs typeface="Calibri" panose="020F0502020204030204" pitchFamily="34" charset="0"/>
            </a:endParaRPr>
          </a:p>
          <a:p>
            <a:pPr marL="857250" lvl="1" indent="-457200"/>
            <a:endParaRPr lang="fr-FR" sz="2000" dirty="0">
              <a:latin typeface="Calibri" panose="020F0502020204030204" pitchFamily="34" charset="0"/>
              <a:cs typeface="Calibri" panose="020F0502020204030204" pitchFamily="34" charset="0"/>
            </a:endParaRPr>
          </a:p>
          <a:p>
            <a:endParaRPr lang="fr-F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7940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2ECBC-65CF-F3FF-2DA9-4DE586188C5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DF00CC6-8F72-5474-F54D-DCDB1D2B5464}"/>
              </a:ext>
            </a:extLst>
          </p:cNvPr>
          <p:cNvSpPr>
            <a:spLocks noGrp="1"/>
          </p:cNvSpPr>
          <p:nvPr>
            <p:ph type="title"/>
          </p:nvPr>
        </p:nvSpPr>
        <p:spPr>
          <a:xfrm>
            <a:off x="179512" y="3212976"/>
            <a:ext cx="8640960" cy="684866"/>
          </a:xfrm>
        </p:spPr>
        <p:txBody>
          <a:bodyPr>
            <a:normAutofit fontScale="90000"/>
          </a:bodyPr>
          <a:lstStyle/>
          <a:p>
            <a:pPr algn="ctr"/>
            <a:r>
              <a:rPr lang="fr-FR" b="1" dirty="0">
                <a:latin typeface="Calibri" panose="020F0502020204030204" pitchFamily="34" charset="0"/>
                <a:cs typeface="Calibri" panose="020F0502020204030204" pitchFamily="34" charset="0"/>
              </a:rPr>
              <a:t>Une IA sécurisée et éthique ?</a:t>
            </a:r>
            <a:endParaRPr lang="fr-FR" dirty="0"/>
          </a:p>
        </p:txBody>
      </p:sp>
      <p:sp>
        <p:nvSpPr>
          <p:cNvPr id="4" name="Espace réservé du numéro de diapositive 3">
            <a:extLst>
              <a:ext uri="{FF2B5EF4-FFF2-40B4-BE49-F238E27FC236}">
                <a16:creationId xmlns:a16="http://schemas.microsoft.com/office/drawing/2014/main" id="{09A0F82F-8B3A-B6EC-9EF9-9C1B94FDFDE0}"/>
              </a:ext>
            </a:extLst>
          </p:cNvPr>
          <p:cNvSpPr>
            <a:spLocks noGrp="1"/>
          </p:cNvSpPr>
          <p:nvPr>
            <p:ph type="sldNum" sz="quarter" idx="12"/>
          </p:nvPr>
        </p:nvSpPr>
        <p:spPr/>
        <p:txBody>
          <a:bodyPr/>
          <a:lstStyle/>
          <a:p>
            <a:fld id="{BE6A53CE-317A-6D46-9381-9000A76D9D79}" type="slidenum">
              <a:rPr lang="fr-FR" smtClean="0"/>
              <a:t>54</a:t>
            </a:fld>
            <a:endParaRPr lang="fr-FR"/>
          </a:p>
        </p:txBody>
      </p:sp>
    </p:spTree>
    <p:extLst>
      <p:ext uri="{BB962C8B-B14F-4D97-AF65-F5344CB8AC3E}">
        <p14:creationId xmlns:p14="http://schemas.microsoft.com/office/powerpoint/2010/main" val="2834099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F2FCA6-674D-6094-8B8D-77D14A830CB7}"/>
              </a:ext>
            </a:extLst>
          </p:cNvPr>
          <p:cNvSpPr>
            <a:spLocks noGrp="1"/>
          </p:cNvSpPr>
          <p:nvPr>
            <p:ph type="title"/>
          </p:nvPr>
        </p:nvSpPr>
        <p:spPr/>
        <p:txBody>
          <a:bodyPr>
            <a:normAutofit fontScale="90000"/>
          </a:bodyPr>
          <a:lstStyle/>
          <a:p>
            <a:r>
              <a:rPr lang="fr-FR" sz="4000" dirty="0"/>
              <a:t>Une IA sécurisée et éthique ?</a:t>
            </a:r>
          </a:p>
        </p:txBody>
      </p:sp>
      <p:sp>
        <p:nvSpPr>
          <p:cNvPr id="3" name="Espace réservé du contenu 2">
            <a:extLst>
              <a:ext uri="{FF2B5EF4-FFF2-40B4-BE49-F238E27FC236}">
                <a16:creationId xmlns:a16="http://schemas.microsoft.com/office/drawing/2014/main" id="{AA57956D-6816-055E-4A45-2A312CF5D098}"/>
              </a:ext>
            </a:extLst>
          </p:cNvPr>
          <p:cNvSpPr>
            <a:spLocks noGrp="1"/>
          </p:cNvSpPr>
          <p:nvPr>
            <p:ph idx="1"/>
          </p:nvPr>
        </p:nvSpPr>
        <p:spPr/>
        <p:txBody>
          <a:bodyPr>
            <a:normAutofit fontScale="62500" lnSpcReduction="20000"/>
          </a:bodyPr>
          <a:lstStyle/>
          <a:p>
            <a:endParaRPr lang="fr-FR" dirty="0"/>
          </a:p>
          <a:p>
            <a:r>
              <a:rPr lang="fr-FR" b="1" dirty="0">
                <a:solidFill>
                  <a:srgbClr val="4EAF03"/>
                </a:solidFill>
              </a:rPr>
              <a:t>1. Biais et désinformation</a:t>
            </a:r>
          </a:p>
          <a:p>
            <a:pPr lvl="1"/>
            <a:r>
              <a:rPr lang="fr-FR" dirty="0"/>
              <a:t>Les réponses peuvent contenir des </a:t>
            </a:r>
            <a:r>
              <a:rPr lang="fr-FR" b="1" dirty="0">
                <a:solidFill>
                  <a:srgbClr val="4EAF03"/>
                </a:solidFill>
              </a:rPr>
              <a:t>informations biaisées </a:t>
            </a:r>
            <a:r>
              <a:rPr lang="fr-FR" dirty="0"/>
              <a:t>ou </a:t>
            </a:r>
            <a:r>
              <a:rPr lang="fr-FR" b="1" dirty="0">
                <a:solidFill>
                  <a:srgbClr val="4EAF03"/>
                </a:solidFill>
              </a:rPr>
              <a:t>incorrectes</a:t>
            </a:r>
            <a:r>
              <a:rPr lang="fr-FR" dirty="0"/>
              <a:t> si les données d'entraînement sont imparfaites.</a:t>
            </a:r>
          </a:p>
          <a:p>
            <a:pPr lvl="1"/>
            <a:r>
              <a:rPr lang="fr-FR" dirty="0"/>
              <a:t>Un </a:t>
            </a:r>
            <a:r>
              <a:rPr lang="fr-FR" b="1" dirty="0">
                <a:solidFill>
                  <a:srgbClr val="4EAF03"/>
                </a:solidFill>
              </a:rPr>
              <a:t>prompt mal formulé </a:t>
            </a:r>
            <a:r>
              <a:rPr lang="fr-FR" dirty="0"/>
              <a:t>peut entraîner des résultats inexacts ou orientés.</a:t>
            </a:r>
          </a:p>
          <a:p>
            <a:endParaRPr lang="fr-FR" dirty="0"/>
          </a:p>
          <a:p>
            <a:r>
              <a:rPr lang="fr-FR" b="1" dirty="0">
                <a:solidFill>
                  <a:srgbClr val="4EAF03"/>
                </a:solidFill>
              </a:rPr>
              <a:t>2. Manipulation et mésusage</a:t>
            </a:r>
          </a:p>
          <a:p>
            <a:pPr lvl="1"/>
            <a:r>
              <a:rPr lang="fr-FR" dirty="0"/>
              <a:t> Des </a:t>
            </a:r>
            <a:r>
              <a:rPr lang="fr-FR" b="1" dirty="0">
                <a:solidFill>
                  <a:srgbClr val="4EAF03"/>
                </a:solidFill>
              </a:rPr>
              <a:t>prompts conçus pour manipuler l'IA</a:t>
            </a:r>
            <a:r>
              <a:rPr lang="fr-FR" dirty="0"/>
              <a:t> peuvent générer du contenu trompeur ou nuisible.</a:t>
            </a:r>
          </a:p>
          <a:p>
            <a:pPr lvl="1"/>
            <a:r>
              <a:rPr lang="fr-FR" dirty="0"/>
              <a:t>Exploitation des modèles pour </a:t>
            </a:r>
            <a:r>
              <a:rPr lang="fr-FR" b="1" dirty="0">
                <a:solidFill>
                  <a:srgbClr val="4EAF03"/>
                </a:solidFill>
              </a:rPr>
              <a:t>produire de la désinformation ou des propos haineux</a:t>
            </a:r>
            <a:r>
              <a:rPr lang="fr-FR" dirty="0"/>
              <a:t>.</a:t>
            </a:r>
          </a:p>
          <a:p>
            <a:pPr lvl="1"/>
            <a:endParaRPr lang="fr-FR" dirty="0"/>
          </a:p>
          <a:p>
            <a:r>
              <a:rPr lang="fr-FR" b="1" dirty="0">
                <a:solidFill>
                  <a:srgbClr val="4EAF03"/>
                </a:solidFill>
              </a:rPr>
              <a:t> 3. Risque de fuite d'informations sensibles</a:t>
            </a:r>
          </a:p>
          <a:p>
            <a:pPr lvl="1"/>
            <a:r>
              <a:rPr lang="fr-FR" dirty="0"/>
              <a:t>Attention aux informations personnelles ou professionnelles dans les requêtes.</a:t>
            </a:r>
          </a:p>
          <a:p>
            <a:pPr lvl="1"/>
            <a:r>
              <a:rPr lang="fr-FR" dirty="0"/>
              <a:t>Les prompts contenant des </a:t>
            </a:r>
            <a:r>
              <a:rPr lang="fr-FR" b="1" dirty="0">
                <a:solidFill>
                  <a:srgbClr val="4EAF03"/>
                </a:solidFill>
              </a:rPr>
              <a:t>données confidentielles </a:t>
            </a:r>
            <a:r>
              <a:rPr lang="fr-FR" dirty="0"/>
              <a:t>peuvent entraîner des fuites involontaires.</a:t>
            </a:r>
          </a:p>
          <a:p>
            <a:pPr lvl="1"/>
            <a:endParaRPr lang="fr-FR" dirty="0"/>
          </a:p>
          <a:p>
            <a:r>
              <a:rPr lang="fr-FR" b="1" dirty="0">
                <a:solidFill>
                  <a:srgbClr val="4EAF03"/>
                </a:solidFill>
              </a:rPr>
              <a:t>4. Dépendance et perte d'esprit critique</a:t>
            </a:r>
          </a:p>
          <a:p>
            <a:pPr lvl="1"/>
            <a:r>
              <a:rPr lang="fr-FR" dirty="0"/>
              <a:t>Risque de s'appuyer excessivement sur l'IA sans vérifier la véracité des réponses.</a:t>
            </a:r>
          </a:p>
          <a:p>
            <a:pPr lvl="1"/>
            <a:r>
              <a:rPr lang="fr-FR" b="1" dirty="0">
                <a:solidFill>
                  <a:srgbClr val="4EAF03"/>
                </a:solidFill>
              </a:rPr>
              <a:t>Perte de compétences humaines en analyse et en réflexion critique</a:t>
            </a:r>
            <a:r>
              <a:rPr lang="fr-FR" dirty="0"/>
              <a:t>.</a:t>
            </a:r>
          </a:p>
        </p:txBody>
      </p:sp>
      <p:sp>
        <p:nvSpPr>
          <p:cNvPr id="4" name="Espace réservé du numéro de diapositive 3">
            <a:extLst>
              <a:ext uri="{FF2B5EF4-FFF2-40B4-BE49-F238E27FC236}">
                <a16:creationId xmlns:a16="http://schemas.microsoft.com/office/drawing/2014/main" id="{69DF4AF7-37C6-A67F-FFF6-F9BA7F731C23}"/>
              </a:ext>
            </a:extLst>
          </p:cNvPr>
          <p:cNvSpPr>
            <a:spLocks noGrp="1"/>
          </p:cNvSpPr>
          <p:nvPr>
            <p:ph type="sldNum" sz="quarter" idx="12"/>
          </p:nvPr>
        </p:nvSpPr>
        <p:spPr/>
        <p:txBody>
          <a:bodyPr/>
          <a:lstStyle/>
          <a:p>
            <a:fld id="{BE6A53CE-317A-6D46-9381-9000A76D9D79}" type="slidenum">
              <a:rPr lang="fr-FR" smtClean="0"/>
              <a:t>55</a:t>
            </a:fld>
            <a:endParaRPr lang="fr-FR"/>
          </a:p>
        </p:txBody>
      </p:sp>
    </p:spTree>
    <p:extLst>
      <p:ext uri="{BB962C8B-B14F-4D97-AF65-F5344CB8AC3E}">
        <p14:creationId xmlns:p14="http://schemas.microsoft.com/office/powerpoint/2010/main" val="3430413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286B3-2D1F-8C3D-805C-CCB83AF93C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38B0535-752D-7E10-8000-D103D16F0783}"/>
              </a:ext>
            </a:extLst>
          </p:cNvPr>
          <p:cNvSpPr>
            <a:spLocks noGrp="1"/>
          </p:cNvSpPr>
          <p:nvPr>
            <p:ph type="title"/>
          </p:nvPr>
        </p:nvSpPr>
        <p:spPr>
          <a:xfrm>
            <a:off x="179512" y="3212976"/>
            <a:ext cx="8640960" cy="684866"/>
          </a:xfrm>
        </p:spPr>
        <p:txBody>
          <a:bodyPr>
            <a:normAutofit fontScale="90000"/>
          </a:bodyPr>
          <a:lstStyle/>
          <a:p>
            <a:pPr algn="ctr"/>
            <a:r>
              <a:rPr lang="fr-FR" b="1" dirty="0">
                <a:latin typeface="Calibri" panose="020F0502020204030204" pitchFamily="34" charset="0"/>
                <a:cs typeface="Calibri" panose="020F0502020204030204" pitchFamily="34" charset="0"/>
              </a:rPr>
              <a:t>Quels outils?</a:t>
            </a:r>
            <a:endParaRPr lang="fr-FR" dirty="0"/>
          </a:p>
        </p:txBody>
      </p:sp>
      <p:sp>
        <p:nvSpPr>
          <p:cNvPr id="4" name="Espace réservé du numéro de diapositive 3">
            <a:extLst>
              <a:ext uri="{FF2B5EF4-FFF2-40B4-BE49-F238E27FC236}">
                <a16:creationId xmlns:a16="http://schemas.microsoft.com/office/drawing/2014/main" id="{F409E32D-34A9-C1B6-AB2E-A3E011185D35}"/>
              </a:ext>
            </a:extLst>
          </p:cNvPr>
          <p:cNvSpPr>
            <a:spLocks noGrp="1"/>
          </p:cNvSpPr>
          <p:nvPr>
            <p:ph type="sldNum" sz="quarter" idx="12"/>
          </p:nvPr>
        </p:nvSpPr>
        <p:spPr/>
        <p:txBody>
          <a:bodyPr/>
          <a:lstStyle/>
          <a:p>
            <a:fld id="{BE6A53CE-317A-6D46-9381-9000A76D9D79}" type="slidenum">
              <a:rPr lang="fr-FR" smtClean="0"/>
              <a:t>56</a:t>
            </a:fld>
            <a:endParaRPr lang="fr-FR"/>
          </a:p>
        </p:txBody>
      </p:sp>
    </p:spTree>
    <p:extLst>
      <p:ext uri="{BB962C8B-B14F-4D97-AF65-F5344CB8AC3E}">
        <p14:creationId xmlns:p14="http://schemas.microsoft.com/office/powerpoint/2010/main" val="23148122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6C5F6-080B-6542-05EE-DCBF84F804D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D19532C-A771-BDAE-8A0E-B4529A232A33}"/>
              </a:ext>
            </a:extLst>
          </p:cNvPr>
          <p:cNvSpPr>
            <a:spLocks noGrp="1"/>
          </p:cNvSpPr>
          <p:nvPr>
            <p:ph type="title"/>
          </p:nvPr>
        </p:nvSpPr>
        <p:spPr/>
        <p:txBody>
          <a:bodyPr>
            <a:normAutofit fontScale="90000"/>
          </a:bodyPr>
          <a:lstStyle/>
          <a:p>
            <a:r>
              <a:rPr lang="fr-FR" dirty="0"/>
              <a:t>Quels outils ?</a:t>
            </a:r>
          </a:p>
        </p:txBody>
      </p:sp>
      <p:sp>
        <p:nvSpPr>
          <p:cNvPr id="4" name="Espace réservé du numéro de diapositive 3">
            <a:extLst>
              <a:ext uri="{FF2B5EF4-FFF2-40B4-BE49-F238E27FC236}">
                <a16:creationId xmlns:a16="http://schemas.microsoft.com/office/drawing/2014/main" id="{138B5CAC-ADA2-43A5-19FE-38C3B72B6018}"/>
              </a:ext>
            </a:extLst>
          </p:cNvPr>
          <p:cNvSpPr>
            <a:spLocks noGrp="1"/>
          </p:cNvSpPr>
          <p:nvPr>
            <p:ph type="sldNum" sz="quarter" idx="12"/>
          </p:nvPr>
        </p:nvSpPr>
        <p:spPr/>
        <p:txBody>
          <a:bodyPr/>
          <a:lstStyle/>
          <a:p>
            <a:fld id="{BE6A53CE-317A-6D46-9381-9000A76D9D79}" type="slidenum">
              <a:rPr lang="fr-FR" smtClean="0"/>
              <a:t>57</a:t>
            </a:fld>
            <a:endParaRPr lang="fr-FR"/>
          </a:p>
        </p:txBody>
      </p:sp>
      <p:sp>
        <p:nvSpPr>
          <p:cNvPr id="10" name="ZoneTexte 9">
            <a:extLst>
              <a:ext uri="{FF2B5EF4-FFF2-40B4-BE49-F238E27FC236}">
                <a16:creationId xmlns:a16="http://schemas.microsoft.com/office/drawing/2014/main" id="{8D394A65-2235-B648-E08A-F95ECBC3453C}"/>
              </a:ext>
            </a:extLst>
          </p:cNvPr>
          <p:cNvSpPr txBox="1"/>
          <p:nvPr/>
        </p:nvSpPr>
        <p:spPr>
          <a:xfrm>
            <a:off x="3911376" y="1204457"/>
            <a:ext cx="4682836" cy="646331"/>
          </a:xfrm>
          <a:prstGeom prst="rect">
            <a:avLst/>
          </a:prstGeom>
          <a:noFill/>
        </p:spPr>
        <p:txBody>
          <a:bodyPr wrap="square">
            <a:spAutoFit/>
          </a:bodyPr>
          <a:lstStyle/>
          <a:p>
            <a:r>
              <a:rPr lang="fr-FR" dirty="0">
                <a:solidFill>
                  <a:schemeClr val="bg1"/>
                </a:solidFill>
              </a:rPr>
              <a:t>Connecte les articles, visualise les réseaux de citation</a:t>
            </a:r>
          </a:p>
        </p:txBody>
      </p:sp>
      <p:pic>
        <p:nvPicPr>
          <p:cNvPr id="12" name="Image 11">
            <a:extLst>
              <a:ext uri="{FF2B5EF4-FFF2-40B4-BE49-F238E27FC236}">
                <a16:creationId xmlns:a16="http://schemas.microsoft.com/office/drawing/2014/main" id="{385BA966-1D11-C530-A086-ACFAE184EB8D}"/>
              </a:ext>
            </a:extLst>
          </p:cNvPr>
          <p:cNvPicPr>
            <a:picLocks noChangeAspect="1"/>
          </p:cNvPicPr>
          <p:nvPr/>
        </p:nvPicPr>
        <p:blipFill>
          <a:blip r:embed="rId3"/>
          <a:stretch>
            <a:fillRect/>
          </a:stretch>
        </p:blipFill>
        <p:spPr>
          <a:xfrm>
            <a:off x="805702" y="945623"/>
            <a:ext cx="2319536" cy="1048557"/>
          </a:xfrm>
          <a:prstGeom prst="rect">
            <a:avLst/>
          </a:prstGeom>
        </p:spPr>
      </p:pic>
      <p:pic>
        <p:nvPicPr>
          <p:cNvPr id="14" name="Image 13">
            <a:extLst>
              <a:ext uri="{FF2B5EF4-FFF2-40B4-BE49-F238E27FC236}">
                <a16:creationId xmlns:a16="http://schemas.microsoft.com/office/drawing/2014/main" id="{95FCABDB-85E0-39C9-319E-61633BB2F0E8}"/>
              </a:ext>
            </a:extLst>
          </p:cNvPr>
          <p:cNvPicPr>
            <a:picLocks noChangeAspect="1"/>
          </p:cNvPicPr>
          <p:nvPr/>
        </p:nvPicPr>
        <p:blipFill>
          <a:blip r:embed="rId4"/>
          <a:stretch>
            <a:fillRect/>
          </a:stretch>
        </p:blipFill>
        <p:spPr>
          <a:xfrm>
            <a:off x="804975" y="2603037"/>
            <a:ext cx="2948650" cy="1101693"/>
          </a:xfrm>
          <a:prstGeom prst="rect">
            <a:avLst/>
          </a:prstGeom>
        </p:spPr>
      </p:pic>
      <p:sp>
        <p:nvSpPr>
          <p:cNvPr id="16" name="ZoneTexte 15">
            <a:extLst>
              <a:ext uri="{FF2B5EF4-FFF2-40B4-BE49-F238E27FC236}">
                <a16:creationId xmlns:a16="http://schemas.microsoft.com/office/drawing/2014/main" id="{4C9F4687-615F-9568-5CD1-ED82C4B81DAC}"/>
              </a:ext>
            </a:extLst>
          </p:cNvPr>
          <p:cNvSpPr txBox="1"/>
          <p:nvPr/>
        </p:nvSpPr>
        <p:spPr>
          <a:xfrm>
            <a:off x="3938810" y="2743748"/>
            <a:ext cx="4682836" cy="646331"/>
          </a:xfrm>
          <a:prstGeom prst="rect">
            <a:avLst/>
          </a:prstGeom>
          <a:noFill/>
        </p:spPr>
        <p:txBody>
          <a:bodyPr wrap="square">
            <a:spAutoFit/>
          </a:bodyPr>
          <a:lstStyle/>
          <a:p>
            <a:r>
              <a:rPr lang="fr-FR" dirty="0">
                <a:solidFill>
                  <a:schemeClr val="bg1"/>
                </a:solidFill>
              </a:rPr>
              <a:t>Trouve des articles académiques pertinents et de générer des résumés automatiques</a:t>
            </a:r>
          </a:p>
        </p:txBody>
      </p:sp>
      <p:sp>
        <p:nvSpPr>
          <p:cNvPr id="18" name="ZoneTexte 17">
            <a:extLst>
              <a:ext uri="{FF2B5EF4-FFF2-40B4-BE49-F238E27FC236}">
                <a16:creationId xmlns:a16="http://schemas.microsoft.com/office/drawing/2014/main" id="{50B6E6CD-D62F-31C1-1AF4-B113C53AB5CB}"/>
              </a:ext>
            </a:extLst>
          </p:cNvPr>
          <p:cNvSpPr txBox="1"/>
          <p:nvPr/>
        </p:nvSpPr>
        <p:spPr>
          <a:xfrm>
            <a:off x="753260" y="3816646"/>
            <a:ext cx="4682836" cy="369332"/>
          </a:xfrm>
          <a:prstGeom prst="rect">
            <a:avLst/>
          </a:prstGeom>
          <a:noFill/>
        </p:spPr>
        <p:txBody>
          <a:bodyPr wrap="square">
            <a:spAutoFit/>
          </a:bodyPr>
          <a:lstStyle/>
          <a:p>
            <a:r>
              <a:rPr lang="fr-FR" dirty="0">
                <a:solidFill>
                  <a:schemeClr val="bg1"/>
                </a:solidFill>
              </a:rPr>
              <a:t>https://</a:t>
            </a:r>
            <a:r>
              <a:rPr lang="fr-FR" dirty="0" err="1">
                <a:solidFill>
                  <a:schemeClr val="bg1"/>
                </a:solidFill>
              </a:rPr>
              <a:t>elicit.com</a:t>
            </a:r>
            <a:endParaRPr lang="fr-FR" dirty="0">
              <a:solidFill>
                <a:schemeClr val="bg1"/>
              </a:solidFill>
            </a:endParaRPr>
          </a:p>
        </p:txBody>
      </p:sp>
      <p:sp>
        <p:nvSpPr>
          <p:cNvPr id="20" name="ZoneTexte 19">
            <a:extLst>
              <a:ext uri="{FF2B5EF4-FFF2-40B4-BE49-F238E27FC236}">
                <a16:creationId xmlns:a16="http://schemas.microsoft.com/office/drawing/2014/main" id="{6AF5F985-CB5D-E1CD-4EE2-B68187B595B1}"/>
              </a:ext>
            </a:extLst>
          </p:cNvPr>
          <p:cNvSpPr txBox="1"/>
          <p:nvPr/>
        </p:nvSpPr>
        <p:spPr>
          <a:xfrm>
            <a:off x="683568" y="2104367"/>
            <a:ext cx="4682836" cy="369332"/>
          </a:xfrm>
          <a:prstGeom prst="rect">
            <a:avLst/>
          </a:prstGeom>
          <a:noFill/>
        </p:spPr>
        <p:txBody>
          <a:bodyPr wrap="square">
            <a:spAutoFit/>
          </a:bodyPr>
          <a:lstStyle/>
          <a:p>
            <a:r>
              <a:rPr lang="fr-FR" dirty="0">
                <a:solidFill>
                  <a:schemeClr val="bg1"/>
                </a:solidFill>
              </a:rPr>
              <a:t>https://</a:t>
            </a:r>
            <a:r>
              <a:rPr lang="fr-FR" dirty="0" err="1">
                <a:solidFill>
                  <a:schemeClr val="bg1"/>
                </a:solidFill>
              </a:rPr>
              <a:t>app.researchrabbit.ai</a:t>
            </a:r>
            <a:endParaRPr lang="fr-FR" dirty="0">
              <a:solidFill>
                <a:schemeClr val="bg1"/>
              </a:solidFill>
            </a:endParaRPr>
          </a:p>
        </p:txBody>
      </p:sp>
      <p:sp>
        <p:nvSpPr>
          <p:cNvPr id="24" name="ZoneTexte 23">
            <a:extLst>
              <a:ext uri="{FF2B5EF4-FFF2-40B4-BE49-F238E27FC236}">
                <a16:creationId xmlns:a16="http://schemas.microsoft.com/office/drawing/2014/main" id="{A22535C7-D3AD-B422-9B9D-681B5B83F839}"/>
              </a:ext>
            </a:extLst>
          </p:cNvPr>
          <p:cNvSpPr txBox="1"/>
          <p:nvPr/>
        </p:nvSpPr>
        <p:spPr>
          <a:xfrm>
            <a:off x="3938810" y="4352784"/>
            <a:ext cx="4682836" cy="646331"/>
          </a:xfrm>
          <a:prstGeom prst="rect">
            <a:avLst/>
          </a:prstGeom>
          <a:noFill/>
        </p:spPr>
        <p:txBody>
          <a:bodyPr wrap="square">
            <a:spAutoFit/>
          </a:bodyPr>
          <a:lstStyle/>
          <a:p>
            <a:r>
              <a:rPr lang="fr-FR" dirty="0">
                <a:solidFill>
                  <a:schemeClr val="bg1"/>
                </a:solidFill>
              </a:rPr>
              <a:t>Génère des </a:t>
            </a:r>
            <a:r>
              <a:rPr lang="fr-FR" b="1" dirty="0">
                <a:solidFill>
                  <a:schemeClr val="bg1"/>
                </a:solidFill>
              </a:rPr>
              <a:t>résumés structurés</a:t>
            </a:r>
            <a:r>
              <a:rPr lang="fr-FR" dirty="0">
                <a:solidFill>
                  <a:schemeClr val="bg1"/>
                </a:solidFill>
              </a:rPr>
              <a:t> d’articles ou de collections d’article</a:t>
            </a:r>
          </a:p>
        </p:txBody>
      </p:sp>
      <p:pic>
        <p:nvPicPr>
          <p:cNvPr id="2052" name="Picture 4" descr="Paper Digest – AI-Powered Research Platform">
            <a:extLst>
              <a:ext uri="{FF2B5EF4-FFF2-40B4-BE49-F238E27FC236}">
                <a16:creationId xmlns:a16="http://schemas.microsoft.com/office/drawing/2014/main" id="{F1EA4F3D-5922-6207-7360-90348688C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975" y="4297894"/>
            <a:ext cx="1586015" cy="104207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61CD399-3F40-3E95-F847-C0D2CA596DC5}"/>
              </a:ext>
            </a:extLst>
          </p:cNvPr>
          <p:cNvSpPr txBox="1"/>
          <p:nvPr/>
        </p:nvSpPr>
        <p:spPr>
          <a:xfrm>
            <a:off x="783820" y="5284211"/>
            <a:ext cx="4682836" cy="369332"/>
          </a:xfrm>
          <a:prstGeom prst="rect">
            <a:avLst/>
          </a:prstGeom>
          <a:noFill/>
        </p:spPr>
        <p:txBody>
          <a:bodyPr wrap="square">
            <a:spAutoFit/>
          </a:bodyPr>
          <a:lstStyle/>
          <a:p>
            <a:r>
              <a:rPr lang="fr-FR" dirty="0">
                <a:solidFill>
                  <a:schemeClr val="bg1"/>
                </a:solidFill>
              </a:rPr>
              <a:t>https://</a:t>
            </a:r>
            <a:r>
              <a:rPr lang="fr-FR" dirty="0" err="1">
                <a:solidFill>
                  <a:schemeClr val="bg1"/>
                </a:solidFill>
              </a:rPr>
              <a:t>app.jenni.ai</a:t>
            </a:r>
            <a:endParaRPr lang="fr-FR" dirty="0">
              <a:solidFill>
                <a:schemeClr val="bg1"/>
              </a:solidFill>
            </a:endParaRPr>
          </a:p>
        </p:txBody>
      </p:sp>
    </p:spTree>
    <p:extLst>
      <p:ext uri="{BB962C8B-B14F-4D97-AF65-F5344CB8AC3E}">
        <p14:creationId xmlns:p14="http://schemas.microsoft.com/office/powerpoint/2010/main" val="2070523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80BB6-EA97-DC82-92CE-A8A42D94EFA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E7D7E5-0DC2-1E41-FF3C-A3A8A555FC16}"/>
              </a:ext>
            </a:extLst>
          </p:cNvPr>
          <p:cNvSpPr>
            <a:spLocks noGrp="1"/>
          </p:cNvSpPr>
          <p:nvPr>
            <p:ph type="title"/>
          </p:nvPr>
        </p:nvSpPr>
        <p:spPr/>
        <p:txBody>
          <a:bodyPr>
            <a:normAutofit fontScale="90000"/>
          </a:bodyPr>
          <a:lstStyle/>
          <a:p>
            <a:r>
              <a:rPr lang="fr-FR" dirty="0"/>
              <a:t>Quels outils ?</a:t>
            </a:r>
          </a:p>
        </p:txBody>
      </p:sp>
      <p:sp>
        <p:nvSpPr>
          <p:cNvPr id="4" name="Espace réservé du numéro de diapositive 3">
            <a:extLst>
              <a:ext uri="{FF2B5EF4-FFF2-40B4-BE49-F238E27FC236}">
                <a16:creationId xmlns:a16="http://schemas.microsoft.com/office/drawing/2014/main" id="{0797FC04-7E80-48FB-D733-13FB71C09090}"/>
              </a:ext>
            </a:extLst>
          </p:cNvPr>
          <p:cNvSpPr>
            <a:spLocks noGrp="1"/>
          </p:cNvSpPr>
          <p:nvPr>
            <p:ph type="sldNum" sz="quarter" idx="12"/>
          </p:nvPr>
        </p:nvSpPr>
        <p:spPr/>
        <p:txBody>
          <a:bodyPr/>
          <a:lstStyle/>
          <a:p>
            <a:fld id="{BE6A53CE-317A-6D46-9381-9000A76D9D79}" type="slidenum">
              <a:rPr lang="fr-FR" smtClean="0"/>
              <a:t>58</a:t>
            </a:fld>
            <a:endParaRPr lang="fr-FR"/>
          </a:p>
        </p:txBody>
      </p:sp>
      <p:sp>
        <p:nvSpPr>
          <p:cNvPr id="10" name="ZoneTexte 9">
            <a:extLst>
              <a:ext uri="{FF2B5EF4-FFF2-40B4-BE49-F238E27FC236}">
                <a16:creationId xmlns:a16="http://schemas.microsoft.com/office/drawing/2014/main" id="{0298A7A4-AC82-9DC2-E6FB-720613A317B7}"/>
              </a:ext>
            </a:extLst>
          </p:cNvPr>
          <p:cNvSpPr txBox="1"/>
          <p:nvPr/>
        </p:nvSpPr>
        <p:spPr>
          <a:xfrm>
            <a:off x="4196094" y="1320263"/>
            <a:ext cx="4682836" cy="369332"/>
          </a:xfrm>
          <a:prstGeom prst="rect">
            <a:avLst/>
          </a:prstGeom>
          <a:noFill/>
        </p:spPr>
        <p:txBody>
          <a:bodyPr wrap="square">
            <a:spAutoFit/>
          </a:bodyPr>
          <a:lstStyle/>
          <a:p>
            <a:r>
              <a:rPr lang="fr-FR" dirty="0">
                <a:solidFill>
                  <a:schemeClr val="bg1"/>
                </a:solidFill>
              </a:rPr>
              <a:t>Faire une revue de la littérature systématique</a:t>
            </a:r>
          </a:p>
        </p:txBody>
      </p:sp>
      <p:sp>
        <p:nvSpPr>
          <p:cNvPr id="16" name="ZoneTexte 15">
            <a:extLst>
              <a:ext uri="{FF2B5EF4-FFF2-40B4-BE49-F238E27FC236}">
                <a16:creationId xmlns:a16="http://schemas.microsoft.com/office/drawing/2014/main" id="{34671D94-225E-BCD5-1664-FDF5459A687F}"/>
              </a:ext>
            </a:extLst>
          </p:cNvPr>
          <p:cNvSpPr txBox="1"/>
          <p:nvPr/>
        </p:nvSpPr>
        <p:spPr>
          <a:xfrm>
            <a:off x="4196094" y="2645917"/>
            <a:ext cx="4682836" cy="923330"/>
          </a:xfrm>
          <a:prstGeom prst="rect">
            <a:avLst/>
          </a:prstGeom>
          <a:noFill/>
        </p:spPr>
        <p:txBody>
          <a:bodyPr wrap="square">
            <a:spAutoFit/>
          </a:bodyPr>
          <a:lstStyle/>
          <a:p>
            <a:r>
              <a:rPr lang="fr-FR" dirty="0">
                <a:solidFill>
                  <a:schemeClr val="bg1"/>
                </a:solidFill>
              </a:rPr>
              <a:t>Générer des résumés, présentations, audios, vidéos, tableaux, flashcard à partir de multiples sources sélectionnées</a:t>
            </a:r>
          </a:p>
        </p:txBody>
      </p:sp>
      <p:sp>
        <p:nvSpPr>
          <p:cNvPr id="20" name="ZoneTexte 19">
            <a:extLst>
              <a:ext uri="{FF2B5EF4-FFF2-40B4-BE49-F238E27FC236}">
                <a16:creationId xmlns:a16="http://schemas.microsoft.com/office/drawing/2014/main" id="{9265FCD5-8031-197B-88DB-51AD0B229374}"/>
              </a:ext>
            </a:extLst>
          </p:cNvPr>
          <p:cNvSpPr txBox="1"/>
          <p:nvPr/>
        </p:nvSpPr>
        <p:spPr>
          <a:xfrm>
            <a:off x="683568" y="2104367"/>
            <a:ext cx="4682836" cy="369332"/>
          </a:xfrm>
          <a:prstGeom prst="rect">
            <a:avLst/>
          </a:prstGeom>
          <a:noFill/>
        </p:spPr>
        <p:txBody>
          <a:bodyPr wrap="square">
            <a:spAutoFit/>
          </a:bodyPr>
          <a:lstStyle/>
          <a:p>
            <a:r>
              <a:rPr lang="fr-FR" dirty="0">
                <a:solidFill>
                  <a:schemeClr val="bg1"/>
                </a:solidFill>
              </a:rPr>
              <a:t>https://</a:t>
            </a:r>
            <a:r>
              <a:rPr lang="fr-FR" dirty="0" err="1">
                <a:solidFill>
                  <a:schemeClr val="bg1"/>
                </a:solidFill>
              </a:rPr>
              <a:t>www.rayyan.ai</a:t>
            </a:r>
            <a:r>
              <a:rPr lang="fr-FR" dirty="0">
                <a:solidFill>
                  <a:schemeClr val="bg1"/>
                </a:solidFill>
              </a:rPr>
              <a:t>/</a:t>
            </a:r>
          </a:p>
        </p:txBody>
      </p:sp>
      <p:sp>
        <p:nvSpPr>
          <p:cNvPr id="11" name="ZoneTexte 10">
            <a:extLst>
              <a:ext uri="{FF2B5EF4-FFF2-40B4-BE49-F238E27FC236}">
                <a16:creationId xmlns:a16="http://schemas.microsoft.com/office/drawing/2014/main" id="{A68C424B-7106-33D6-19EA-1FE296E444B2}"/>
              </a:ext>
            </a:extLst>
          </p:cNvPr>
          <p:cNvSpPr txBox="1"/>
          <p:nvPr/>
        </p:nvSpPr>
        <p:spPr>
          <a:xfrm>
            <a:off x="-468560" y="3475462"/>
            <a:ext cx="4678324" cy="369332"/>
          </a:xfrm>
          <a:prstGeom prst="rect">
            <a:avLst/>
          </a:prstGeom>
          <a:noFill/>
        </p:spPr>
        <p:txBody>
          <a:bodyPr wrap="square">
            <a:spAutoFit/>
          </a:bodyPr>
          <a:lstStyle/>
          <a:p>
            <a:pPr algn="ctr"/>
            <a:r>
              <a:rPr lang="fr-FR" dirty="0">
                <a:solidFill>
                  <a:schemeClr val="bg1"/>
                </a:solidFill>
              </a:rPr>
              <a:t>https://</a:t>
            </a:r>
            <a:r>
              <a:rPr lang="fr-FR" dirty="0" err="1">
                <a:solidFill>
                  <a:schemeClr val="bg1"/>
                </a:solidFill>
              </a:rPr>
              <a:t>notebooklm.google.com</a:t>
            </a:r>
            <a:r>
              <a:rPr lang="fr-FR" dirty="0">
                <a:solidFill>
                  <a:schemeClr val="bg1"/>
                </a:solidFill>
              </a:rPr>
              <a:t>/</a:t>
            </a:r>
          </a:p>
        </p:txBody>
      </p:sp>
      <p:pic>
        <p:nvPicPr>
          <p:cNvPr id="15" name="Image 14">
            <a:extLst>
              <a:ext uri="{FF2B5EF4-FFF2-40B4-BE49-F238E27FC236}">
                <a16:creationId xmlns:a16="http://schemas.microsoft.com/office/drawing/2014/main" id="{E7069945-5394-2C38-30CB-7577F2B2190F}"/>
              </a:ext>
            </a:extLst>
          </p:cNvPr>
          <p:cNvPicPr>
            <a:picLocks noChangeAspect="1"/>
          </p:cNvPicPr>
          <p:nvPr/>
        </p:nvPicPr>
        <p:blipFill>
          <a:blip r:embed="rId3"/>
          <a:stretch>
            <a:fillRect/>
          </a:stretch>
        </p:blipFill>
        <p:spPr>
          <a:xfrm>
            <a:off x="700507" y="1168752"/>
            <a:ext cx="2133600" cy="584200"/>
          </a:xfrm>
          <a:prstGeom prst="rect">
            <a:avLst/>
          </a:prstGeom>
        </p:spPr>
      </p:pic>
      <p:pic>
        <p:nvPicPr>
          <p:cNvPr id="19" name="Image 18">
            <a:extLst>
              <a:ext uri="{FF2B5EF4-FFF2-40B4-BE49-F238E27FC236}">
                <a16:creationId xmlns:a16="http://schemas.microsoft.com/office/drawing/2014/main" id="{9C8FC673-784A-F9D1-CB9D-4D83CDAD99BB}"/>
              </a:ext>
            </a:extLst>
          </p:cNvPr>
          <p:cNvPicPr>
            <a:picLocks noChangeAspect="1"/>
          </p:cNvPicPr>
          <p:nvPr/>
        </p:nvPicPr>
        <p:blipFill>
          <a:blip r:embed="rId4"/>
          <a:stretch>
            <a:fillRect/>
          </a:stretch>
        </p:blipFill>
        <p:spPr>
          <a:xfrm>
            <a:off x="467544" y="2734838"/>
            <a:ext cx="3022600" cy="647700"/>
          </a:xfrm>
          <a:prstGeom prst="rect">
            <a:avLst/>
          </a:prstGeom>
        </p:spPr>
      </p:pic>
      <p:sp>
        <p:nvSpPr>
          <p:cNvPr id="3" name="ZoneTexte 2">
            <a:extLst>
              <a:ext uri="{FF2B5EF4-FFF2-40B4-BE49-F238E27FC236}">
                <a16:creationId xmlns:a16="http://schemas.microsoft.com/office/drawing/2014/main" id="{A32CA8AC-C181-81A5-9327-EA727EBA575C}"/>
              </a:ext>
            </a:extLst>
          </p:cNvPr>
          <p:cNvSpPr txBox="1"/>
          <p:nvPr/>
        </p:nvSpPr>
        <p:spPr>
          <a:xfrm>
            <a:off x="4196094" y="4351173"/>
            <a:ext cx="4682836" cy="646331"/>
          </a:xfrm>
          <a:prstGeom prst="rect">
            <a:avLst/>
          </a:prstGeom>
          <a:noFill/>
        </p:spPr>
        <p:txBody>
          <a:bodyPr wrap="square">
            <a:spAutoFit/>
          </a:bodyPr>
          <a:lstStyle/>
          <a:p>
            <a:r>
              <a:rPr lang="fr-FR" dirty="0">
                <a:solidFill>
                  <a:schemeClr val="bg1"/>
                </a:solidFill>
              </a:rPr>
              <a:t>Formule des phrases, structure des paragraphes, aide avec la langue, citations, etc. </a:t>
            </a:r>
          </a:p>
        </p:txBody>
      </p:sp>
      <p:sp>
        <p:nvSpPr>
          <p:cNvPr id="5" name="ZoneTexte 4">
            <a:extLst>
              <a:ext uri="{FF2B5EF4-FFF2-40B4-BE49-F238E27FC236}">
                <a16:creationId xmlns:a16="http://schemas.microsoft.com/office/drawing/2014/main" id="{59585A77-3480-5290-C561-FB412E33ED52}"/>
              </a:ext>
            </a:extLst>
          </p:cNvPr>
          <p:cNvSpPr txBox="1"/>
          <p:nvPr/>
        </p:nvSpPr>
        <p:spPr>
          <a:xfrm>
            <a:off x="631853" y="5178301"/>
            <a:ext cx="4682836" cy="369332"/>
          </a:xfrm>
          <a:prstGeom prst="rect">
            <a:avLst/>
          </a:prstGeom>
          <a:noFill/>
        </p:spPr>
        <p:txBody>
          <a:bodyPr wrap="square">
            <a:spAutoFit/>
          </a:bodyPr>
          <a:lstStyle/>
          <a:p>
            <a:r>
              <a:rPr lang="fr-FR" dirty="0">
                <a:solidFill>
                  <a:schemeClr val="bg1"/>
                </a:solidFill>
              </a:rPr>
              <a:t>https://</a:t>
            </a:r>
            <a:r>
              <a:rPr lang="fr-FR" dirty="0" err="1">
                <a:solidFill>
                  <a:schemeClr val="bg1"/>
                </a:solidFill>
              </a:rPr>
              <a:t>app.jenni.ai</a:t>
            </a:r>
            <a:endParaRPr lang="fr-FR" dirty="0">
              <a:solidFill>
                <a:schemeClr val="bg1"/>
              </a:solidFill>
            </a:endParaRPr>
          </a:p>
        </p:txBody>
      </p:sp>
      <p:pic>
        <p:nvPicPr>
          <p:cNvPr id="6" name="Picture 2" descr="Pricing">
            <a:extLst>
              <a:ext uri="{FF2B5EF4-FFF2-40B4-BE49-F238E27FC236}">
                <a16:creationId xmlns:a16="http://schemas.microsoft.com/office/drawing/2014/main" id="{22D9A612-7D8B-696F-A957-CBAFBEB693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427572"/>
            <a:ext cx="2713040" cy="72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013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1C0FE0-7F64-D45F-05F0-ACB5C34C8042}"/>
              </a:ext>
            </a:extLst>
          </p:cNvPr>
          <p:cNvSpPr>
            <a:spLocks noGrp="1"/>
          </p:cNvSpPr>
          <p:nvPr>
            <p:ph type="title"/>
          </p:nvPr>
        </p:nvSpPr>
        <p:spPr/>
        <p:txBody>
          <a:bodyPr>
            <a:normAutofit fontScale="90000"/>
          </a:bodyPr>
          <a:lstStyle/>
          <a:p>
            <a:r>
              <a:rPr lang="fr-FR" dirty="0"/>
              <a:t>Attention</a:t>
            </a:r>
          </a:p>
        </p:txBody>
      </p:sp>
      <p:sp>
        <p:nvSpPr>
          <p:cNvPr id="3" name="Espace réservé du contenu 2">
            <a:extLst>
              <a:ext uri="{FF2B5EF4-FFF2-40B4-BE49-F238E27FC236}">
                <a16:creationId xmlns:a16="http://schemas.microsoft.com/office/drawing/2014/main" id="{DD85C089-8A46-DEEA-7491-6F9D86E2CAD7}"/>
              </a:ext>
            </a:extLst>
          </p:cNvPr>
          <p:cNvSpPr>
            <a:spLocks noGrp="1"/>
          </p:cNvSpPr>
          <p:nvPr>
            <p:ph idx="1"/>
          </p:nvPr>
        </p:nvSpPr>
        <p:spPr>
          <a:xfrm>
            <a:off x="145915" y="1124744"/>
            <a:ext cx="8674557" cy="5306318"/>
          </a:xfrm>
        </p:spPr>
        <p:txBody>
          <a:bodyPr>
            <a:normAutofit/>
          </a:bodyPr>
          <a:lstStyle/>
          <a:p>
            <a:r>
              <a:rPr lang="fr-FR" sz="2400" b="1" dirty="0">
                <a:solidFill>
                  <a:srgbClr val="4EAF03"/>
                </a:solidFill>
              </a:rPr>
              <a:t>Aucune IA ne remplace un regard critique </a:t>
            </a:r>
            <a:r>
              <a:rPr lang="fr-FR" sz="2400" dirty="0"/>
              <a:t>: même si un résumé ou une suggestion paraît bonne, il faut toujours vérifier l’article original (méthode, contexte, validité).</a:t>
            </a:r>
          </a:p>
          <a:p>
            <a:endParaRPr lang="fr-FR" sz="2400" dirty="0"/>
          </a:p>
          <a:p>
            <a:r>
              <a:rPr lang="fr-FR" sz="2400" b="1" dirty="0">
                <a:solidFill>
                  <a:srgbClr val="4EAF03"/>
                </a:solidFill>
              </a:rPr>
              <a:t>Les outils ont des biais selon les bases de données qu’ils couvrent : </a:t>
            </a:r>
            <a:r>
              <a:rPr lang="fr-FR" sz="2400" dirty="0"/>
              <a:t>certaines disciplines ou langues peuvent être moins bien couvertes.</a:t>
            </a:r>
          </a:p>
          <a:p>
            <a:endParaRPr lang="fr-FR" sz="2400" dirty="0"/>
          </a:p>
          <a:p>
            <a:r>
              <a:rPr lang="fr-FR" sz="2400" dirty="0"/>
              <a:t>Pour la rédaction, l’IA peut aider, mais le travail académique demande souvent une </a:t>
            </a:r>
            <a:r>
              <a:rPr lang="fr-FR" sz="2400" b="1" dirty="0">
                <a:solidFill>
                  <a:srgbClr val="4EAF03"/>
                </a:solidFill>
              </a:rPr>
              <a:t>réflexion originale, rigueur &amp; nuance </a:t>
            </a:r>
            <a:r>
              <a:rPr lang="fr-FR" sz="2400" dirty="0"/>
              <a:t>: l’IA doit rester un outil d’aide, pas un “rédacteur automatique” sans supervision.</a:t>
            </a:r>
          </a:p>
        </p:txBody>
      </p:sp>
      <p:sp>
        <p:nvSpPr>
          <p:cNvPr id="4" name="Espace réservé du numéro de diapositive 3">
            <a:extLst>
              <a:ext uri="{FF2B5EF4-FFF2-40B4-BE49-F238E27FC236}">
                <a16:creationId xmlns:a16="http://schemas.microsoft.com/office/drawing/2014/main" id="{0F110C87-7940-FB12-ADCF-144A50EE48B4}"/>
              </a:ext>
            </a:extLst>
          </p:cNvPr>
          <p:cNvSpPr>
            <a:spLocks noGrp="1"/>
          </p:cNvSpPr>
          <p:nvPr>
            <p:ph type="sldNum" sz="quarter" idx="12"/>
          </p:nvPr>
        </p:nvSpPr>
        <p:spPr/>
        <p:txBody>
          <a:bodyPr/>
          <a:lstStyle/>
          <a:p>
            <a:fld id="{BE6A53CE-317A-6D46-9381-9000A76D9D79}" type="slidenum">
              <a:rPr lang="fr-FR" smtClean="0"/>
              <a:t>59</a:t>
            </a:fld>
            <a:endParaRPr lang="fr-FR"/>
          </a:p>
        </p:txBody>
      </p:sp>
    </p:spTree>
    <p:extLst>
      <p:ext uri="{BB962C8B-B14F-4D97-AF65-F5344CB8AC3E}">
        <p14:creationId xmlns:p14="http://schemas.microsoft.com/office/powerpoint/2010/main" val="1400978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B82C6-ECDB-F067-1F39-A65C9E51B8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01E0A0-0EA2-DDEB-C07F-BFEE2092AB66}"/>
              </a:ext>
            </a:extLst>
          </p:cNvPr>
          <p:cNvSpPr>
            <a:spLocks noGrp="1"/>
          </p:cNvSpPr>
          <p:nvPr>
            <p:ph type="title"/>
          </p:nvPr>
        </p:nvSpPr>
        <p:spPr/>
        <p:txBody>
          <a:bodyPr>
            <a:normAutofit fontScale="90000"/>
          </a:bodyPr>
          <a:lstStyle/>
          <a:p>
            <a:r>
              <a:rPr lang="fr-FR" b="1" dirty="0">
                <a:latin typeface="Calibri" panose="020F0502020204030204" pitchFamily="34" charset="0"/>
                <a:cs typeface="Calibri" panose="020F0502020204030204" pitchFamily="34" charset="0"/>
              </a:rPr>
              <a:t>Contours de l’Intelligence Artificielle</a:t>
            </a:r>
            <a:endParaRPr lang="fr-FR" dirty="0"/>
          </a:p>
        </p:txBody>
      </p:sp>
      <p:sp>
        <p:nvSpPr>
          <p:cNvPr id="4" name="Espace réservé du numéro de diapositive 3">
            <a:extLst>
              <a:ext uri="{FF2B5EF4-FFF2-40B4-BE49-F238E27FC236}">
                <a16:creationId xmlns:a16="http://schemas.microsoft.com/office/drawing/2014/main" id="{00BB7FA6-A5D1-BD9C-4916-4E074F3089F8}"/>
              </a:ext>
            </a:extLst>
          </p:cNvPr>
          <p:cNvSpPr>
            <a:spLocks noGrp="1"/>
          </p:cNvSpPr>
          <p:nvPr>
            <p:ph type="sldNum" sz="quarter" idx="12"/>
          </p:nvPr>
        </p:nvSpPr>
        <p:spPr/>
        <p:txBody>
          <a:bodyPr/>
          <a:lstStyle/>
          <a:p>
            <a:fld id="{BE6A53CE-317A-6D46-9381-9000A76D9D79}" type="slidenum">
              <a:rPr lang="fr-FR" smtClean="0"/>
              <a:t>6</a:t>
            </a:fld>
            <a:endParaRPr lang="fr-FR"/>
          </a:p>
        </p:txBody>
      </p:sp>
      <p:pic>
        <p:nvPicPr>
          <p:cNvPr id="5" name="Image 4">
            <a:extLst>
              <a:ext uri="{FF2B5EF4-FFF2-40B4-BE49-F238E27FC236}">
                <a16:creationId xmlns:a16="http://schemas.microsoft.com/office/drawing/2014/main" id="{06666660-4F00-3187-7948-5FB7E73D3143}"/>
              </a:ext>
            </a:extLst>
          </p:cNvPr>
          <p:cNvPicPr>
            <a:picLocks noChangeAspect="1"/>
          </p:cNvPicPr>
          <p:nvPr/>
        </p:nvPicPr>
        <p:blipFill>
          <a:blip r:embed="rId2"/>
          <a:srcRect t="8794"/>
          <a:stretch>
            <a:fillRect/>
          </a:stretch>
        </p:blipFill>
        <p:spPr>
          <a:xfrm>
            <a:off x="1004923" y="1628800"/>
            <a:ext cx="7632700" cy="3984600"/>
          </a:xfrm>
          <a:prstGeom prst="rect">
            <a:avLst/>
          </a:prstGeom>
        </p:spPr>
      </p:pic>
      <p:sp>
        <p:nvSpPr>
          <p:cNvPr id="3" name="ZoneTexte 2">
            <a:extLst>
              <a:ext uri="{FF2B5EF4-FFF2-40B4-BE49-F238E27FC236}">
                <a16:creationId xmlns:a16="http://schemas.microsoft.com/office/drawing/2014/main" id="{0EA26BD5-C548-2921-B558-CA95D1E530AC}"/>
              </a:ext>
            </a:extLst>
          </p:cNvPr>
          <p:cNvSpPr txBox="1"/>
          <p:nvPr/>
        </p:nvSpPr>
        <p:spPr>
          <a:xfrm>
            <a:off x="7476234" y="5778935"/>
            <a:ext cx="1152128" cy="307777"/>
          </a:xfrm>
          <a:prstGeom prst="rect">
            <a:avLst/>
          </a:prstGeom>
          <a:noFill/>
        </p:spPr>
        <p:txBody>
          <a:bodyPr wrap="square">
            <a:spAutoFit/>
          </a:bodyPr>
          <a:lstStyle/>
          <a:p>
            <a:r>
              <a:rPr lang="fr-FR" sz="1400" dirty="0">
                <a:solidFill>
                  <a:schemeClr val="bg1"/>
                </a:solidFill>
              </a:rPr>
              <a:t>J. Azé, 2025</a:t>
            </a:r>
          </a:p>
        </p:txBody>
      </p:sp>
    </p:spTree>
    <p:extLst>
      <p:ext uri="{BB962C8B-B14F-4D97-AF65-F5344CB8AC3E}">
        <p14:creationId xmlns:p14="http://schemas.microsoft.com/office/powerpoint/2010/main" val="2485409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endParaRPr lang="fr-FR"/>
          </a:p>
        </p:txBody>
      </p:sp>
      <p:sp>
        <p:nvSpPr>
          <p:cNvPr id="3" name="Espace réservé du contenu 2"/>
          <p:cNvSpPr>
            <a:spLocks noGrp="1"/>
          </p:cNvSpPr>
          <p:nvPr>
            <p:ph idx="1"/>
          </p:nvPr>
        </p:nvSpPr>
        <p:spPr>
          <a:xfrm>
            <a:off x="0" y="1196752"/>
            <a:ext cx="9144000" cy="4082182"/>
          </a:xfrm>
        </p:spPr>
        <p:txBody>
          <a:bodyPr/>
          <a:lstStyle/>
          <a:p>
            <a:pPr marL="0" indent="0" algn="ctr">
              <a:buNone/>
            </a:pPr>
            <a:r>
              <a:rPr lang="fr-FR" dirty="0"/>
              <a:t>Merci de votre attention</a:t>
            </a:r>
          </a:p>
        </p:txBody>
      </p:sp>
      <p:sp>
        <p:nvSpPr>
          <p:cNvPr id="4" name="Espace réservé du numéro de diapositive 3"/>
          <p:cNvSpPr>
            <a:spLocks noGrp="1"/>
          </p:cNvSpPr>
          <p:nvPr>
            <p:ph type="sldNum" sz="quarter" idx="12"/>
          </p:nvPr>
        </p:nvSpPr>
        <p:spPr/>
        <p:txBody>
          <a:bodyPr/>
          <a:lstStyle/>
          <a:p>
            <a:fld id="{BE6A53CE-317A-6D46-9381-9000A76D9D79}" type="slidenum">
              <a:rPr lang="fr-FR" smtClean="0"/>
              <a:t>60</a:t>
            </a:fld>
            <a:endParaRPr lang="fr-FR"/>
          </a:p>
        </p:txBody>
      </p:sp>
      <p:sp>
        <p:nvSpPr>
          <p:cNvPr id="6" name="Rectangle 5"/>
          <p:cNvSpPr/>
          <p:nvPr/>
        </p:nvSpPr>
        <p:spPr>
          <a:xfrm>
            <a:off x="-396552" y="4725144"/>
            <a:ext cx="2232248" cy="259228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180528" y="-99392"/>
            <a:ext cx="9577064" cy="129614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515660"/>
            <a:ext cx="3635897" cy="27561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7534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41CDA-F556-33FA-9B6F-A17BF79BE0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016D73A-C1B4-19EF-C4D4-0660F452D57B}"/>
              </a:ext>
            </a:extLst>
          </p:cNvPr>
          <p:cNvSpPr>
            <a:spLocks noGrp="1"/>
          </p:cNvSpPr>
          <p:nvPr>
            <p:ph type="title"/>
          </p:nvPr>
        </p:nvSpPr>
        <p:spPr/>
        <p:txBody>
          <a:bodyPr>
            <a:normAutofit fontScale="90000"/>
          </a:bodyPr>
          <a:lstStyle/>
          <a:p>
            <a:r>
              <a:rPr lang="fr-FR" b="1" dirty="0">
                <a:latin typeface="Calibri" panose="020F0502020204030204" pitchFamily="34" charset="0"/>
                <a:cs typeface="Calibri" panose="020F0502020204030204" pitchFamily="34" charset="0"/>
              </a:rPr>
              <a:t>Contours de l’Intelligence Artificielle</a:t>
            </a:r>
            <a:endParaRPr lang="fr-FR" dirty="0"/>
          </a:p>
        </p:txBody>
      </p:sp>
      <p:sp>
        <p:nvSpPr>
          <p:cNvPr id="4" name="Espace réservé du numéro de diapositive 3">
            <a:extLst>
              <a:ext uri="{FF2B5EF4-FFF2-40B4-BE49-F238E27FC236}">
                <a16:creationId xmlns:a16="http://schemas.microsoft.com/office/drawing/2014/main" id="{4E3F9C76-9A06-BA39-3BC2-AC8F4099E138}"/>
              </a:ext>
            </a:extLst>
          </p:cNvPr>
          <p:cNvSpPr>
            <a:spLocks noGrp="1"/>
          </p:cNvSpPr>
          <p:nvPr>
            <p:ph type="sldNum" sz="quarter" idx="12"/>
          </p:nvPr>
        </p:nvSpPr>
        <p:spPr/>
        <p:txBody>
          <a:bodyPr/>
          <a:lstStyle/>
          <a:p>
            <a:fld id="{BE6A53CE-317A-6D46-9381-9000A76D9D79}" type="slidenum">
              <a:rPr lang="fr-FR" smtClean="0"/>
              <a:t>7</a:t>
            </a:fld>
            <a:endParaRPr lang="fr-FR"/>
          </a:p>
        </p:txBody>
      </p:sp>
      <p:pic>
        <p:nvPicPr>
          <p:cNvPr id="5" name="Image 4">
            <a:extLst>
              <a:ext uri="{FF2B5EF4-FFF2-40B4-BE49-F238E27FC236}">
                <a16:creationId xmlns:a16="http://schemas.microsoft.com/office/drawing/2014/main" id="{E0C7BE91-D225-B7A3-6A18-1FB6D6EB6F3A}"/>
              </a:ext>
            </a:extLst>
          </p:cNvPr>
          <p:cNvPicPr>
            <a:picLocks noChangeAspect="1"/>
          </p:cNvPicPr>
          <p:nvPr/>
        </p:nvPicPr>
        <p:blipFill>
          <a:blip r:embed="rId2"/>
          <a:srcRect t="8794"/>
          <a:stretch>
            <a:fillRect/>
          </a:stretch>
        </p:blipFill>
        <p:spPr>
          <a:xfrm>
            <a:off x="1014755" y="1628800"/>
            <a:ext cx="7632700" cy="3984600"/>
          </a:xfrm>
          <a:prstGeom prst="rect">
            <a:avLst/>
          </a:prstGeom>
        </p:spPr>
      </p:pic>
      <p:sp>
        <p:nvSpPr>
          <p:cNvPr id="3" name="ZoneTexte 2">
            <a:extLst>
              <a:ext uri="{FF2B5EF4-FFF2-40B4-BE49-F238E27FC236}">
                <a16:creationId xmlns:a16="http://schemas.microsoft.com/office/drawing/2014/main" id="{DA0D427D-94BF-3EC7-7070-585F4AF5CFF7}"/>
              </a:ext>
            </a:extLst>
          </p:cNvPr>
          <p:cNvSpPr txBox="1"/>
          <p:nvPr/>
        </p:nvSpPr>
        <p:spPr>
          <a:xfrm>
            <a:off x="7476234" y="5778935"/>
            <a:ext cx="1152128" cy="307777"/>
          </a:xfrm>
          <a:prstGeom prst="rect">
            <a:avLst/>
          </a:prstGeom>
          <a:noFill/>
        </p:spPr>
        <p:txBody>
          <a:bodyPr wrap="square">
            <a:spAutoFit/>
          </a:bodyPr>
          <a:lstStyle/>
          <a:p>
            <a:r>
              <a:rPr lang="fr-FR" sz="1400" dirty="0">
                <a:solidFill>
                  <a:schemeClr val="bg1"/>
                </a:solidFill>
              </a:rPr>
              <a:t>J. Azé, 2025</a:t>
            </a:r>
          </a:p>
        </p:txBody>
      </p:sp>
    </p:spTree>
    <p:extLst>
      <p:ext uri="{BB962C8B-B14F-4D97-AF65-F5344CB8AC3E}">
        <p14:creationId xmlns:p14="http://schemas.microsoft.com/office/powerpoint/2010/main" val="4111292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9FE9A-9463-34CC-3D74-9C5C9177C7B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215170-40DC-6862-9755-5666FA7A50BF}"/>
              </a:ext>
            </a:extLst>
          </p:cNvPr>
          <p:cNvSpPr>
            <a:spLocks noGrp="1"/>
          </p:cNvSpPr>
          <p:nvPr>
            <p:ph type="title"/>
          </p:nvPr>
        </p:nvSpPr>
        <p:spPr/>
        <p:txBody>
          <a:bodyPr>
            <a:normAutofit fontScale="90000"/>
          </a:bodyPr>
          <a:lstStyle/>
          <a:p>
            <a:r>
              <a:rPr lang="fr-FR" b="1" dirty="0">
                <a:latin typeface="Calibri" panose="020F0502020204030204" pitchFamily="34" charset="0"/>
                <a:cs typeface="Calibri" panose="020F0502020204030204" pitchFamily="34" charset="0"/>
              </a:rPr>
              <a:t>Contours de l’Intelligence Artificielle</a:t>
            </a:r>
            <a:endParaRPr lang="fr-FR" dirty="0"/>
          </a:p>
        </p:txBody>
      </p:sp>
      <p:sp>
        <p:nvSpPr>
          <p:cNvPr id="4" name="Espace réservé du numéro de diapositive 3">
            <a:extLst>
              <a:ext uri="{FF2B5EF4-FFF2-40B4-BE49-F238E27FC236}">
                <a16:creationId xmlns:a16="http://schemas.microsoft.com/office/drawing/2014/main" id="{1A731694-984D-B8C3-3B23-3B6D10C7AC89}"/>
              </a:ext>
            </a:extLst>
          </p:cNvPr>
          <p:cNvSpPr>
            <a:spLocks noGrp="1"/>
          </p:cNvSpPr>
          <p:nvPr>
            <p:ph type="sldNum" sz="quarter" idx="12"/>
          </p:nvPr>
        </p:nvSpPr>
        <p:spPr/>
        <p:txBody>
          <a:bodyPr/>
          <a:lstStyle/>
          <a:p>
            <a:fld id="{BE6A53CE-317A-6D46-9381-9000A76D9D79}" type="slidenum">
              <a:rPr lang="fr-FR" smtClean="0"/>
              <a:t>8</a:t>
            </a:fld>
            <a:endParaRPr lang="fr-FR"/>
          </a:p>
        </p:txBody>
      </p:sp>
      <p:pic>
        <p:nvPicPr>
          <p:cNvPr id="5" name="Image 4">
            <a:extLst>
              <a:ext uri="{FF2B5EF4-FFF2-40B4-BE49-F238E27FC236}">
                <a16:creationId xmlns:a16="http://schemas.microsoft.com/office/drawing/2014/main" id="{C3E67B4D-3884-826B-5325-DB1AD8199015}"/>
              </a:ext>
            </a:extLst>
          </p:cNvPr>
          <p:cNvPicPr>
            <a:picLocks noChangeAspect="1"/>
          </p:cNvPicPr>
          <p:nvPr/>
        </p:nvPicPr>
        <p:blipFill>
          <a:blip r:embed="rId2"/>
          <a:srcRect t="7146"/>
          <a:stretch>
            <a:fillRect/>
          </a:stretch>
        </p:blipFill>
        <p:spPr>
          <a:xfrm>
            <a:off x="995662" y="1556792"/>
            <a:ext cx="7632700" cy="4056608"/>
          </a:xfrm>
          <a:prstGeom prst="rect">
            <a:avLst/>
          </a:prstGeom>
        </p:spPr>
      </p:pic>
      <p:sp>
        <p:nvSpPr>
          <p:cNvPr id="3" name="ZoneTexte 2">
            <a:extLst>
              <a:ext uri="{FF2B5EF4-FFF2-40B4-BE49-F238E27FC236}">
                <a16:creationId xmlns:a16="http://schemas.microsoft.com/office/drawing/2014/main" id="{555C6C99-F887-E7BB-12A7-18B7317C57C2}"/>
              </a:ext>
            </a:extLst>
          </p:cNvPr>
          <p:cNvSpPr txBox="1"/>
          <p:nvPr/>
        </p:nvSpPr>
        <p:spPr>
          <a:xfrm>
            <a:off x="7476234" y="5778935"/>
            <a:ext cx="1152128" cy="307777"/>
          </a:xfrm>
          <a:prstGeom prst="rect">
            <a:avLst/>
          </a:prstGeom>
          <a:noFill/>
        </p:spPr>
        <p:txBody>
          <a:bodyPr wrap="square">
            <a:spAutoFit/>
          </a:bodyPr>
          <a:lstStyle/>
          <a:p>
            <a:r>
              <a:rPr lang="fr-FR" sz="1400" dirty="0">
                <a:solidFill>
                  <a:schemeClr val="bg1"/>
                </a:solidFill>
              </a:rPr>
              <a:t>J. Azé, 2025</a:t>
            </a:r>
          </a:p>
        </p:txBody>
      </p:sp>
    </p:spTree>
    <p:extLst>
      <p:ext uri="{BB962C8B-B14F-4D97-AF65-F5344CB8AC3E}">
        <p14:creationId xmlns:p14="http://schemas.microsoft.com/office/powerpoint/2010/main" val="3509185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9595A-5871-184C-273C-A0C80F923BB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4ED7347-DE7B-39B9-E0CD-7255F64FCCAA}"/>
              </a:ext>
            </a:extLst>
          </p:cNvPr>
          <p:cNvSpPr>
            <a:spLocks noGrp="1"/>
          </p:cNvSpPr>
          <p:nvPr>
            <p:ph type="title"/>
          </p:nvPr>
        </p:nvSpPr>
        <p:spPr/>
        <p:txBody>
          <a:bodyPr>
            <a:normAutofit fontScale="90000"/>
          </a:bodyPr>
          <a:lstStyle/>
          <a:p>
            <a:r>
              <a:rPr lang="fr-FR" b="1" dirty="0"/>
              <a:t>Brève histoire</a:t>
            </a:r>
          </a:p>
        </p:txBody>
      </p:sp>
      <p:sp>
        <p:nvSpPr>
          <p:cNvPr id="4" name="Espace réservé du numéro de diapositive 3">
            <a:extLst>
              <a:ext uri="{FF2B5EF4-FFF2-40B4-BE49-F238E27FC236}">
                <a16:creationId xmlns:a16="http://schemas.microsoft.com/office/drawing/2014/main" id="{CDD8D23B-FFD5-D6BE-1AEA-EEC9555E0BF6}"/>
              </a:ext>
            </a:extLst>
          </p:cNvPr>
          <p:cNvSpPr>
            <a:spLocks noGrp="1"/>
          </p:cNvSpPr>
          <p:nvPr>
            <p:ph type="sldNum" sz="quarter" idx="12"/>
          </p:nvPr>
        </p:nvSpPr>
        <p:spPr/>
        <p:txBody>
          <a:bodyPr/>
          <a:lstStyle/>
          <a:p>
            <a:fld id="{BE6A53CE-317A-6D46-9381-9000A76D9D79}" type="slidenum">
              <a:rPr lang="fr-FR" smtClean="0"/>
              <a:t>9</a:t>
            </a:fld>
            <a:endParaRPr lang="fr-FR"/>
          </a:p>
        </p:txBody>
      </p:sp>
      <p:pic>
        <p:nvPicPr>
          <p:cNvPr id="5" name="Image 4">
            <a:extLst>
              <a:ext uri="{FF2B5EF4-FFF2-40B4-BE49-F238E27FC236}">
                <a16:creationId xmlns:a16="http://schemas.microsoft.com/office/drawing/2014/main" id="{7ADA6082-6314-7FA9-7087-BB0459C02D72}"/>
              </a:ext>
            </a:extLst>
          </p:cNvPr>
          <p:cNvPicPr>
            <a:picLocks noChangeAspect="1"/>
          </p:cNvPicPr>
          <p:nvPr/>
        </p:nvPicPr>
        <p:blipFill>
          <a:blip r:embed="rId3"/>
          <a:stretch>
            <a:fillRect/>
          </a:stretch>
        </p:blipFill>
        <p:spPr>
          <a:xfrm>
            <a:off x="1587959" y="2216224"/>
            <a:ext cx="5968082" cy="3379634"/>
          </a:xfrm>
          <a:prstGeom prst="rect">
            <a:avLst/>
          </a:prstGeom>
        </p:spPr>
      </p:pic>
      <p:sp>
        <p:nvSpPr>
          <p:cNvPr id="6" name="ZoneTexte 5">
            <a:extLst>
              <a:ext uri="{FF2B5EF4-FFF2-40B4-BE49-F238E27FC236}">
                <a16:creationId xmlns:a16="http://schemas.microsoft.com/office/drawing/2014/main" id="{8AA19E49-E53C-0DBC-262D-1A1CC9D9B251}"/>
              </a:ext>
            </a:extLst>
          </p:cNvPr>
          <p:cNvSpPr txBox="1"/>
          <p:nvPr/>
        </p:nvSpPr>
        <p:spPr>
          <a:xfrm>
            <a:off x="4583911" y="5787048"/>
            <a:ext cx="5968082" cy="923330"/>
          </a:xfrm>
          <a:prstGeom prst="rect">
            <a:avLst/>
          </a:prstGeom>
          <a:noFill/>
        </p:spPr>
        <p:txBody>
          <a:bodyPr wrap="square">
            <a:spAutoFit/>
          </a:bodyPr>
          <a:lstStyle/>
          <a:p>
            <a:pPr>
              <a:buNone/>
            </a:pPr>
            <a:r>
              <a:rPr lang="fr-FR" b="1" dirty="0">
                <a:solidFill>
                  <a:srgbClr val="0070C0"/>
                </a:solidFill>
              </a:rPr>
              <a:t>IA symbolique</a:t>
            </a:r>
            <a:endParaRPr lang="fr-FR" dirty="0">
              <a:solidFill>
                <a:srgbClr val="0070C0"/>
              </a:solidFill>
            </a:endParaRPr>
          </a:p>
          <a:p>
            <a:pPr marL="285750" indent="-285750">
              <a:buFont typeface="Arial" panose="020B0604020202020204" pitchFamily="34" charset="0"/>
              <a:buChar char="•"/>
            </a:pPr>
            <a:r>
              <a:rPr lang="fr-FR" dirty="0">
                <a:solidFill>
                  <a:schemeClr val="bg1"/>
                </a:solidFill>
              </a:rPr>
              <a:t>Basée sur des règles explicites</a:t>
            </a:r>
          </a:p>
          <a:p>
            <a:pPr marL="285750" indent="-285750">
              <a:buFont typeface="Arial" panose="020B0604020202020204" pitchFamily="34" charset="0"/>
              <a:buChar char="•"/>
            </a:pPr>
            <a:r>
              <a:rPr lang="fr-FR" dirty="0">
                <a:solidFill>
                  <a:schemeClr val="bg1"/>
                </a:solidFill>
              </a:rPr>
              <a:t>L'humain définit la logique : Si X alors Y</a:t>
            </a:r>
          </a:p>
        </p:txBody>
      </p:sp>
      <p:sp>
        <p:nvSpPr>
          <p:cNvPr id="7" name="ZoneTexte 6">
            <a:extLst>
              <a:ext uri="{FF2B5EF4-FFF2-40B4-BE49-F238E27FC236}">
                <a16:creationId xmlns:a16="http://schemas.microsoft.com/office/drawing/2014/main" id="{F2B8CD12-2B7C-B88E-4F89-70EBE4376284}"/>
              </a:ext>
            </a:extLst>
          </p:cNvPr>
          <p:cNvSpPr txBox="1"/>
          <p:nvPr/>
        </p:nvSpPr>
        <p:spPr>
          <a:xfrm>
            <a:off x="251520" y="835450"/>
            <a:ext cx="5400600" cy="1200329"/>
          </a:xfrm>
          <a:prstGeom prst="rect">
            <a:avLst/>
          </a:prstGeom>
          <a:noFill/>
        </p:spPr>
        <p:txBody>
          <a:bodyPr wrap="square">
            <a:spAutoFit/>
          </a:bodyPr>
          <a:lstStyle/>
          <a:p>
            <a:r>
              <a:rPr lang="fr-FR" b="1" dirty="0">
                <a:solidFill>
                  <a:srgbClr val="FFC000"/>
                </a:solidFill>
              </a:rPr>
              <a:t>IA connexionniste</a:t>
            </a:r>
            <a:endParaRPr lang="fr-FR" dirty="0">
              <a:solidFill>
                <a:srgbClr val="FFC000"/>
              </a:solidFill>
            </a:endParaRPr>
          </a:p>
          <a:p>
            <a:pPr marL="285750" indent="-285750">
              <a:buFont typeface="Arial" panose="020B0604020202020204" pitchFamily="34" charset="0"/>
              <a:buChar char="•"/>
            </a:pPr>
            <a:r>
              <a:rPr lang="fr-FR" dirty="0">
                <a:solidFill>
                  <a:schemeClr val="bg1"/>
                </a:solidFill>
              </a:rPr>
              <a:t>Basée sur les </a:t>
            </a:r>
            <a:r>
              <a:rPr lang="fr-FR" b="1" dirty="0">
                <a:solidFill>
                  <a:schemeClr val="bg1"/>
                </a:solidFill>
              </a:rPr>
              <a:t>données</a:t>
            </a:r>
          </a:p>
          <a:p>
            <a:pPr marL="285750" indent="-285750">
              <a:buFont typeface="Arial" panose="020B0604020202020204" pitchFamily="34" charset="0"/>
              <a:buChar char="•"/>
            </a:pPr>
            <a:r>
              <a:rPr lang="fr-FR" dirty="0">
                <a:solidFill>
                  <a:schemeClr val="bg1"/>
                </a:solidFill>
              </a:rPr>
              <a:t>Le modèle apprend les relations automatiquement et découvre les régularités dans les données</a:t>
            </a:r>
          </a:p>
        </p:txBody>
      </p:sp>
    </p:spTree>
    <p:extLst>
      <p:ext uri="{BB962C8B-B14F-4D97-AF65-F5344CB8AC3E}">
        <p14:creationId xmlns:p14="http://schemas.microsoft.com/office/powerpoint/2010/main" val="376813142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09700"/>
          </a:solidFill>
          <a:headEnd type="none"/>
          <a:tailEnd type="non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17369</TotalTime>
  <Words>4742</Words>
  <Application>Microsoft Macintosh PowerPoint</Application>
  <PresentationFormat>Affichage à l'écran (4:3)</PresentationFormat>
  <Paragraphs>639</Paragraphs>
  <Slides>60</Slides>
  <Notes>25</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60</vt:i4>
      </vt:variant>
    </vt:vector>
  </HeadingPairs>
  <TitlesOfParts>
    <vt:vector size="64" baseType="lpstr">
      <vt:lpstr>Arial</vt:lpstr>
      <vt:lpstr>Calibri</vt:lpstr>
      <vt:lpstr>Helvetica</vt:lpstr>
      <vt:lpstr>Thème Office</vt:lpstr>
      <vt:lpstr>IA</vt:lpstr>
      <vt:lpstr>Qu’est-ce qu’une Intelligence Artificielle ?</vt:lpstr>
      <vt:lpstr>Définition de l’Intelligence Artificielle</vt:lpstr>
      <vt:lpstr>Contours de l’Intelligence Artificielle</vt:lpstr>
      <vt:lpstr>Contours de l’Intelligence Artificielle</vt:lpstr>
      <vt:lpstr>Contours de l’Intelligence Artificielle</vt:lpstr>
      <vt:lpstr>Contours de l’Intelligence Artificielle</vt:lpstr>
      <vt:lpstr>Contours de l’Intelligence Artificielle</vt:lpstr>
      <vt:lpstr>Brève histoire</vt:lpstr>
      <vt:lpstr>Brève histoire</vt:lpstr>
      <vt:lpstr>Brève histoire</vt:lpstr>
      <vt:lpstr>Brève histoire</vt:lpstr>
      <vt:lpstr>Brève histoire</vt:lpstr>
      <vt:lpstr>Brève histoire</vt:lpstr>
      <vt:lpstr>Brève histoire</vt:lpstr>
      <vt:lpstr>L’IA plus contemporaine</vt:lpstr>
      <vt:lpstr>Quelles sont les étapes de l’apprentissage automatique ?</vt:lpstr>
      <vt:lpstr>Un processus</vt:lpstr>
      <vt:lpstr>Supervisé, non supervisé, renforcement</vt:lpstr>
      <vt:lpstr>Supervisé, non supervisé, renforcement</vt:lpstr>
      <vt:lpstr>Supervisé, non supervisé, renforcement</vt:lpstr>
      <vt:lpstr>Comment classer automatiquement des données ?</vt:lpstr>
      <vt:lpstr>Classification automatique</vt:lpstr>
      <vt:lpstr>Classification automatique</vt:lpstr>
      <vt:lpstr>Classification automatique</vt:lpstr>
      <vt:lpstr>Classification automatique</vt:lpstr>
      <vt:lpstr>Les IA générative </vt:lpstr>
      <vt:lpstr>Qu'est-ce qu'une IA générative ? </vt:lpstr>
      <vt:lpstr>7 étapes du fonctionnement de CHATGPT</vt:lpstr>
      <vt:lpstr>Comment comparer les IA génératives ?</vt:lpstr>
      <vt:lpstr>Principaux outils d’IA générative</vt:lpstr>
      <vt:lpstr>Qualité de la réponse</vt:lpstr>
      <vt:lpstr>Qualité de la réponse</vt:lpstr>
      <vt:lpstr>Qualité de la réponse</vt:lpstr>
      <vt:lpstr>Qualité de la réponse</vt:lpstr>
      <vt:lpstr>Qualité de la réponse</vt:lpstr>
      <vt:lpstr>Qualité de la réponse</vt:lpstr>
      <vt:lpstr>Quels sont les meilleures IAs génératives</vt:lpstr>
      <vt:lpstr>Comparer les  IA</vt:lpstr>
      <vt:lpstr>Pourquoi une IA générative installée en local sur sa machine</vt:lpstr>
      <vt:lpstr>Installer une IA sur sa machine</vt:lpstr>
      <vt:lpstr>Pourquoi les IA hallucinent ?</vt:lpstr>
      <vt:lpstr>Des hallucinations…</vt:lpstr>
      <vt:lpstr>Pourquoi des hallucinations</vt:lpstr>
      <vt:lpstr>Comment bien prompter ?</vt:lpstr>
      <vt:lpstr>Et concrètement</vt:lpstr>
      <vt:lpstr>Amorçage du prompt</vt:lpstr>
      <vt:lpstr>Exemples de prompt</vt:lpstr>
      <vt:lpstr>Révision d’un prompt</vt:lpstr>
      <vt:lpstr>Prompting à partir de Zéro, Un et un peu d’exemples</vt:lpstr>
      <vt:lpstr>Prompting avancés</vt:lpstr>
      <vt:lpstr>Prompting avancés</vt:lpstr>
      <vt:lpstr>Petit exercice de prompt</vt:lpstr>
      <vt:lpstr>Une IA sécurisée et éthique ?</vt:lpstr>
      <vt:lpstr>Une IA sécurisée et éthique ?</vt:lpstr>
      <vt:lpstr>Quels outils?</vt:lpstr>
      <vt:lpstr>Quels outils ?</vt:lpstr>
      <vt:lpstr>Quels outils ?</vt:lpstr>
      <vt:lpstr>Attention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la version d'évaluation de Office 2004</dc:creator>
  <cp:lastModifiedBy>Sandra Bringay</cp:lastModifiedBy>
  <cp:revision>2124</cp:revision>
  <cp:lastPrinted>2026-02-05T09:34:31Z</cp:lastPrinted>
  <dcterms:created xsi:type="dcterms:W3CDTF">2015-10-26T09:48:17Z</dcterms:created>
  <dcterms:modified xsi:type="dcterms:W3CDTF">2026-03-15T21:52:53Z</dcterms:modified>
</cp:coreProperties>
</file>