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handoutMasterIdLst>
    <p:handoutMasterId r:id="rId18"/>
  </p:handoutMasterIdLst>
  <p:sldIdLst>
    <p:sldId id="270" r:id="rId4"/>
    <p:sldId id="264" r:id="rId5"/>
    <p:sldId id="274" r:id="rId6"/>
    <p:sldId id="275" r:id="rId7"/>
    <p:sldId id="259" r:id="rId8"/>
    <p:sldId id="262" r:id="rId9"/>
    <p:sldId id="263" r:id="rId10"/>
    <p:sldId id="267" r:id="rId11"/>
    <p:sldId id="271" r:id="rId12"/>
    <p:sldId id="272" r:id="rId13"/>
    <p:sldId id="269" r:id="rId14"/>
    <p:sldId id="273" r:id="rId15"/>
    <p:sldId id="276" r:id="rId16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1"/>
  </p:normalViewPr>
  <p:slideViewPr>
    <p:cSldViewPr snapToGrid="0" snapToObjects="1">
      <p:cViewPr varScale="1">
        <p:scale>
          <a:sx n="94" d="100"/>
          <a:sy n="94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5DA369E-751A-4B45-BDA1-87ED5F83EDDD}" type="slidenum">
              <a:t>‹N°›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067AA-28C3-4E75-98A8-47DA2375F7F4}" type="datetimeFigureOut">
              <a:rPr lang="en-US"/>
              <a:t>1/25/21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84824-D3DE-4974-B791-86B8C4DE2F1E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6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B5A92-FE3F-4C13-A63B-0C1B4C670377}" type="datetimeFigureOut">
              <a:rPr lang="en-US"/>
              <a:t>1/25/21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484999" y="900000"/>
            <a:ext cx="4590000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6FD2F8C-4CDB-47F3-B2A5-60627C0777C3}" type="slidenum">
              <a:t>‹N°›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F65D2-27F7-4B98-AC02-3D95485BAEF3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2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de-DE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2">
            <a:extLst>
              <a:ext uri="{FF2B5EF4-FFF2-40B4-BE49-F238E27FC236}">
                <a16:creationId xmlns:a16="http://schemas.microsoft.com/office/drawing/2014/main" id="{3DF3600F-9DF2-934E-91DF-4DFFAFBA04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A6B732-B273-6B48-B951-8B3711653A63}" type="datetime1">
              <a:rPr lang="en-US" altLang="fr-FR" sz="12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1/25/21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  <p:sp>
        <p:nvSpPr>
          <p:cNvPr id="29698" name="Slide Number Placeholder 12">
            <a:extLst>
              <a:ext uri="{FF2B5EF4-FFF2-40B4-BE49-F238E27FC236}">
                <a16:creationId xmlns:a16="http://schemas.microsoft.com/office/drawing/2014/main" id="{85B70BC5-8027-654E-9CCC-E6EB0E9F07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9900" y="10156825"/>
            <a:ext cx="3279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53226D3D-48B3-F744-B0A1-36EB5D812354}" type="slidenum">
              <a:rPr lang="de-DE" altLang="fr-FR" sz="140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1</a:t>
            </a:fld>
            <a:endParaRPr lang="de-DE" altLang="fr-FR" sz="140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8866CCC4-B635-604C-81EA-7DC9F598EF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79900" y="10156825"/>
            <a:ext cx="3279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B6E19CCB-D0E9-5B41-95EF-7C0ACE4E4F86}" type="slidenum">
              <a:rPr lang="en-US" altLang="fr-FR" sz="140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1</a:t>
            </a:fld>
            <a:endParaRPr lang="en-US" altLang="fr-FR" sz="140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  <p:sp>
        <p:nvSpPr>
          <p:cNvPr id="29700" name="Slide Image Placeholder 1">
            <a:extLst>
              <a:ext uri="{FF2B5EF4-FFF2-40B4-BE49-F238E27FC236}">
                <a16:creationId xmlns:a16="http://schemas.microsoft.com/office/drawing/2014/main" id="{1C10A12F-E05C-9D42-8537-FE4D9AB42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miter lim="800000"/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A20C3E-C808-AE4A-8F65-2BD6B01197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650" y="5078413"/>
            <a:ext cx="6048375" cy="4811712"/>
          </a:xfrm>
          <a:ln/>
        </p:spPr>
        <p:txBody>
          <a:bodyPr lIns="0" tIns="0" rIns="0" bIns="0" rtlCol="0">
            <a:spAutoFit/>
          </a:bodyPr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810">
              <a:solidFill>
                <a:sysClr val="windowText" lastClr="000000"/>
              </a:solidFill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23162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B5A92-FE3F-4C13-A63B-0C1B4C6703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E265A-3D05-4CBA-9F57-CF08E7BDE246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4E4FB-FA44-46F5-9E42-86E19AB9E8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655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B5A92-FE3F-4C13-A63B-0C1B4C6703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9BFFA-C3FD-411B-98F9-04E5B91BF1DB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65059-87E3-48A0-AED0-3A78AE56D9D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B5A92-FE3F-4C13-A63B-0C1B4C6703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9BFFA-C3FD-411B-98F9-04E5B91BF1DB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65059-87E3-48A0-AED0-3A78AE56D9D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90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B5A92-FE3F-4C13-A63B-0C1B4C6703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97AD7-2F0C-4516-873D-1516367F8481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95ADE-F374-4C4F-8A2A-BCA95391095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-216000"/>
            <a:endParaRPr lang="de-DE" sz="2810">
              <a:ea typeface="MS Gothic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B5A92-FE3F-4C13-A63B-0C1B4C6703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97AD7-2F0C-4516-873D-1516367F8481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95ADE-F374-4C4F-8A2A-BCA95391095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-216000"/>
            <a:endParaRPr lang="de-DE" sz="2810"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674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B5A92-FE3F-4C13-A63B-0C1B4C6703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97AD7-2F0C-4516-873D-1516367F8481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95ADE-F374-4C4F-8A2A-BCA95391095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-216000"/>
            <a:endParaRPr lang="de-DE" sz="2810"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9816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B5A92-FE3F-4C13-A63B-0C1B4C6703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02DB8-9AD5-4863-A744-2A36917F21E8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5BB79-667E-4A14-BB51-9F87217E4C1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B5A92-FE3F-4C13-A63B-0C1B4C6703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B3A64-04AA-4FE4-9872-5D724DDE81F0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BEB07-35A3-453F-9D61-3FA6C18DEB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B5A92-FE3F-4C13-A63B-0C1B4C6703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7FE19-066F-40FB-9F35-64B9B03ECAE4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78F66-8CF4-4F81-B2B4-A66181BB340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B5A92-FE3F-4C13-A63B-0C1B4C6703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E265A-3D05-4CBA-9F57-CF08E7BDE246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4E4FB-FA44-46F5-9E42-86E19AB9E8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5B5A92-FE3F-4C13-A63B-0C1B4C67037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E265A-3D05-4CBA-9F57-CF08E7BDE246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4E4FB-FA44-46F5-9E42-86E19AB9E8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74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A08EBB5D-C419-2F45-8564-F6451E9591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15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684000"/>
            <a:ext cx="7200000" cy="503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99" y="1800000"/>
            <a:ext cx="9072000" cy="43844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B2548760-9EB1-8E45-8416-97C3006C53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4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684213"/>
            <a:ext cx="2266950" cy="5500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684213"/>
            <a:ext cx="6653212" cy="5500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46A7324C-F884-214F-A5F2-6B0F29368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34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32345A5F-0E32-3946-A801-8BA126C448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08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38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B295BDAD-4D63-2842-BD5D-9BBB9DDD73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05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A87FFC49-8143-D942-8DAA-1DFAB37CE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956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4C5B3B67-EA69-8E4E-8D74-694425F551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576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E5F1FB43-F164-2F4C-899A-490A70A4D7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053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87E8FE88-34F2-754F-8264-37B9491014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258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8441204C-803B-2840-8350-5862670210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63145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F3CBF43B-9C7A-9247-95A5-83514EBE1C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99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684000"/>
            <a:ext cx="7200000" cy="503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1800000"/>
            <a:ext cx="9072000" cy="4384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049F6E73-9579-B14A-8848-598EF80EE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90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54037ACE-A9D8-E344-A369-65692A718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603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99" y="1769040"/>
            <a:ext cx="9071640" cy="4384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1EF7598A-EA8E-0745-9F48-06BBD16D01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543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4C1B75D9-57DD-8A4B-8065-1D24B0377B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672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379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4984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38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0500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118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4984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960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214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4984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445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2568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48EB0027-D9BA-2942-BD1C-4AC167F65D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14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234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298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4984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99" y="1769040"/>
            <a:ext cx="9071640" cy="4384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497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249238"/>
            <a:ext cx="2276475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49238"/>
            <a:ext cx="6678612" cy="59039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989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684000"/>
            <a:ext cx="7200000" cy="503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00225"/>
            <a:ext cx="4459287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800225"/>
            <a:ext cx="4460875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FDC4B318-785B-AF41-8A97-0E9690FF3D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3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12" name="Image 3">
            <a:extLst>
              <a:ext uri="{FF2B5EF4-FFF2-40B4-BE49-F238E27FC236}">
                <a16:creationId xmlns:a16="http://schemas.microsoft.com/office/drawing/2014/main" id="{F8ABB0CE-6FFF-EE47-AF15-6B94791E45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88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684000"/>
            <a:ext cx="7200000" cy="503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148F5B49-BD7D-7C48-A5B8-F7A170C449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26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B661604D-2232-104C-B6C6-558C1BF000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5462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AC551619-4A03-8F4B-92D4-3A39C85AE7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5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de-DE"/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A48C34FB-7E1E-F142-978B-AE3E13B984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60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503999" y="684000"/>
            <a:ext cx="7200000" cy="503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de-DE"/>
              <a:t>Cliquez pour éditer le format du texte-titre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503999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7802280" y="142704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2B08D16B-1E3A-5648-83F8-5C13E7B510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 hangingPunct="0">
        <a:buNone/>
        <a:tabLst/>
        <a:defRPr lang="de-DE" sz="2800" b="0" i="0" u="none" strike="noStrike" kern="1200">
          <a:ln>
            <a:noFill/>
          </a:ln>
          <a:latin typeface="Arial" pitchFamily="18"/>
          <a:ea typeface="WenQuanYi Zen Hei" pitchFamily="2"/>
          <a:cs typeface="Lohit Hind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de-DE" sz="2600" b="0" i="0" u="none" strike="noStrike" kern="1200">
          <a:ln>
            <a:noFill/>
          </a:ln>
          <a:latin typeface="Liberation Sans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01920" y="1426680"/>
            <a:ext cx="1062359" cy="29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000" b="0" i="0" u="none" strike="noStrike" kern="1200">
                <a:ln>
                  <a:noFill/>
                </a:ln>
                <a:latin typeface="Abadi MT Condensed Light" pitchFamily="18"/>
                <a:ea typeface="WenQuanYi Zen Hei" pitchFamily="2"/>
                <a:cs typeface="Lohit Hindi" pitchFamily="2"/>
              </a:rPr>
              <a:t>Département MIAp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1A3F592A-F28F-2643-9AF1-E010540A70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68000" y="249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F512D511-8BE1-804E-A68A-DAC15C525C34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504825" y="2403475"/>
            <a:ext cx="9070975" cy="554038"/>
          </a:xfrm>
        </p:spPr>
        <p:txBody>
          <a:bodyPr>
            <a:spAutoFit/>
          </a:bodyPr>
          <a:lstStyle/>
          <a:p>
            <a:pPr eaLnBrk="1">
              <a:spcAft>
                <a:spcPts val="3963"/>
              </a:spcAft>
            </a:pPr>
            <a:r>
              <a:rPr altLang="fr-FR" sz="36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Outils informatiques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1DB43-0A2A-3446-B7CC-D44C97C58BC6}"/>
              </a:ext>
            </a:extLst>
          </p:cNvPr>
          <p:cNvSpPr txBox="1"/>
          <p:nvPr/>
        </p:nvSpPr>
        <p:spPr>
          <a:xfrm>
            <a:off x="3423960" y="3808413"/>
            <a:ext cx="3427967" cy="2155162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i="1" dirty="0" err="1">
                <a:latin typeface="Arial" pitchFamily="18"/>
                <a:ea typeface="WenQuanYi Zen Hei" pitchFamily="2"/>
                <a:cs typeface="Lohit Hindi" pitchFamily="2"/>
              </a:rPr>
              <a:t>Traitement</a:t>
            </a:r>
            <a:r>
              <a:rPr lang="de-DE" sz="2800" i="1" dirty="0">
                <a:latin typeface="Arial" pitchFamily="18"/>
                <a:ea typeface="WenQuanYi Zen Hei" pitchFamily="2"/>
                <a:cs typeface="Lohit Hindi" pitchFamily="2"/>
              </a:rPr>
              <a:t> de </a:t>
            </a:r>
            <a:r>
              <a:rPr lang="de-DE" sz="2800" i="1" dirty="0" err="1">
                <a:latin typeface="Arial" pitchFamily="18"/>
                <a:ea typeface="WenQuanYi Zen Hei" pitchFamily="2"/>
                <a:cs typeface="Lohit Hindi" pitchFamily="2"/>
              </a:rPr>
              <a:t>textes</a:t>
            </a:r>
            <a:endParaRPr lang="de-DE" sz="2800" i="1" dirty="0">
              <a:latin typeface="Arial" pitchFamily="18"/>
              <a:ea typeface="WenQuanYi Zen Hei" pitchFamily="2"/>
              <a:cs typeface="Lohit Hindi" pitchFamily="2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i="1" dirty="0">
              <a:latin typeface="Arial" pitchFamily="18"/>
              <a:ea typeface="WenQuanYi Zen Hei" pitchFamily="2"/>
              <a:cs typeface="Lohit Hindi" pitchFamily="2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latin typeface="Arial" pitchFamily="18"/>
                <a:ea typeface="WenQuanYi Zen Hei" pitchFamily="2"/>
                <a:cs typeface="Lohit Hindi" pitchFamily="2"/>
              </a:rPr>
              <a:t>Séance</a:t>
            </a:r>
            <a:r>
              <a:rPr lang="de-DE" sz="2800" dirty="0">
                <a:latin typeface="Arial" pitchFamily="18"/>
                <a:ea typeface="WenQuanYi Zen Hei" pitchFamily="2"/>
                <a:cs typeface="Lohit Hindi" pitchFamily="2"/>
              </a:rPr>
              <a:t> 2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>
              <a:latin typeface="Arial" pitchFamily="18"/>
              <a:ea typeface="WenQuanYi Zen Hei" pitchFamily="2"/>
              <a:cs typeface="Lohit Hindi" pitchFamily="2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latin typeface="Arial" pitchFamily="18"/>
                <a:ea typeface="WenQuanYi Zen Hei" pitchFamily="2"/>
                <a:cs typeface="Lohit Hindi" pitchFamily="2"/>
              </a:rPr>
              <a:t>Les </a:t>
            </a:r>
            <a:r>
              <a:rPr lang="de-DE" sz="2800" dirty="0" err="1">
                <a:latin typeface="Arial" pitchFamily="18"/>
                <a:ea typeface="WenQuanYi Zen Hei" pitchFamily="2"/>
                <a:cs typeface="Lohit Hindi" pitchFamily="2"/>
              </a:rPr>
              <a:t>styles</a:t>
            </a:r>
            <a:endParaRPr lang="de-DE" sz="2800" dirty="0">
              <a:latin typeface="Arial" pitchFamily="18"/>
              <a:ea typeface="WenQuanYi Zen Hei" pitchFamily="2"/>
              <a:cs typeface="Lohit Hindi" pitchFamily="2"/>
            </a:endParaRPr>
          </a:p>
        </p:txBody>
      </p:sp>
      <p:pic>
        <p:nvPicPr>
          <p:cNvPr id="28675" name="Image 3">
            <a:extLst>
              <a:ext uri="{FF2B5EF4-FFF2-40B4-BE49-F238E27FC236}">
                <a16:creationId xmlns:a16="http://schemas.microsoft.com/office/drawing/2014/main" id="{F79613CF-ABC2-FD44-B64E-B1F7809F8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92138"/>
            <a:ext cx="9493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F71F5C8-2BFB-0B46-859C-8AD321FD74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91475" y="60325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8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de-DE" b="1" dirty="0" err="1"/>
              <a:t>Types</a:t>
            </a:r>
            <a:r>
              <a:rPr lang="de-DE" b="1" dirty="0"/>
              <a:t> de style	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694765"/>
            <a:ext cx="9071640" cy="3414960"/>
          </a:xfrm>
        </p:spPr>
        <p:txBody>
          <a:bodyPr/>
          <a:lstStyle/>
          <a:p>
            <a:pPr marL="1079500" lvl="1" indent="-285750">
              <a:buFont typeface="Arial" charset="0"/>
              <a:buChar char="•"/>
            </a:pPr>
            <a:endParaRPr lang="de-DE" sz="2600" dirty="0">
              <a:latin typeface="Arial" charset="0"/>
              <a:ea typeface="Arial" charset="0"/>
              <a:cs typeface="Arial" charset="0"/>
            </a:endParaRPr>
          </a:p>
          <a:p>
            <a:pPr>
              <a:buSzPct val="45000"/>
              <a:buFont typeface="StarSymbol"/>
              <a:buChar char="●"/>
            </a:pP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Possibilité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d'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utiliser</a:t>
            </a:r>
            <a:r>
              <a:rPr lang="de-DE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 des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modèles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regroupe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un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ensemble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styles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)</a:t>
            </a:r>
            <a:br>
              <a:rPr lang="de-DE" dirty="0">
                <a:latin typeface="Arial" charset="0"/>
                <a:ea typeface="Arial" charset="0"/>
                <a:cs typeface="Arial" charset="0"/>
              </a:rPr>
            </a:br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8357DD-6E7B-CD49-9B55-BD26ACBED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3133273"/>
            <a:ext cx="5190722" cy="3192155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58DB4C3-EE6B-C746-A577-53648DEC4B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1085" y="59190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68440" y="716956"/>
            <a:ext cx="7135560" cy="430887"/>
          </a:xfrm>
        </p:spPr>
        <p:txBody>
          <a:bodyPr>
            <a:spAutoFit/>
          </a:bodyPr>
          <a:lstStyle/>
          <a:p>
            <a:pPr lvl="0"/>
            <a:r>
              <a:rPr lang="de-DE" b="1" dirty="0" err="1"/>
              <a:t>Définir</a:t>
            </a:r>
            <a:r>
              <a:rPr lang="de-DE" b="1" dirty="0"/>
              <a:t> </a:t>
            </a:r>
            <a:r>
              <a:rPr lang="de-DE" b="1" dirty="0" err="1"/>
              <a:t>un</a:t>
            </a:r>
            <a:r>
              <a:rPr lang="de-DE" b="1" dirty="0"/>
              <a:t> style : </a:t>
            </a:r>
            <a:r>
              <a:rPr lang="de-DE" b="1" dirty="0" err="1"/>
              <a:t>fonction</a:t>
            </a:r>
            <a:r>
              <a:rPr lang="de-DE" b="1" dirty="0"/>
              <a:t> 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2000548"/>
          </a:xfrm>
        </p:spPr>
        <p:txBody>
          <a:bodyPr>
            <a:spAutoFit/>
          </a:bodyPr>
          <a:lstStyle/>
          <a:p>
            <a:pPr lvl="0"/>
            <a:r>
              <a:rPr lang="de-DE" dirty="0" err="1">
                <a:latin typeface="Arial" charset="0"/>
                <a:ea typeface="Arial" charset="0"/>
                <a:cs typeface="Arial" charset="0"/>
              </a:rPr>
              <a:t>Veiller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à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ce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le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nom</a:t>
            </a:r>
            <a:r>
              <a:rPr lang="de-DE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 des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styles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ait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une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signification</a:t>
            </a:r>
            <a:r>
              <a:rPr lang="de-DE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fonctionnelle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et non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typographique</a:t>
            </a:r>
            <a:br>
              <a:rPr lang="de-DE" dirty="0">
                <a:latin typeface="Arial" charset="0"/>
                <a:ea typeface="Arial" charset="0"/>
                <a:cs typeface="Arial" charset="0"/>
              </a:rPr>
            </a:br>
            <a:br>
              <a:rPr lang="de-DE" dirty="0">
                <a:latin typeface="Arial" charset="0"/>
                <a:ea typeface="Arial" charset="0"/>
                <a:cs typeface="Arial" charset="0"/>
              </a:rPr>
            </a:br>
            <a:br>
              <a:rPr lang="de-DE" dirty="0">
                <a:latin typeface="Arial" charset="0"/>
                <a:ea typeface="Arial" charset="0"/>
                <a:cs typeface="Arial" charset="0"/>
              </a:rPr>
            </a:br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000" y="2880000"/>
            <a:ext cx="2711880" cy="491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2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« Titre centré 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000" y="4356000"/>
            <a:ext cx="9059760" cy="316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None/>
              <a:tabLst/>
            </a:pPr>
            <a:endParaRPr lang="de-DE" sz="2600" b="0" i="0" u="none" strike="noStrike" kern="1200" dirty="0">
              <a:ln>
                <a:noFill/>
              </a:ln>
              <a:solidFill>
                <a:srgbClr val="DC2300"/>
              </a:solidFill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1296360" y="2745360"/>
            <a:ext cx="2028239" cy="716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35" h="1991" fill="none">
                <a:moveTo>
                  <a:pt x="0" y="1991"/>
                </a:moveTo>
                <a:lnTo>
                  <a:pt x="5635" y="0"/>
                </a:lnTo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360" y="3600000"/>
            <a:ext cx="3351960" cy="491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2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« Titre de chapitre 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6000" y="2880000"/>
            <a:ext cx="2955959" cy="491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2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« Texte Italique »</a:t>
            </a:r>
          </a:p>
        </p:txBody>
      </p:sp>
      <p:sp>
        <p:nvSpPr>
          <p:cNvPr id="9" name="Freeform: Shape 8"/>
          <p:cNvSpPr/>
          <p:nvPr/>
        </p:nvSpPr>
        <p:spPr>
          <a:xfrm>
            <a:off x="6192360" y="2745360"/>
            <a:ext cx="2028239" cy="716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35" h="1991" fill="none">
                <a:moveTo>
                  <a:pt x="0" y="1991"/>
                </a:moveTo>
                <a:lnTo>
                  <a:pt x="5635" y="0"/>
                </a:lnTo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6360" y="3600000"/>
            <a:ext cx="3351960" cy="491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2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« Citation »</a:t>
            </a:r>
          </a:p>
        </p:txBody>
      </p:sp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B4D501E-17E1-0A47-8D8C-88A2F12AFD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3913" y="337343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68440" y="716956"/>
            <a:ext cx="7135560" cy="430887"/>
          </a:xfrm>
        </p:spPr>
        <p:txBody>
          <a:bodyPr>
            <a:spAutoFit/>
          </a:bodyPr>
          <a:lstStyle/>
          <a:p>
            <a:pPr lvl="0"/>
            <a:r>
              <a:rPr lang="de-DE" b="1" dirty="0" err="1"/>
              <a:t>Définir</a:t>
            </a:r>
            <a:r>
              <a:rPr lang="de-DE" b="1" dirty="0"/>
              <a:t> </a:t>
            </a:r>
            <a:r>
              <a:rPr lang="de-DE" b="1" dirty="0" err="1"/>
              <a:t>un</a:t>
            </a:r>
            <a:r>
              <a:rPr lang="de-DE" b="1" dirty="0"/>
              <a:t> style : </a:t>
            </a:r>
            <a:r>
              <a:rPr lang="de-DE" b="1" dirty="0" err="1"/>
              <a:t>fonction</a:t>
            </a:r>
            <a:r>
              <a:rPr lang="de-DE" b="1" dirty="0"/>
              <a:t> 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2000548"/>
          </a:xfrm>
        </p:spPr>
        <p:txBody>
          <a:bodyPr>
            <a:spAutoFit/>
          </a:bodyPr>
          <a:lstStyle/>
          <a:p>
            <a:pPr lvl="0"/>
            <a:r>
              <a:rPr lang="de-DE" dirty="0" err="1">
                <a:latin typeface="Arial" charset="0"/>
                <a:ea typeface="Arial" charset="0"/>
                <a:cs typeface="Arial" charset="0"/>
              </a:rPr>
              <a:t>Veiller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à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ce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le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nom</a:t>
            </a:r>
            <a:r>
              <a:rPr lang="de-DE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 des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styles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ait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une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signification</a:t>
            </a:r>
            <a:r>
              <a:rPr lang="de-DE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fonctionnelle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et non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typographique</a:t>
            </a:r>
            <a:br>
              <a:rPr lang="de-DE" dirty="0">
                <a:latin typeface="Arial" charset="0"/>
                <a:ea typeface="Arial" charset="0"/>
                <a:cs typeface="Arial" charset="0"/>
              </a:rPr>
            </a:br>
            <a:br>
              <a:rPr lang="de-DE" dirty="0">
                <a:latin typeface="Arial" charset="0"/>
                <a:ea typeface="Arial" charset="0"/>
                <a:cs typeface="Arial" charset="0"/>
              </a:rPr>
            </a:br>
            <a:br>
              <a:rPr lang="de-DE" dirty="0">
                <a:latin typeface="Arial" charset="0"/>
                <a:ea typeface="Arial" charset="0"/>
                <a:cs typeface="Arial" charset="0"/>
              </a:rPr>
            </a:br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000" y="2880000"/>
            <a:ext cx="2711880" cy="491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2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« Titre centré 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000" y="4356000"/>
            <a:ext cx="9059760" cy="3168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None/>
              <a:tabLst/>
            </a:pPr>
            <a:r>
              <a:rPr lang="de-DE" sz="2600" b="1" i="0" u="none" strike="noStrike" kern="1200" dirty="0" err="1">
                <a:ln>
                  <a:noFill/>
                </a:ln>
                <a:solidFill>
                  <a:srgbClr val="009999"/>
                </a:solidFill>
                <a:latin typeface="Arial" pitchFamily="18"/>
                <a:ea typeface="WenQuanYi Zen Hei" pitchFamily="2"/>
                <a:cs typeface="Lohit Hindi" pitchFamily="2"/>
              </a:rPr>
              <a:t>Plusieurs</a:t>
            </a:r>
            <a:r>
              <a:rPr lang="de-DE" sz="2600" b="1" i="0" u="none" strike="noStrike" kern="1200" dirty="0">
                <a:ln>
                  <a:noFill/>
                </a:ln>
                <a:solidFill>
                  <a:srgbClr val="009999"/>
                </a:solidFill>
                <a:latin typeface="Arial" pitchFamily="18"/>
                <a:ea typeface="WenQuanYi Zen Hei" pitchFamily="2"/>
                <a:cs typeface="Lohit Hindi" pitchFamily="2"/>
              </a:rPr>
              <a:t> </a:t>
            </a:r>
            <a:r>
              <a:rPr lang="de-DE" sz="2600" b="1" i="0" u="none" strike="noStrike" kern="1200" dirty="0" err="1">
                <a:ln>
                  <a:noFill/>
                </a:ln>
                <a:solidFill>
                  <a:srgbClr val="009999"/>
                </a:solidFill>
                <a:latin typeface="Arial" pitchFamily="18"/>
                <a:ea typeface="WenQuanYi Zen Hei" pitchFamily="2"/>
                <a:cs typeface="Lohit Hindi" pitchFamily="2"/>
              </a:rPr>
              <a:t>styles</a:t>
            </a:r>
            <a:r>
              <a:rPr lang="de-DE" sz="2600" b="0" i="0" u="none" strike="noStrike" kern="1200" dirty="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 </a:t>
            </a:r>
            <a:r>
              <a:rPr lang="de-DE" sz="2600" b="0" i="0" u="none" strike="noStrike" kern="1200" dirty="0" err="1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peuvent</a:t>
            </a:r>
            <a:r>
              <a:rPr lang="de-DE" sz="2600" b="0" i="0" u="none" strike="noStrike" kern="1200" dirty="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 </a:t>
            </a:r>
            <a:r>
              <a:rPr lang="de-DE" sz="2600" b="0" i="0" u="none" strike="noStrike" kern="1200" dirty="0" err="1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avoir</a:t>
            </a:r>
            <a:r>
              <a:rPr lang="de-DE" sz="2600" b="0" i="0" u="none" strike="noStrike" kern="1200" dirty="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 le </a:t>
            </a:r>
            <a:r>
              <a:rPr lang="de-DE" sz="2600" b="1" i="0" u="none" strike="noStrike" kern="1200" dirty="0" err="1">
                <a:ln>
                  <a:noFill/>
                </a:ln>
                <a:solidFill>
                  <a:srgbClr val="009999"/>
                </a:solidFill>
                <a:latin typeface="Arial" pitchFamily="18"/>
                <a:ea typeface="WenQuanYi Zen Hei" pitchFamily="2"/>
                <a:cs typeface="Lohit Hindi" pitchFamily="2"/>
              </a:rPr>
              <a:t>même</a:t>
            </a:r>
            <a:r>
              <a:rPr lang="de-DE" sz="2600" b="1" i="0" u="none" strike="noStrike" kern="1200" dirty="0">
                <a:ln>
                  <a:noFill/>
                </a:ln>
                <a:solidFill>
                  <a:srgbClr val="009999"/>
                </a:solidFill>
                <a:latin typeface="Arial" pitchFamily="18"/>
                <a:ea typeface="WenQuanYi Zen Hei" pitchFamily="2"/>
                <a:cs typeface="Lohit Hindi" pitchFamily="2"/>
              </a:rPr>
              <a:t> </a:t>
            </a:r>
            <a:r>
              <a:rPr lang="de-DE" sz="2600" b="1" i="0" u="none" strike="noStrike" kern="1200" dirty="0" err="1">
                <a:ln>
                  <a:noFill/>
                </a:ln>
                <a:solidFill>
                  <a:srgbClr val="009999"/>
                </a:solidFill>
                <a:latin typeface="Arial" pitchFamily="18"/>
                <a:ea typeface="WenQuanYi Zen Hei" pitchFamily="2"/>
                <a:cs typeface="Lohit Hindi" pitchFamily="2"/>
              </a:rPr>
              <a:t>aspect</a:t>
            </a:r>
            <a:endParaRPr lang="de-DE" sz="2600" b="1" i="0" u="none" strike="noStrike" kern="1200" dirty="0">
              <a:ln>
                <a:noFill/>
              </a:ln>
              <a:solidFill>
                <a:srgbClr val="009999"/>
              </a:solidFill>
              <a:latin typeface="Arial" pitchFamily="18"/>
              <a:ea typeface="WenQuanYi Zen Hei" pitchFamily="2"/>
              <a:cs typeface="Lohit Hindi" pitchFamily="2"/>
            </a:endParaRP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</a:pPr>
            <a:r>
              <a:rPr lang="de-DE" sz="2400" dirty="0">
                <a:latin typeface="Arial" pitchFamily="18"/>
                <a:ea typeface="WenQuanYi Zen Hei" pitchFamily="2"/>
                <a:cs typeface="Lohit Hindi" pitchFamily="2"/>
              </a:rPr>
              <a:t> </a:t>
            </a:r>
            <a:r>
              <a:rPr lang="de-DE" sz="2400" b="0" i="1" u="none" strike="noStrike" kern="1200" dirty="0" err="1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Citation</a:t>
            </a:r>
            <a:r>
              <a:rPr lang="de-DE" sz="2400" b="0" i="0" u="none" strike="noStrike" kern="1200" dirty="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 </a:t>
            </a:r>
            <a:r>
              <a:rPr lang="de-DE" sz="2400" b="0" i="0" u="none" strike="noStrike" kern="1200" dirty="0" err="1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pourra</a:t>
            </a:r>
            <a:r>
              <a:rPr lang="de-DE" sz="2400" b="0" i="0" u="none" strike="noStrike" kern="1200" dirty="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 </a:t>
            </a:r>
            <a:r>
              <a:rPr lang="de-DE" sz="2400" b="0" i="0" u="none" strike="noStrike" kern="1200" dirty="0" err="1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être</a:t>
            </a:r>
            <a:r>
              <a:rPr lang="de-DE" sz="2400" b="0" i="0" u="none" strike="noStrike" kern="1200" dirty="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 en </a:t>
            </a:r>
            <a:r>
              <a:rPr lang="de-DE" sz="2400" b="0" i="0" u="none" strike="noStrike" kern="1200" dirty="0" err="1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italique</a:t>
            </a:r>
            <a:endParaRPr lang="de-DE" sz="2400" b="0" i="0" u="none" strike="noStrike" kern="1200" dirty="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tabLst/>
            </a:pPr>
            <a:r>
              <a:rPr lang="de-DE" sz="2400" dirty="0">
                <a:latin typeface="Arial" pitchFamily="18"/>
                <a:ea typeface="WenQuanYi Zen Hei" pitchFamily="2"/>
                <a:cs typeface="Lohit Hindi" pitchFamily="2"/>
              </a:rPr>
              <a:t> </a:t>
            </a:r>
            <a:r>
              <a:rPr lang="de-DE" sz="2400" b="0" i="1" u="none" strike="noStrike" kern="1200" dirty="0" err="1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Définition</a:t>
            </a:r>
            <a:r>
              <a:rPr lang="de-DE" sz="2400" b="0" i="0" u="none" strike="noStrike" kern="1200" dirty="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 </a:t>
            </a:r>
            <a:r>
              <a:rPr lang="de-DE" sz="2400" b="0" i="0" u="none" strike="noStrike" kern="1200" dirty="0" err="1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pourra</a:t>
            </a:r>
            <a:r>
              <a:rPr lang="de-DE" sz="2400" b="0" i="0" u="none" strike="noStrike" kern="1200" dirty="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 </a:t>
            </a:r>
            <a:r>
              <a:rPr lang="de-DE" sz="2400" b="0" i="0" u="none" strike="noStrike" kern="1200" dirty="0" err="1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également</a:t>
            </a:r>
            <a:r>
              <a:rPr lang="de-DE" sz="2400" b="0" i="0" u="none" strike="noStrike" kern="1200" dirty="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 </a:t>
            </a:r>
            <a:r>
              <a:rPr lang="de-DE" sz="2400" b="0" i="0" u="none" strike="noStrike" kern="1200" dirty="0" err="1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être</a:t>
            </a:r>
            <a:r>
              <a:rPr lang="de-DE" sz="2400" b="0" i="0" u="none" strike="noStrike" kern="1200" dirty="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 en </a:t>
            </a:r>
            <a:r>
              <a:rPr lang="de-DE" sz="2400" b="0" i="0" u="none" strike="noStrike" kern="1200" dirty="0" err="1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italique</a:t>
            </a:r>
            <a:br>
              <a:rPr lang="de-DE" sz="1800" b="0" i="0" u="none" strike="noStrike" kern="1200" dirty="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</a:br>
            <a:endParaRPr lang="de-DE" sz="1800" b="0" i="0" u="none" strike="noStrike" kern="1200" dirty="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  <a:p>
            <a:pPr marL="32040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 dirty="0">
                <a:ln>
                  <a:noFill/>
                </a:ln>
                <a:solidFill>
                  <a:srgbClr val="DC2300"/>
                </a:solidFill>
                <a:latin typeface="Arial" pitchFamily="18"/>
                <a:ea typeface="WenQuanYi Zen Hei" pitchFamily="2"/>
                <a:cs typeface="Lohit Hindi" pitchFamily="2"/>
              </a:rPr>
              <a:t>Mais faire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DC2300"/>
                </a:solidFill>
                <a:latin typeface="Arial" pitchFamily="18"/>
                <a:ea typeface="WenQuanYi Zen Hei" pitchFamily="2"/>
                <a:cs typeface="Lohit Hindi" pitchFamily="2"/>
              </a:rPr>
              <a:t>apparaître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DC2300"/>
                </a:solidFill>
                <a:latin typeface="Arial" pitchFamily="18"/>
                <a:ea typeface="WenQuanYi Zen Hei" pitchFamily="2"/>
                <a:cs typeface="Lohit Hindi" pitchFamily="2"/>
              </a:rPr>
              <a:t> la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DC2300"/>
                </a:solidFill>
                <a:latin typeface="Arial" pitchFamily="18"/>
                <a:ea typeface="WenQuanYi Zen Hei" pitchFamily="2"/>
                <a:cs typeface="Lohit Hindi" pitchFamily="2"/>
              </a:rPr>
              <a:t>différence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DC2300"/>
                </a:solidFill>
                <a:latin typeface="Arial" pitchFamily="18"/>
                <a:ea typeface="WenQuanYi Zen Hei" pitchFamily="2"/>
                <a:cs typeface="Lohit Hindi" pitchFamily="2"/>
              </a:rPr>
              <a:t>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DC2300"/>
                </a:solidFill>
                <a:latin typeface="Arial" pitchFamily="18"/>
                <a:ea typeface="WenQuanYi Zen Hei" pitchFamily="2"/>
                <a:cs typeface="Lohit Hindi" pitchFamily="2"/>
              </a:rPr>
              <a:t>fonctionnelle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DC2300"/>
                </a:solidFill>
                <a:latin typeface="Arial" pitchFamily="18"/>
                <a:ea typeface="WenQuanYi Zen Hei" pitchFamily="2"/>
                <a:cs typeface="Lohit Hindi" pitchFamily="2"/>
              </a:rPr>
              <a:t> </a:t>
            </a:r>
            <a:r>
              <a:rPr lang="de-DE" sz="2600" b="0" i="0" u="none" strike="noStrike" kern="1200" dirty="0" err="1">
                <a:ln>
                  <a:noFill/>
                </a:ln>
                <a:solidFill>
                  <a:srgbClr val="DC2300"/>
                </a:solidFill>
                <a:latin typeface="Arial" pitchFamily="18"/>
                <a:ea typeface="WenQuanYi Zen Hei" pitchFamily="2"/>
                <a:cs typeface="Lohit Hindi" pitchFamily="2"/>
              </a:rPr>
              <a:t>est</a:t>
            </a:r>
            <a:r>
              <a:rPr lang="de-DE" sz="2600" b="0" i="0" u="none" strike="noStrike" kern="1200" dirty="0">
                <a:ln>
                  <a:noFill/>
                </a:ln>
                <a:solidFill>
                  <a:srgbClr val="DC2300"/>
                </a:solidFill>
                <a:latin typeface="Arial" pitchFamily="18"/>
                <a:ea typeface="WenQuanYi Zen Hei" pitchFamily="2"/>
                <a:cs typeface="Lohit Hindi" pitchFamily="2"/>
              </a:rPr>
              <a:t> </a:t>
            </a:r>
          </a:p>
          <a:p>
            <a:pPr marL="32040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 dirty="0">
                <a:ln>
                  <a:noFill/>
                </a:ln>
                <a:solidFill>
                  <a:srgbClr val="DC2300"/>
                </a:solidFill>
                <a:latin typeface="Arial" pitchFamily="18"/>
                <a:ea typeface="WenQuanYi Zen Hei" pitchFamily="2"/>
                <a:cs typeface="Lohit Hindi" pitchFamily="2"/>
              </a:rPr>
              <a:t>indispensable !</a:t>
            </a:r>
          </a:p>
        </p:txBody>
      </p:sp>
      <p:sp>
        <p:nvSpPr>
          <p:cNvPr id="6" name="Freeform: Shape 5"/>
          <p:cNvSpPr/>
          <p:nvPr/>
        </p:nvSpPr>
        <p:spPr>
          <a:xfrm>
            <a:off x="1296360" y="2745360"/>
            <a:ext cx="2028239" cy="716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35" h="1991" fill="none">
                <a:moveTo>
                  <a:pt x="0" y="1991"/>
                </a:moveTo>
                <a:lnTo>
                  <a:pt x="5635" y="0"/>
                </a:lnTo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360" y="3600000"/>
            <a:ext cx="3351960" cy="491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2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« Titre de chapitre 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6000" y="2880000"/>
            <a:ext cx="2955959" cy="491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2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« Texte Italique »</a:t>
            </a:r>
          </a:p>
        </p:txBody>
      </p:sp>
      <p:sp>
        <p:nvSpPr>
          <p:cNvPr id="9" name="Freeform: Shape 8"/>
          <p:cNvSpPr/>
          <p:nvPr/>
        </p:nvSpPr>
        <p:spPr>
          <a:xfrm>
            <a:off x="6192360" y="2745360"/>
            <a:ext cx="2028239" cy="716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35" h="1991" fill="none">
                <a:moveTo>
                  <a:pt x="0" y="1991"/>
                </a:moveTo>
                <a:lnTo>
                  <a:pt x="5635" y="0"/>
                </a:lnTo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6360" y="3600000"/>
            <a:ext cx="3351960" cy="4910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de-DE" sz="2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« Citation »</a:t>
            </a:r>
          </a:p>
        </p:txBody>
      </p:sp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BA1FE21-DBF0-B840-A1A6-C2FA2AEC4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4508" y="61712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48747E-ABB4-8948-AEE8-8A1059621454}"/>
              </a:ext>
            </a:extLst>
          </p:cNvPr>
          <p:cNvSpPr/>
          <p:nvPr/>
        </p:nvSpPr>
        <p:spPr>
          <a:xfrm>
            <a:off x="846162" y="3456673"/>
            <a:ext cx="8393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https://www.univ-montp3.fr/</a:t>
            </a:r>
            <a:r>
              <a:rPr lang="fr-FR" sz="2800" dirty="0" err="1"/>
              <a:t>miap</a:t>
            </a:r>
            <a:r>
              <a:rPr lang="fr-FR" sz="2800" dirty="0"/>
              <a:t>/</a:t>
            </a:r>
            <a:r>
              <a:rPr lang="fr-FR" sz="2800" dirty="0" err="1"/>
              <a:t>ens</a:t>
            </a:r>
            <a:r>
              <a:rPr lang="fr-FR" sz="2800" dirty="0"/>
              <a:t>/info/LPMA/TD2/</a:t>
            </a:r>
            <a:r>
              <a:rPr lang="fr-FR" sz="2800" dirty="0" err="1"/>
              <a:t>index.html</a:t>
            </a:r>
            <a:endParaRPr lang="fr-FR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4453CC2-4445-2640-8131-3C46DE8447FC}"/>
              </a:ext>
            </a:extLst>
          </p:cNvPr>
          <p:cNvSpPr txBox="1">
            <a:spLocks/>
          </p:cNvSpPr>
          <p:nvPr/>
        </p:nvSpPr>
        <p:spPr>
          <a:xfrm>
            <a:off x="568440" y="716956"/>
            <a:ext cx="713556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lvl="0" algn="l" rtl="0" hangingPunct="0">
              <a:buNone/>
              <a:tabLst/>
              <a:defRPr lang="de-DE" sz="28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defRPr>
            </a:lvl1pPr>
          </a:lstStyle>
          <a:p>
            <a:r>
              <a:rPr lang="fr-FR" b="1" dirty="0">
                <a:solidFill>
                  <a:sysClr val="windowText" lastClr="000000"/>
                </a:solidFill>
              </a:rPr>
              <a:t>A vous de jouer !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B9F9F3D-5A86-0147-AF8C-66324E59C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3913" y="33734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733039" y="132840"/>
            <a:ext cx="6617880" cy="7226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675520" y="1904400"/>
            <a:ext cx="4840920" cy="442439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24480" y="6479640"/>
            <a:ext cx="4431600" cy="209520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520" y="6421680"/>
            <a:ext cx="70488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Titre</a:t>
            </a:r>
          </a:p>
        </p:txBody>
      </p:sp>
      <p:cxnSp>
        <p:nvCxnSpPr>
          <p:cNvPr id="19" name="Connector: Elbow 18"/>
          <p:cNvCxnSpPr>
            <a:stCxn id="18" idx="3"/>
          </p:cNvCxnSpPr>
          <p:nvPr/>
        </p:nvCxnSpPr>
        <p:spPr>
          <a:xfrm>
            <a:off x="1166400" y="6566760"/>
            <a:ext cx="1558080" cy="17640"/>
          </a:xfrm>
          <a:prstGeom prst="bentConnector3">
            <a:avLst/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20" name="TextBox 19"/>
          <p:cNvSpPr txBox="1"/>
          <p:nvPr/>
        </p:nvSpPr>
        <p:spPr>
          <a:xfrm>
            <a:off x="461520" y="1993680"/>
            <a:ext cx="70488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Titre</a:t>
            </a:r>
          </a:p>
        </p:txBody>
      </p:sp>
      <p:cxnSp>
        <p:nvCxnSpPr>
          <p:cNvPr id="21" name="Connector: Elbow 20"/>
          <p:cNvCxnSpPr>
            <a:stCxn id="20" idx="3"/>
            <a:endCxn id="4" idx="1"/>
          </p:cNvCxnSpPr>
          <p:nvPr/>
        </p:nvCxnSpPr>
        <p:spPr>
          <a:xfrm flipV="1">
            <a:off x="1166400" y="2125620"/>
            <a:ext cx="1509120" cy="1314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24" name="ZoneTexte 23"/>
          <p:cNvSpPr txBox="1"/>
          <p:nvPr/>
        </p:nvSpPr>
        <p:spPr>
          <a:xfrm>
            <a:off x="92329" y="114098"/>
            <a:ext cx="1544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Fonction </a:t>
            </a:r>
          </a:p>
          <a:p>
            <a:pPr algn="ctr"/>
            <a:r>
              <a:rPr lang="fr-FR" sz="2400" b="1" dirty="0">
                <a:solidFill>
                  <a:srgbClr val="7030A0"/>
                </a:solidFill>
              </a:rPr>
              <a:t>des textes </a:t>
            </a:r>
          </a:p>
        </p:txBody>
      </p:sp>
      <p:pic>
        <p:nvPicPr>
          <p:cNvPr id="2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868423B-AEDE-404F-A3FA-FED7D63F0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2833" y="647964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733039" y="132840"/>
            <a:ext cx="6617880" cy="7226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819160" y="529920"/>
            <a:ext cx="3908880" cy="241920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5520" y="1904400"/>
            <a:ext cx="4840920" cy="442439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3000" y="2871000"/>
            <a:ext cx="2473920" cy="209520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8480" y="4967640"/>
            <a:ext cx="2332800" cy="209520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9720" y="735840"/>
            <a:ext cx="127512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Sous-titre</a:t>
            </a:r>
          </a:p>
        </p:txBody>
      </p:sp>
      <p:cxnSp>
        <p:nvCxnSpPr>
          <p:cNvPr id="9" name="Connector: Elbow 8"/>
          <p:cNvCxnSpPr>
            <a:stCxn id="8" idx="1"/>
            <a:endCxn id="3" idx="3"/>
          </p:cNvCxnSpPr>
          <p:nvPr/>
        </p:nvCxnSpPr>
        <p:spPr>
          <a:xfrm rot="10800000">
            <a:off x="6728040" y="650880"/>
            <a:ext cx="2011680" cy="23004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10" name="TextBox 9"/>
          <p:cNvSpPr txBox="1"/>
          <p:nvPr/>
        </p:nvSpPr>
        <p:spPr>
          <a:xfrm>
            <a:off x="8704080" y="2823840"/>
            <a:ext cx="127512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Sous-titre</a:t>
            </a:r>
          </a:p>
        </p:txBody>
      </p:sp>
      <p:cxnSp>
        <p:nvCxnSpPr>
          <p:cNvPr id="11" name="Connector: Elbow 10"/>
          <p:cNvCxnSpPr>
            <a:stCxn id="10" idx="1"/>
            <a:endCxn id="5" idx="3"/>
          </p:cNvCxnSpPr>
          <p:nvPr/>
        </p:nvCxnSpPr>
        <p:spPr>
          <a:xfrm rot="10800000" flipV="1">
            <a:off x="5326920" y="2968920"/>
            <a:ext cx="3377160" cy="684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12" name="TextBox 11"/>
          <p:cNvSpPr txBox="1"/>
          <p:nvPr/>
        </p:nvSpPr>
        <p:spPr>
          <a:xfrm>
            <a:off x="8704080" y="4515840"/>
            <a:ext cx="127512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Sous-titre</a:t>
            </a:r>
          </a:p>
        </p:txBody>
      </p:sp>
      <p:cxnSp>
        <p:nvCxnSpPr>
          <p:cNvPr id="13" name="Connector: Elbow 12"/>
          <p:cNvCxnSpPr>
            <a:stCxn id="12" idx="1"/>
          </p:cNvCxnSpPr>
          <p:nvPr/>
        </p:nvCxnSpPr>
        <p:spPr>
          <a:xfrm flipH="1">
            <a:off x="5201279" y="4660920"/>
            <a:ext cx="3502801" cy="411480"/>
          </a:xfrm>
          <a:prstGeom prst="bentConnector3">
            <a:avLst/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14" name="Rectangle 13"/>
          <p:cNvSpPr/>
          <p:nvPr/>
        </p:nvSpPr>
        <p:spPr>
          <a:xfrm>
            <a:off x="2868480" y="6767640"/>
            <a:ext cx="1552680" cy="209520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24480" y="6479640"/>
            <a:ext cx="4431600" cy="209520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cxnSp>
        <p:nvCxnSpPr>
          <p:cNvPr id="16" name="Connector: Elbow 15"/>
          <p:cNvCxnSpPr>
            <a:endCxn id="14" idx="3"/>
          </p:cNvCxnSpPr>
          <p:nvPr/>
        </p:nvCxnSpPr>
        <p:spPr>
          <a:xfrm flipH="1" flipV="1">
            <a:off x="4421160" y="6872400"/>
            <a:ext cx="4210920" cy="272520"/>
          </a:xfrm>
          <a:prstGeom prst="bentConnector3">
            <a:avLst/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17" name="TextBox 16"/>
          <p:cNvSpPr txBox="1"/>
          <p:nvPr/>
        </p:nvSpPr>
        <p:spPr>
          <a:xfrm>
            <a:off x="8632080" y="6999840"/>
            <a:ext cx="127512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Sous-titre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1520" y="6421680"/>
            <a:ext cx="70488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Titre</a:t>
            </a:r>
          </a:p>
        </p:txBody>
      </p:sp>
      <p:cxnSp>
        <p:nvCxnSpPr>
          <p:cNvPr id="19" name="Connector: Elbow 18"/>
          <p:cNvCxnSpPr>
            <a:stCxn id="18" idx="3"/>
          </p:cNvCxnSpPr>
          <p:nvPr/>
        </p:nvCxnSpPr>
        <p:spPr>
          <a:xfrm>
            <a:off x="1166400" y="6566760"/>
            <a:ext cx="1558080" cy="17640"/>
          </a:xfrm>
          <a:prstGeom prst="bentConnector3">
            <a:avLst/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20" name="TextBox 19"/>
          <p:cNvSpPr txBox="1"/>
          <p:nvPr/>
        </p:nvSpPr>
        <p:spPr>
          <a:xfrm>
            <a:off x="461520" y="1993680"/>
            <a:ext cx="70488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Titre</a:t>
            </a:r>
          </a:p>
        </p:txBody>
      </p:sp>
      <p:cxnSp>
        <p:nvCxnSpPr>
          <p:cNvPr id="21" name="Connector: Elbow 20"/>
          <p:cNvCxnSpPr>
            <a:stCxn id="20" idx="3"/>
            <a:endCxn id="4" idx="1"/>
          </p:cNvCxnSpPr>
          <p:nvPr/>
        </p:nvCxnSpPr>
        <p:spPr>
          <a:xfrm flipV="1">
            <a:off x="1166400" y="2125620"/>
            <a:ext cx="1509120" cy="1314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24" name="ZoneTexte 23"/>
          <p:cNvSpPr txBox="1"/>
          <p:nvPr/>
        </p:nvSpPr>
        <p:spPr>
          <a:xfrm>
            <a:off x="92329" y="114098"/>
            <a:ext cx="1544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Fonction </a:t>
            </a:r>
          </a:p>
          <a:p>
            <a:pPr algn="ctr"/>
            <a:r>
              <a:rPr lang="fr-FR" sz="2400" b="1" dirty="0">
                <a:solidFill>
                  <a:srgbClr val="7030A0"/>
                </a:solidFill>
              </a:rPr>
              <a:t>des textes </a:t>
            </a:r>
          </a:p>
        </p:txBody>
      </p:sp>
      <p:pic>
        <p:nvPicPr>
          <p:cNvPr id="2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AF262FB-60A7-9248-B185-3E36879C9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0153" y="59206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733039" y="132840"/>
            <a:ext cx="6617880" cy="7226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819160" y="529920"/>
            <a:ext cx="3908880" cy="241920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5520" y="1904400"/>
            <a:ext cx="4840920" cy="442439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3000" y="2871000"/>
            <a:ext cx="2473920" cy="209520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1240" y="3688919"/>
            <a:ext cx="4097520" cy="639720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8480" y="4967640"/>
            <a:ext cx="2332800" cy="209520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9720" y="735840"/>
            <a:ext cx="127512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Sous-titre</a:t>
            </a:r>
          </a:p>
        </p:txBody>
      </p:sp>
      <p:cxnSp>
        <p:nvCxnSpPr>
          <p:cNvPr id="9" name="Connector: Elbow 8"/>
          <p:cNvCxnSpPr>
            <a:stCxn id="8" idx="1"/>
            <a:endCxn id="3" idx="3"/>
          </p:cNvCxnSpPr>
          <p:nvPr/>
        </p:nvCxnSpPr>
        <p:spPr>
          <a:xfrm rot="10800000">
            <a:off x="6728040" y="650880"/>
            <a:ext cx="2011680" cy="23004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10" name="TextBox 9"/>
          <p:cNvSpPr txBox="1"/>
          <p:nvPr/>
        </p:nvSpPr>
        <p:spPr>
          <a:xfrm>
            <a:off x="8704080" y="2823840"/>
            <a:ext cx="127512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Sous-titre</a:t>
            </a:r>
          </a:p>
        </p:txBody>
      </p:sp>
      <p:cxnSp>
        <p:nvCxnSpPr>
          <p:cNvPr id="11" name="Connector: Elbow 10"/>
          <p:cNvCxnSpPr>
            <a:stCxn id="10" idx="1"/>
            <a:endCxn id="5" idx="3"/>
          </p:cNvCxnSpPr>
          <p:nvPr/>
        </p:nvCxnSpPr>
        <p:spPr>
          <a:xfrm rot="10800000" flipV="1">
            <a:off x="5326920" y="2968920"/>
            <a:ext cx="3377160" cy="684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12" name="TextBox 11"/>
          <p:cNvSpPr txBox="1"/>
          <p:nvPr/>
        </p:nvSpPr>
        <p:spPr>
          <a:xfrm>
            <a:off x="8704080" y="4515840"/>
            <a:ext cx="127512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Sous-titre</a:t>
            </a:r>
          </a:p>
        </p:txBody>
      </p:sp>
      <p:cxnSp>
        <p:nvCxnSpPr>
          <p:cNvPr id="13" name="Connector: Elbow 12"/>
          <p:cNvCxnSpPr>
            <a:stCxn id="12" idx="1"/>
          </p:cNvCxnSpPr>
          <p:nvPr/>
        </p:nvCxnSpPr>
        <p:spPr>
          <a:xfrm flipH="1">
            <a:off x="5201279" y="4660920"/>
            <a:ext cx="3502801" cy="411480"/>
          </a:xfrm>
          <a:prstGeom prst="bentConnector3">
            <a:avLst/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14" name="Rectangle 13"/>
          <p:cNvSpPr/>
          <p:nvPr/>
        </p:nvSpPr>
        <p:spPr>
          <a:xfrm>
            <a:off x="2868480" y="6767640"/>
            <a:ext cx="1552680" cy="209520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24480" y="6479640"/>
            <a:ext cx="4431600" cy="209520"/>
          </a:xfrm>
          <a:prstGeom prst="rect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cxnSp>
        <p:nvCxnSpPr>
          <p:cNvPr id="16" name="Connector: Elbow 15"/>
          <p:cNvCxnSpPr>
            <a:endCxn id="14" idx="3"/>
          </p:cNvCxnSpPr>
          <p:nvPr/>
        </p:nvCxnSpPr>
        <p:spPr>
          <a:xfrm flipH="1" flipV="1">
            <a:off x="4421160" y="6872400"/>
            <a:ext cx="4210920" cy="272520"/>
          </a:xfrm>
          <a:prstGeom prst="bentConnector3">
            <a:avLst/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17" name="TextBox 16"/>
          <p:cNvSpPr txBox="1"/>
          <p:nvPr/>
        </p:nvSpPr>
        <p:spPr>
          <a:xfrm>
            <a:off x="8632080" y="6999840"/>
            <a:ext cx="127512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Sous-titre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1520" y="6421680"/>
            <a:ext cx="70488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Titre</a:t>
            </a:r>
          </a:p>
        </p:txBody>
      </p:sp>
      <p:cxnSp>
        <p:nvCxnSpPr>
          <p:cNvPr id="19" name="Connector: Elbow 18"/>
          <p:cNvCxnSpPr>
            <a:stCxn id="18" idx="3"/>
          </p:cNvCxnSpPr>
          <p:nvPr/>
        </p:nvCxnSpPr>
        <p:spPr>
          <a:xfrm>
            <a:off x="1166400" y="6566760"/>
            <a:ext cx="1558080" cy="17640"/>
          </a:xfrm>
          <a:prstGeom prst="bentConnector3">
            <a:avLst/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20" name="TextBox 19"/>
          <p:cNvSpPr txBox="1"/>
          <p:nvPr/>
        </p:nvSpPr>
        <p:spPr>
          <a:xfrm>
            <a:off x="461520" y="1993680"/>
            <a:ext cx="70488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Titre</a:t>
            </a:r>
          </a:p>
        </p:txBody>
      </p:sp>
      <p:cxnSp>
        <p:nvCxnSpPr>
          <p:cNvPr id="21" name="Connector: Elbow 20"/>
          <p:cNvCxnSpPr>
            <a:stCxn id="20" idx="3"/>
            <a:endCxn id="4" idx="1"/>
          </p:cNvCxnSpPr>
          <p:nvPr/>
        </p:nvCxnSpPr>
        <p:spPr>
          <a:xfrm flipV="1">
            <a:off x="1166400" y="2125620"/>
            <a:ext cx="1509120" cy="1314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22" name="TextBox 21"/>
          <p:cNvSpPr txBox="1"/>
          <p:nvPr/>
        </p:nvSpPr>
        <p:spPr>
          <a:xfrm>
            <a:off x="368640" y="4460400"/>
            <a:ext cx="803160" cy="290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Citation</a:t>
            </a:r>
            <a:endParaRPr lang="de-DE" sz="1400" b="0" i="0" u="none" strike="noStrike" kern="1200" dirty="0">
              <a:ln>
                <a:noFill/>
              </a:ln>
              <a:latin typeface="Arial" pitchFamily="18"/>
              <a:ea typeface="WenQuanYi Zen Hei" pitchFamily="2"/>
              <a:cs typeface="Lohit Hindi" pitchFamily="2"/>
            </a:endParaRPr>
          </a:p>
        </p:txBody>
      </p:sp>
      <p:cxnSp>
        <p:nvCxnSpPr>
          <p:cNvPr id="23" name="Connector: Elbow 22"/>
          <p:cNvCxnSpPr>
            <a:stCxn id="22" idx="3"/>
          </p:cNvCxnSpPr>
          <p:nvPr/>
        </p:nvCxnSpPr>
        <p:spPr>
          <a:xfrm flipV="1">
            <a:off x="1171800" y="4008600"/>
            <a:ext cx="1819440" cy="596880"/>
          </a:xfrm>
          <a:prstGeom prst="bentConnector3">
            <a:avLst/>
          </a:prstGeom>
          <a:noFill/>
          <a:ln w="0">
            <a:solidFill>
              <a:srgbClr val="3465AF"/>
            </a:solidFill>
            <a:prstDash val="solid"/>
            <a:tailEnd type="arrow"/>
          </a:ln>
        </p:spPr>
      </p:cxnSp>
      <p:sp>
        <p:nvSpPr>
          <p:cNvPr id="24" name="ZoneTexte 23"/>
          <p:cNvSpPr txBox="1"/>
          <p:nvPr/>
        </p:nvSpPr>
        <p:spPr>
          <a:xfrm>
            <a:off x="92329" y="114098"/>
            <a:ext cx="1544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Fonction </a:t>
            </a:r>
          </a:p>
          <a:p>
            <a:pPr algn="ctr"/>
            <a:r>
              <a:rPr lang="fr-FR" sz="2400" b="1" dirty="0">
                <a:solidFill>
                  <a:srgbClr val="7030A0"/>
                </a:solidFill>
              </a:rPr>
              <a:t>des textes </a:t>
            </a:r>
          </a:p>
        </p:txBody>
      </p:sp>
      <p:pic>
        <p:nvPicPr>
          <p:cNvPr id="2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D3149A0-B5A8-184E-ADFA-82DEAD0C87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9720" y="61233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8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19479" y="689775"/>
            <a:ext cx="7585200" cy="430887"/>
          </a:xfrm>
        </p:spPr>
        <p:txBody>
          <a:bodyPr>
            <a:spAutoFit/>
          </a:bodyPr>
          <a:lstStyle/>
          <a:p>
            <a:pPr lvl="0"/>
            <a:r>
              <a:rPr lang="de-DE" b="1" dirty="0">
                <a:latin typeface="Arial" charset="0"/>
                <a:ea typeface="Arial" charset="0"/>
                <a:cs typeface="Arial" charset="0"/>
              </a:rPr>
              <a:t>Fond (</a:t>
            </a:r>
            <a:r>
              <a:rPr lang="de-DE" b="1" dirty="0" err="1">
                <a:latin typeface="Arial" charset="0"/>
                <a:ea typeface="Arial" charset="0"/>
                <a:cs typeface="Arial" charset="0"/>
              </a:rPr>
              <a:t>fonction</a:t>
            </a:r>
            <a:r>
              <a:rPr lang="de-DE" b="1" dirty="0">
                <a:latin typeface="Arial" charset="0"/>
                <a:ea typeface="Arial" charset="0"/>
                <a:cs typeface="Arial" charset="0"/>
              </a:rPr>
              <a:t>) / Forme (</a:t>
            </a:r>
            <a:r>
              <a:rPr lang="de-DE" b="1" dirty="0" err="1">
                <a:latin typeface="Arial" charset="0"/>
                <a:ea typeface="Arial" charset="0"/>
                <a:cs typeface="Arial" charset="0"/>
              </a:rPr>
              <a:t>présentation</a:t>
            </a:r>
            <a:r>
              <a:rPr lang="de-DE" b="1" dirty="0">
                <a:latin typeface="Arial" charset="0"/>
                <a:ea typeface="Arial" charset="0"/>
                <a:cs typeface="Arial" charset="0"/>
              </a:rPr>
              <a:t>)	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19479" y="1223609"/>
            <a:ext cx="9169391" cy="3348391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endParaRPr lang="fr-FR" b="1" dirty="0">
              <a:solidFill>
                <a:srgbClr val="009999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Le rédacteur 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produit la</a:t>
            </a:r>
            <a:endParaRPr lang="fr-FR" b="1" dirty="0">
              <a:solidFill>
                <a:srgbClr val="009999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buSzPct val="45000"/>
              <a:buFont typeface="StarSymbol"/>
              <a:buChar char="●"/>
            </a:pPr>
            <a:r>
              <a:rPr lang="fr-FR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Composition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 : fond (contenu ayant une fonction comme titre, sous-titre, citation, numérotation)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Typographie</a:t>
            </a:r>
            <a:r>
              <a:rPr lang="fr-FR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: forme (présentation ayant une apparence comme gras, italique, grand police</a:t>
            </a:r>
            <a:r>
              <a:rPr lang="mr-IN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)</a:t>
            </a:r>
            <a:br>
              <a:rPr lang="fr-FR" sz="2600" dirty="0">
                <a:latin typeface="Arial" charset="0"/>
                <a:ea typeface="Arial" charset="0"/>
                <a:cs typeface="Arial" charset="0"/>
              </a:rPr>
            </a:br>
            <a:endParaRPr lang="fr-FR" sz="2600" dirty="0">
              <a:latin typeface="Arial" charset="0"/>
              <a:ea typeface="Arial" charset="0"/>
              <a:cs typeface="Arial" charset="0"/>
            </a:endParaRPr>
          </a:p>
          <a:p>
            <a:pPr lvl="0" algn="ctr">
              <a:buSzPct val="45000"/>
            </a:pPr>
            <a:r>
              <a:rPr lang="fr-FR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Ces deux tâches sont souvent mélangées !</a:t>
            </a:r>
          </a:p>
          <a:p>
            <a:pPr lvl="0">
              <a:buSzPct val="45000"/>
              <a:buFont typeface="StarSymbol"/>
              <a:buChar char="●"/>
            </a:pPr>
            <a:endParaRPr lang="fr-FR" dirty="0">
              <a:solidFill>
                <a:srgbClr val="DC2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17230" y="4780546"/>
            <a:ext cx="9071640" cy="176920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de-DE" sz="2600" b="0" i="0" u="none" strike="noStrike" kern="1200">
                <a:ln>
                  <a:noFill/>
                </a:ln>
                <a:latin typeface="Liberation Sans" pitchFamily="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45000"/>
              <a:buFont typeface="StarSymbol"/>
              <a:buChar char="●"/>
            </a:pPr>
            <a:r>
              <a:rPr lang="fr-FR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Risques : 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e pas être homogène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>Si on change d'avis, il faut tout reprendre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>Exportation difficile</a:t>
            </a:r>
            <a:r>
              <a:rPr lang="mr-IN" dirty="0">
                <a:latin typeface="Arial" charset="0"/>
                <a:ea typeface="Arial" charset="0"/>
                <a:cs typeface="Arial" charset="0"/>
              </a:rPr>
              <a:t>…</a:t>
            </a:r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611B682-6FDD-5245-9DDF-CC1E38A3D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3913" y="337343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717136"/>
            <a:ext cx="9071640" cy="430887"/>
          </a:xfrm>
        </p:spPr>
        <p:txBody>
          <a:bodyPr>
            <a:spAutoFit/>
          </a:bodyPr>
          <a:lstStyle/>
          <a:p>
            <a:pPr lvl="0"/>
            <a:r>
              <a:rPr lang="de-DE" b="1" dirty="0" err="1"/>
              <a:t>Etape</a:t>
            </a:r>
            <a:r>
              <a:rPr lang="de-DE" b="1" dirty="0"/>
              <a:t> 1 :  </a:t>
            </a:r>
            <a:r>
              <a:rPr lang="de-DE" b="1" dirty="0" err="1"/>
              <a:t>travailler</a:t>
            </a:r>
            <a:r>
              <a:rPr lang="de-DE" b="1" dirty="0"/>
              <a:t> le </a:t>
            </a:r>
            <a:r>
              <a:rPr lang="de-DE" b="1" dirty="0" err="1"/>
              <a:t>fond</a:t>
            </a:r>
            <a:endParaRPr lang="de-DE" b="1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216000" cy="4331442"/>
          </a:xfrm>
        </p:spPr>
        <p:txBody>
          <a:bodyPr>
            <a:spAutoFit/>
          </a:bodyPr>
          <a:lstStyle/>
          <a:p>
            <a:pPr marL="342900" lvl="0" indent="-342900">
              <a:buFont typeface="Arial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Indication de la </a:t>
            </a:r>
            <a:r>
              <a:rPr lang="fr-FR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fonction logique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 de chaque élément</a:t>
            </a:r>
          </a:p>
          <a:p>
            <a:pPr marL="1028700" lvl="1" indent="-342900">
              <a:buFont typeface="Arial" charset="0"/>
              <a:buChar char="•"/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>Titre de chapitre</a:t>
            </a:r>
          </a:p>
          <a:p>
            <a:pPr marL="1028700" lvl="1" indent="-342900">
              <a:buFont typeface="Arial" charset="0"/>
              <a:buChar char="•"/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>Titre de section</a:t>
            </a:r>
          </a:p>
          <a:p>
            <a:pPr marL="1028700" lvl="1" indent="-342900">
              <a:buFont typeface="Arial" charset="0"/>
              <a:buChar char="•"/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>Citation d'un passage d'un ouvrage</a:t>
            </a:r>
          </a:p>
          <a:p>
            <a:pPr marL="1028700" lvl="1" indent="-342900">
              <a:buFont typeface="Arial" charset="0"/>
              <a:buChar char="•"/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marL="1028700" lvl="1" indent="-342900">
              <a:buFont typeface="Arial" charset="0"/>
              <a:buChar char="•"/>
            </a:pPr>
            <a:endParaRPr lang="fr-FR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En aucun cas, on n’applique de mise en forme</a:t>
            </a:r>
          </a:p>
          <a:p>
            <a:pPr marL="1028700" lvl="1" indent="-342900">
              <a:buFont typeface="Arial" charset="0"/>
              <a:buChar char="•"/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>Centré, gras, 22pt, espacement après 1,5cm</a:t>
            </a:r>
          </a:p>
          <a:p>
            <a:pPr marL="1028700" lvl="1" indent="-342900">
              <a:buFont typeface="Arial" charset="0"/>
              <a:buChar char="•"/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>Souligné, 18pt, retrait marge gauche 0,5cm</a:t>
            </a:r>
          </a:p>
          <a:p>
            <a:pPr marL="1028700" lvl="1" indent="-342900">
              <a:buFont typeface="Arial" charset="0"/>
              <a:buChar char="•"/>
            </a:pPr>
            <a:r>
              <a:rPr lang="fr-FR" dirty="0">
                <a:latin typeface="Arial" charset="0"/>
                <a:ea typeface="Arial" charset="0"/>
                <a:cs typeface="Arial" charset="0"/>
              </a:rPr>
              <a:t>...</a:t>
            </a:r>
          </a:p>
        </p:txBody>
      </p:sp>
      <p:pic>
        <p:nvPicPr>
          <p:cNvPr id="1028" name="Picture 4" descr="miley, emoticone, pas cont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31" y="4903539"/>
            <a:ext cx="1196943" cy="119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ata.photofunky.net/output/image/6/e/5/a/6e5a59/photofunk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30" y="2525331"/>
            <a:ext cx="1196943" cy="119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4C871A8-4A9F-2A4D-AE62-217A245690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3913" y="337343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19479" y="725776"/>
            <a:ext cx="7585200" cy="430887"/>
          </a:xfrm>
        </p:spPr>
        <p:txBody>
          <a:bodyPr>
            <a:spAutoFit/>
          </a:bodyPr>
          <a:lstStyle/>
          <a:p>
            <a:pPr lvl="0"/>
            <a:r>
              <a:rPr lang="de-DE" b="1" dirty="0" err="1"/>
              <a:t>Etape</a:t>
            </a:r>
            <a:r>
              <a:rPr lang="de-DE" b="1" dirty="0"/>
              <a:t> 2 : la forme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8360" y="1841039"/>
            <a:ext cx="5242629" cy="3804118"/>
          </a:xfrm>
        </p:spPr>
        <p:txBody>
          <a:bodyPr wrap="square">
            <a:sp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de-DE" dirty="0">
                <a:latin typeface="Arial" charset="0"/>
                <a:ea typeface="Arial" charset="0"/>
                <a:cs typeface="Arial" charset="0"/>
              </a:rPr>
              <a:t> À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chaque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fonction</a:t>
            </a:r>
            <a:r>
              <a:rPr lang="de-DE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logique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association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d'une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mise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en forme</a:t>
            </a:r>
          </a:p>
          <a:p>
            <a:pPr marL="682625" lvl="1" indent="-317500">
              <a:buFont typeface="Arial" charset="0"/>
              <a:buChar char="•"/>
            </a:pPr>
            <a:r>
              <a:rPr lang="de-DE" dirty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associe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fonction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Titre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niveau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1 à </a:t>
            </a:r>
            <a:r>
              <a:rPr lang="fr-FR" dirty="0">
                <a:latin typeface="Arial" charset="0"/>
                <a:ea typeface="Arial" charset="0"/>
                <a:cs typeface="Arial" charset="0"/>
              </a:rPr>
              <a:t>Centré, gras, 22pt, espacement après 1,5cm</a:t>
            </a:r>
            <a:endParaRPr lang="de-DE" dirty="0">
              <a:latin typeface="Arial" charset="0"/>
              <a:ea typeface="Arial" charset="0"/>
              <a:cs typeface="Arial" charset="0"/>
            </a:endParaRPr>
          </a:p>
          <a:p>
            <a:pPr marL="682625" lvl="1" indent="-317500">
              <a:buFont typeface="Arial" charset="0"/>
              <a:buChar char="•"/>
            </a:pPr>
            <a:r>
              <a:rPr lang="de-DE" dirty="0" err="1">
                <a:latin typeface="Arial" charset="0"/>
                <a:ea typeface="Arial" charset="0"/>
                <a:cs typeface="Arial" charset="0"/>
              </a:rPr>
              <a:t>Tous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textes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balisés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comme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Titre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niveau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1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change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présentation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uniformément</a:t>
            </a:r>
            <a:br>
              <a:rPr lang="de-DE" dirty="0">
                <a:latin typeface="Arial" charset="0"/>
                <a:ea typeface="Arial" charset="0"/>
                <a:cs typeface="Arial" charset="0"/>
              </a:rPr>
            </a:br>
            <a:endParaRPr lang="de-DE" dirty="0">
              <a:latin typeface="Arial" charset="0"/>
              <a:ea typeface="Arial" charset="0"/>
              <a:cs typeface="Arial" charset="0"/>
            </a:endParaRPr>
          </a:p>
          <a:p>
            <a:pPr lvl="0">
              <a:buSzPct val="45000"/>
              <a:buFont typeface="StarSymbol"/>
              <a:buChar char="●"/>
            </a:pPr>
            <a:endParaRPr lang="de-DE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lum/>
            <a:alphaModFix/>
          </a:blip>
          <a:stretch>
            <a:fillRect/>
          </a:stretch>
        </p:blipFill>
        <p:spPr>
          <a:xfrm>
            <a:off x="5946840" y="1980000"/>
            <a:ext cx="3593160" cy="472355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5" name="Straight Connector 4"/>
          <p:cNvSpPr/>
          <p:nvPr/>
        </p:nvSpPr>
        <p:spPr>
          <a:xfrm flipV="1">
            <a:off x="4143240" y="5520240"/>
            <a:ext cx="1753560" cy="53244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08000" tIns="63000" rIns="108000" bIns="63000" anchor="ctr" compatLnSpc="0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5719" y="5811840"/>
            <a:ext cx="1805760" cy="466200"/>
          </a:xfrm>
          <a:prstGeom prst="rect">
            <a:avLst/>
          </a:prstGeom>
          <a:noFill/>
          <a:ln>
            <a:noFill/>
          </a:ln>
        </p:spPr>
        <p:txBody>
          <a:bodyPr vert="horz" wrap="none" lIns="108000" tIns="63000" rIns="108000" bIns="63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0" i="0" u="none" strike="noStrike" kern="1200">
                <a:ln>
                  <a:noFill/>
                </a:ln>
                <a:latin typeface="Arial" pitchFamily="18"/>
                <a:ea typeface="WenQuanYi Zen Hei" pitchFamily="2"/>
                <a:cs typeface="Lohit Hindi" pitchFamily="2"/>
              </a:rPr>
              <a:t>Le styliste</a:t>
            </a:r>
          </a:p>
        </p:txBody>
      </p:sp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AB3FF8E-A294-E146-8D18-DB9EE6817D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6359" y="578646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de-DE" b="1" dirty="0" err="1"/>
              <a:t>Types</a:t>
            </a:r>
            <a:r>
              <a:rPr lang="de-DE" b="1" dirty="0"/>
              <a:t> de style	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694765"/>
            <a:ext cx="9071640" cy="3414960"/>
          </a:xfrm>
        </p:spPr>
        <p:txBody>
          <a:bodyPr/>
          <a:lstStyle/>
          <a:p>
            <a:pPr marL="1079500" lvl="1" indent="-285750">
              <a:buFont typeface="Arial" charset="0"/>
              <a:buChar char="•"/>
            </a:pPr>
            <a:endParaRPr lang="de-DE" sz="2600" dirty="0">
              <a:latin typeface="Arial" charset="0"/>
              <a:ea typeface="Arial" charset="0"/>
              <a:cs typeface="Arial" charset="0"/>
            </a:endParaRPr>
          </a:p>
          <a:p>
            <a:pPr>
              <a:buSzPct val="45000"/>
              <a:buFont typeface="StarSymbol"/>
              <a:buChar char="●"/>
            </a:pP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3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types</a:t>
            </a:r>
            <a:r>
              <a:rPr lang="de-DE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styles</a:t>
            </a:r>
            <a:r>
              <a:rPr lang="de-DE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 :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caractères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paragraphes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pages</a:t>
            </a:r>
            <a:endParaRPr lang="de-DE" dirty="0">
              <a:latin typeface="Arial" charset="0"/>
              <a:ea typeface="Arial" charset="0"/>
              <a:cs typeface="Arial" charset="0"/>
            </a:endParaRPr>
          </a:p>
          <a:p>
            <a:pPr>
              <a:buSzPct val="45000"/>
              <a:buFont typeface="StarSymbol"/>
              <a:buChar char="●"/>
            </a:pPr>
            <a:endParaRPr lang="de-DE" dirty="0">
              <a:latin typeface="Arial" charset="0"/>
              <a:ea typeface="Arial" charset="0"/>
              <a:cs typeface="Arial" charset="0"/>
            </a:endParaRPr>
          </a:p>
          <a:p>
            <a:pPr>
              <a:buSzPct val="45000"/>
              <a:buFont typeface="StarSymbol"/>
              <a:buChar char="●"/>
            </a:pP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de-DE" dirty="0">
                <a:latin typeface="Arial" charset="0"/>
                <a:ea typeface="Arial" charset="0"/>
                <a:cs typeface="Arial" charset="0"/>
              </a:rPr>
            </a:br>
            <a:endParaRPr lang="de-DE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D7DDA9-E4D5-9148-A423-D5989D56B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40" y="2805348"/>
            <a:ext cx="3505200" cy="4241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7C6B8CB-A99A-2144-B9CE-6A92E1630B78}"/>
              </a:ext>
            </a:extLst>
          </p:cNvPr>
          <p:cNvSpPr txBox="1"/>
          <p:nvPr/>
        </p:nvSpPr>
        <p:spPr>
          <a:xfrm>
            <a:off x="777922" y="3903260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Choix du type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106ED19-F768-A846-8590-2EFFBB415B28}"/>
              </a:ext>
            </a:extLst>
          </p:cNvPr>
          <p:cNvCxnSpPr/>
          <p:nvPr/>
        </p:nvCxnSpPr>
        <p:spPr>
          <a:xfrm flipV="1">
            <a:off x="2347415" y="3057099"/>
            <a:ext cx="1377025" cy="1050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B34661C-8579-0B4C-A32E-B4C556FE7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3913" y="337343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/>
          <a:p>
            <a:pPr lvl="0"/>
            <a:r>
              <a:rPr lang="de-DE" b="1" dirty="0" err="1"/>
              <a:t>Types</a:t>
            </a:r>
            <a:r>
              <a:rPr lang="de-DE" b="1" dirty="0"/>
              <a:t> de style	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53566"/>
            <a:ext cx="9071640" cy="3414960"/>
          </a:xfrm>
        </p:spPr>
        <p:txBody>
          <a:bodyPr/>
          <a:lstStyle/>
          <a:p>
            <a:pPr marL="1079500" lvl="1" indent="-285750">
              <a:buFont typeface="Arial" charset="0"/>
              <a:buChar char="•"/>
            </a:pPr>
            <a:endParaRPr lang="de-DE" sz="2600" dirty="0">
              <a:latin typeface="Arial" charset="0"/>
              <a:ea typeface="Arial" charset="0"/>
              <a:cs typeface="Arial" charset="0"/>
            </a:endParaRPr>
          </a:p>
          <a:p>
            <a:pPr>
              <a:buSzPct val="45000"/>
              <a:buFont typeface="StarSymbol"/>
              <a:buChar char="●"/>
            </a:pP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Nombreux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styles</a:t>
            </a:r>
            <a:r>
              <a:rPr lang="de-DE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prédéfinis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directement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utilisables</a:t>
            </a:r>
            <a:endParaRPr lang="de-DE" dirty="0">
              <a:latin typeface="Arial" charset="0"/>
              <a:ea typeface="Arial" charset="0"/>
              <a:cs typeface="Arial" charset="0"/>
            </a:endParaRPr>
          </a:p>
          <a:p>
            <a:pPr>
              <a:buSzPct val="45000"/>
              <a:buFont typeface="StarSymbol"/>
              <a:buChar char="●"/>
            </a:pP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Possibilité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modifier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présentation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d‘un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style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existant</a:t>
            </a:r>
            <a:endParaRPr lang="de-DE" dirty="0">
              <a:latin typeface="Arial" charset="0"/>
              <a:ea typeface="Arial" charset="0"/>
              <a:cs typeface="Arial" charset="0"/>
            </a:endParaRPr>
          </a:p>
          <a:p>
            <a:pPr>
              <a:buSzPct val="45000"/>
              <a:buFont typeface="StarSymbol"/>
              <a:buChar char="●"/>
            </a:pP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Possibilité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définir</a:t>
            </a:r>
            <a:r>
              <a:rPr lang="de-DE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ses</a:t>
            </a:r>
            <a:r>
              <a:rPr lang="de-DE" b="1" dirty="0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 propres </a:t>
            </a:r>
            <a:r>
              <a:rPr lang="de-DE" b="1" dirty="0" err="1">
                <a:solidFill>
                  <a:srgbClr val="009999"/>
                </a:solidFill>
                <a:latin typeface="Arial" charset="0"/>
                <a:ea typeface="Arial" charset="0"/>
                <a:cs typeface="Arial" charset="0"/>
              </a:rPr>
              <a:t>styles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…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mais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il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inutile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réinventer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ce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qui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existe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ea typeface="Arial" charset="0"/>
                <a:cs typeface="Arial" charset="0"/>
              </a:rPr>
              <a:t>déjà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8ACFC7-D413-CC4E-A2F6-C534126A8E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0"/>
          <a:stretch/>
        </p:blipFill>
        <p:spPr>
          <a:xfrm>
            <a:off x="3287219" y="3856226"/>
            <a:ext cx="3505200" cy="33361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753A4EE-A8E1-3A43-9998-CD839A1B9641}"/>
              </a:ext>
            </a:extLst>
          </p:cNvPr>
          <p:cNvSpPr txBox="1"/>
          <p:nvPr/>
        </p:nvSpPr>
        <p:spPr>
          <a:xfrm>
            <a:off x="1085936" y="4445360"/>
            <a:ext cx="177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Choix d’un type prédéfinis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41416F8-B6DC-894F-9718-5A24C9F4B3F3}"/>
              </a:ext>
            </a:extLst>
          </p:cNvPr>
          <p:cNvCxnSpPr>
            <a:cxnSpLocks/>
          </p:cNvCxnSpPr>
          <p:nvPr/>
        </p:nvCxnSpPr>
        <p:spPr>
          <a:xfrm>
            <a:off x="2374711" y="4907104"/>
            <a:ext cx="7369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9408671-FF66-9B4D-AFE2-0B3A548BBF42}"/>
              </a:ext>
            </a:extLst>
          </p:cNvPr>
          <p:cNvSpPr txBox="1"/>
          <p:nvPr/>
        </p:nvSpPr>
        <p:spPr>
          <a:xfrm>
            <a:off x="7297480" y="3856226"/>
            <a:ext cx="177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Création d’un nouveau style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F23AB1B-88CC-5D43-B195-E53AACDC9AC9}"/>
              </a:ext>
            </a:extLst>
          </p:cNvPr>
          <p:cNvCxnSpPr>
            <a:cxnSpLocks/>
          </p:cNvCxnSpPr>
          <p:nvPr/>
        </p:nvCxnSpPr>
        <p:spPr>
          <a:xfrm flipH="1">
            <a:off x="6605516" y="4175576"/>
            <a:ext cx="589129" cy="3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A9423DFD-A5CF-8F45-BD85-D84B4E23A01F}"/>
              </a:ext>
            </a:extLst>
          </p:cNvPr>
          <p:cNvSpPr txBox="1"/>
          <p:nvPr/>
        </p:nvSpPr>
        <p:spPr>
          <a:xfrm>
            <a:off x="4500151" y="5989831"/>
            <a:ext cx="177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Modifier un style (clic droit)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8F8045B-C0B1-F148-AAE0-3A8C6E87B261}"/>
              </a:ext>
            </a:extLst>
          </p:cNvPr>
          <p:cNvCxnSpPr>
            <a:cxnSpLocks/>
          </p:cNvCxnSpPr>
          <p:nvPr/>
        </p:nvCxnSpPr>
        <p:spPr>
          <a:xfrm flipH="1" flipV="1">
            <a:off x="4107976" y="5974725"/>
            <a:ext cx="392175" cy="338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EBE13B5-87D1-9941-8CE5-853070FF31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5351" y="59065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4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../../../Applications/LibreOffice.app/Contents/share/template/common/layout/Inspiration.otp</Template>
  <TotalTime>593</TotalTime>
  <Words>477</Words>
  <Application>Microsoft Macintosh PowerPoint</Application>
  <PresentationFormat>Personnalisé</PresentationFormat>
  <Paragraphs>125</Paragraphs>
  <Slides>13</Slides>
  <Notes>12</Notes>
  <HiddenSlides>0</HiddenSlides>
  <MMClips>13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7" baseType="lpstr">
      <vt:lpstr>Arial Unicode MS</vt:lpstr>
      <vt:lpstr>MS Gothic</vt:lpstr>
      <vt:lpstr>Abadi MT Condensed Light</vt:lpstr>
      <vt:lpstr>Arial</vt:lpstr>
      <vt:lpstr>Calibri</vt:lpstr>
      <vt:lpstr>Liberation Sans</vt:lpstr>
      <vt:lpstr>Lohit Hindi</vt:lpstr>
      <vt:lpstr>StarSymbol</vt:lpstr>
      <vt:lpstr>Tahoma</vt:lpstr>
      <vt:lpstr>Times New Roman</vt:lpstr>
      <vt:lpstr>WenQuanYi Zen Hei</vt:lpstr>
      <vt:lpstr>Standard</vt:lpstr>
      <vt:lpstr>Titre</vt:lpstr>
      <vt:lpstr>Vide</vt:lpstr>
      <vt:lpstr>Outils informatiques</vt:lpstr>
      <vt:lpstr>Présentation PowerPoint</vt:lpstr>
      <vt:lpstr>Présentation PowerPoint</vt:lpstr>
      <vt:lpstr>Présentation PowerPoint</vt:lpstr>
      <vt:lpstr>Fond (fonction) / Forme (présentation) </vt:lpstr>
      <vt:lpstr>Etape 1 :  travailler le fond</vt:lpstr>
      <vt:lpstr>Etape 2 : la forme</vt:lpstr>
      <vt:lpstr>Types de style </vt:lpstr>
      <vt:lpstr>Types de style </vt:lpstr>
      <vt:lpstr>Types de style </vt:lpstr>
      <vt:lpstr>Définir un style : fonction  </vt:lpstr>
      <vt:lpstr>Définir un style : fonction  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bureautiques des thèses électroniques</dc:title>
  <cp:lastModifiedBy>bringay@gmail.com</cp:lastModifiedBy>
  <cp:revision>60</cp:revision>
  <dcterms:created xsi:type="dcterms:W3CDTF">2015-01-18T14:25:34Z</dcterms:created>
  <dcterms:modified xsi:type="dcterms:W3CDTF">2021-01-25T10:00:56Z</dcterms:modified>
</cp:coreProperties>
</file>