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6" r:id="rId2"/>
    <p:sldId id="417" r:id="rId3"/>
    <p:sldId id="494" r:id="rId4"/>
    <p:sldId id="442" r:id="rId5"/>
    <p:sldId id="403" r:id="rId6"/>
    <p:sldId id="404" r:id="rId7"/>
    <p:sldId id="439" r:id="rId8"/>
    <p:sldId id="434" r:id="rId9"/>
    <p:sldId id="430" r:id="rId10"/>
    <p:sldId id="431" r:id="rId11"/>
    <p:sldId id="390" r:id="rId12"/>
    <p:sldId id="437" r:id="rId13"/>
    <p:sldId id="438" r:id="rId14"/>
    <p:sldId id="411" r:id="rId15"/>
    <p:sldId id="435" r:id="rId16"/>
    <p:sldId id="440" r:id="rId17"/>
    <p:sldId id="391" r:id="rId18"/>
    <p:sldId id="443" r:id="rId19"/>
    <p:sldId id="412" r:id="rId20"/>
    <p:sldId id="414" r:id="rId21"/>
    <p:sldId id="448" r:id="rId22"/>
    <p:sldId id="420" r:id="rId23"/>
    <p:sldId id="445" r:id="rId24"/>
    <p:sldId id="444" r:id="rId25"/>
    <p:sldId id="401" r:id="rId26"/>
    <p:sldId id="402" r:id="rId27"/>
    <p:sldId id="446" r:id="rId28"/>
    <p:sldId id="490" r:id="rId29"/>
    <p:sldId id="449" r:id="rId30"/>
    <p:sldId id="451" r:id="rId31"/>
    <p:sldId id="452" r:id="rId32"/>
    <p:sldId id="457" r:id="rId33"/>
    <p:sldId id="491" r:id="rId34"/>
    <p:sldId id="467" r:id="rId35"/>
    <p:sldId id="471" r:id="rId36"/>
    <p:sldId id="492" r:id="rId37"/>
    <p:sldId id="493" r:id="rId38"/>
    <p:sldId id="450" r:id="rId39"/>
    <p:sldId id="495" r:id="rId40"/>
    <p:sldId id="387"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F03"/>
    <a:srgbClr val="FF00FF"/>
    <a:srgbClr val="485824"/>
    <a:srgbClr val="FF0000"/>
    <a:srgbClr val="5DD201"/>
    <a:srgbClr val="90FF93"/>
    <a:srgbClr val="F99BFF"/>
    <a:srgbClr val="F97EFF"/>
    <a:srgbClr val="00FFFF"/>
    <a:srgbClr val="2A55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1" autoAdjust="0"/>
    <p:restoredTop sz="78551" autoAdjust="0"/>
  </p:normalViewPr>
  <p:slideViewPr>
    <p:cSldViewPr snapToObjects="1">
      <p:cViewPr varScale="1">
        <p:scale>
          <a:sx n="92" d="100"/>
          <a:sy n="92" d="100"/>
        </p:scale>
        <p:origin x="94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9CD5A-B8D2-6048-A4AB-622D3994D8DA}" type="doc">
      <dgm:prSet loTypeId="urn:microsoft.com/office/officeart/2005/8/layout/chevron2" loCatId="" qsTypeId="urn:microsoft.com/office/officeart/2005/8/quickstyle/simple2" qsCatId="simple" csTypeId="urn:microsoft.com/office/officeart/2005/8/colors/accent3_4" csCatId="accent3" phldr="1"/>
      <dgm:spPr/>
      <dgm:t>
        <a:bodyPr/>
        <a:lstStyle/>
        <a:p>
          <a:endParaRPr lang="fr-FR"/>
        </a:p>
      </dgm:t>
    </dgm:pt>
    <dgm:pt modelId="{61771252-49B3-F94B-BEFE-92FC77818DAD}">
      <dgm:prSet phldrT="[Texte]"/>
      <dgm:spPr/>
      <dgm:t>
        <a:bodyPr/>
        <a:lstStyle/>
        <a:p>
          <a:r>
            <a:rPr lang="fr-FR" dirty="0"/>
            <a:t>1</a:t>
          </a:r>
        </a:p>
      </dgm:t>
    </dgm:pt>
    <dgm:pt modelId="{84302A97-25D1-1443-8D35-F3B812BB0F73}" type="parTrans" cxnId="{EBEAF467-5A82-9744-ACBC-BAAE58248233}">
      <dgm:prSet/>
      <dgm:spPr/>
      <dgm:t>
        <a:bodyPr/>
        <a:lstStyle/>
        <a:p>
          <a:endParaRPr lang="fr-FR"/>
        </a:p>
      </dgm:t>
    </dgm:pt>
    <dgm:pt modelId="{1EB53B22-5B10-144C-BF0F-3DC5BA7685C5}" type="sibTrans" cxnId="{EBEAF467-5A82-9744-ACBC-BAAE58248233}">
      <dgm:prSet/>
      <dgm:spPr/>
      <dgm:t>
        <a:bodyPr/>
        <a:lstStyle/>
        <a:p>
          <a:endParaRPr lang="fr-FR"/>
        </a:p>
      </dgm:t>
    </dgm:pt>
    <dgm:pt modelId="{2B9F31B6-84CB-B54B-B704-E2B8B03C8367}">
      <dgm:prSet phldrT="[Texte]"/>
      <dgm:spPr/>
      <dgm:t>
        <a:bodyPr/>
        <a:lstStyle/>
        <a:p>
          <a:r>
            <a:rPr lang="fr-FR" dirty="0">
              <a:solidFill>
                <a:schemeClr val="accent6">
                  <a:lumMod val="75000"/>
                </a:schemeClr>
              </a:solidFill>
            </a:rPr>
            <a:t>Contexte</a:t>
          </a:r>
        </a:p>
      </dgm:t>
    </dgm:pt>
    <dgm:pt modelId="{3D34CA00-B106-8E48-86DE-E7ECF1643294}" type="parTrans" cxnId="{BA3163C5-6EE5-DF40-9F9E-9897BB829434}">
      <dgm:prSet/>
      <dgm:spPr/>
      <dgm:t>
        <a:bodyPr/>
        <a:lstStyle/>
        <a:p>
          <a:endParaRPr lang="fr-FR"/>
        </a:p>
      </dgm:t>
    </dgm:pt>
    <dgm:pt modelId="{A0DE6953-3795-0A4B-BDBC-9FE535AAEA7E}" type="sibTrans" cxnId="{BA3163C5-6EE5-DF40-9F9E-9897BB829434}">
      <dgm:prSet/>
      <dgm:spPr/>
      <dgm:t>
        <a:bodyPr/>
        <a:lstStyle/>
        <a:p>
          <a:endParaRPr lang="fr-FR"/>
        </a:p>
      </dgm:t>
    </dgm:pt>
    <dgm:pt modelId="{CE3F3B7B-A0E7-B54C-95FE-B9EDE8149469}">
      <dgm:prSet phldrT="[Texte]"/>
      <dgm:spPr/>
      <dgm:t>
        <a:bodyPr/>
        <a:lstStyle/>
        <a:p>
          <a:r>
            <a:rPr lang="fr-FR" dirty="0"/>
            <a:t>2</a:t>
          </a:r>
        </a:p>
      </dgm:t>
    </dgm:pt>
    <dgm:pt modelId="{C8C59059-AD45-6141-B0CE-B79E35BD8D45}" type="parTrans" cxnId="{6B30EC94-19BF-8248-9133-469885FF6431}">
      <dgm:prSet/>
      <dgm:spPr/>
      <dgm:t>
        <a:bodyPr/>
        <a:lstStyle/>
        <a:p>
          <a:endParaRPr lang="fr-FR"/>
        </a:p>
      </dgm:t>
    </dgm:pt>
    <dgm:pt modelId="{FC339DD1-DBE3-8A43-AC14-9BF22C9BC69F}" type="sibTrans" cxnId="{6B30EC94-19BF-8248-9133-469885FF6431}">
      <dgm:prSet/>
      <dgm:spPr/>
      <dgm:t>
        <a:bodyPr/>
        <a:lstStyle/>
        <a:p>
          <a:endParaRPr lang="fr-FR"/>
        </a:p>
      </dgm:t>
    </dgm:pt>
    <dgm:pt modelId="{BCFB592C-4D03-094D-AB11-FCB3B7FF0282}">
      <dgm:prSet phldrT="[Texte]"/>
      <dgm:spPr/>
      <dgm:t>
        <a:bodyPr/>
        <a:lstStyle/>
        <a:p>
          <a:r>
            <a:rPr lang="fr-FR" dirty="0">
              <a:solidFill>
                <a:schemeClr val="accent4">
                  <a:lumMod val="75000"/>
                </a:schemeClr>
              </a:solidFill>
            </a:rPr>
            <a:t>Tâche</a:t>
          </a:r>
        </a:p>
      </dgm:t>
    </dgm:pt>
    <dgm:pt modelId="{20BBC402-FEA2-AC47-8D93-956A8849325C}" type="parTrans" cxnId="{375124D3-8CB8-3248-BD66-F05EABE745AB}">
      <dgm:prSet/>
      <dgm:spPr/>
      <dgm:t>
        <a:bodyPr/>
        <a:lstStyle/>
        <a:p>
          <a:endParaRPr lang="fr-FR"/>
        </a:p>
      </dgm:t>
    </dgm:pt>
    <dgm:pt modelId="{89BF43D0-302D-C94E-928D-B6403CC4DF75}" type="sibTrans" cxnId="{375124D3-8CB8-3248-BD66-F05EABE745AB}">
      <dgm:prSet/>
      <dgm:spPr/>
      <dgm:t>
        <a:bodyPr/>
        <a:lstStyle/>
        <a:p>
          <a:endParaRPr lang="fr-FR"/>
        </a:p>
      </dgm:t>
    </dgm:pt>
    <dgm:pt modelId="{2365D062-5E27-DE4F-AEE0-EBBD61E25652}">
      <dgm:prSet phldrT="[Texte]"/>
      <dgm:spPr/>
      <dgm:t>
        <a:bodyPr/>
        <a:lstStyle/>
        <a:p>
          <a:r>
            <a:rPr lang="fr-FR" dirty="0"/>
            <a:t>3</a:t>
          </a:r>
        </a:p>
      </dgm:t>
    </dgm:pt>
    <dgm:pt modelId="{25DA29BC-DA80-594E-832E-3F8036E809C2}" type="parTrans" cxnId="{44165469-EF11-A34C-A54E-7C0B52C3EA7D}">
      <dgm:prSet/>
      <dgm:spPr/>
      <dgm:t>
        <a:bodyPr/>
        <a:lstStyle/>
        <a:p>
          <a:endParaRPr lang="fr-FR"/>
        </a:p>
      </dgm:t>
    </dgm:pt>
    <dgm:pt modelId="{9C9B22B6-E25D-3542-B1FD-7D1185107639}" type="sibTrans" cxnId="{44165469-EF11-A34C-A54E-7C0B52C3EA7D}">
      <dgm:prSet/>
      <dgm:spPr/>
      <dgm:t>
        <a:bodyPr/>
        <a:lstStyle/>
        <a:p>
          <a:endParaRPr lang="fr-FR"/>
        </a:p>
      </dgm:t>
    </dgm:pt>
    <dgm:pt modelId="{33B74EE9-830F-4E4D-B331-35D06EABB867}">
      <dgm:prSet phldrT="[Texte]"/>
      <dgm:spPr/>
      <dgm:t>
        <a:bodyPr/>
        <a:lstStyle/>
        <a:p>
          <a:r>
            <a:rPr lang="fr-FR" dirty="0">
              <a:solidFill>
                <a:schemeClr val="accent3">
                  <a:lumMod val="75000"/>
                </a:schemeClr>
              </a:solidFill>
            </a:rPr>
            <a:t>Instruction</a:t>
          </a:r>
        </a:p>
      </dgm:t>
    </dgm:pt>
    <dgm:pt modelId="{DE771882-251D-B24A-A346-D307EB11843E}" type="parTrans" cxnId="{D3E44767-D180-C84A-97E7-4B9179158525}">
      <dgm:prSet/>
      <dgm:spPr/>
      <dgm:t>
        <a:bodyPr/>
        <a:lstStyle/>
        <a:p>
          <a:endParaRPr lang="fr-FR"/>
        </a:p>
      </dgm:t>
    </dgm:pt>
    <dgm:pt modelId="{B063E985-92F8-7E47-A016-0A9FC763D555}" type="sibTrans" cxnId="{D3E44767-D180-C84A-97E7-4B9179158525}">
      <dgm:prSet/>
      <dgm:spPr/>
      <dgm:t>
        <a:bodyPr/>
        <a:lstStyle/>
        <a:p>
          <a:endParaRPr lang="fr-FR"/>
        </a:p>
      </dgm:t>
    </dgm:pt>
    <dgm:pt modelId="{C46999B2-F477-C142-A009-F154B77C4D5B}">
      <dgm:prSet phldrT="[Texte]"/>
      <dgm:spPr/>
      <dgm:t>
        <a:bodyPr/>
        <a:lstStyle/>
        <a:p>
          <a:r>
            <a:rPr lang="fr-FR" dirty="0"/>
            <a:t>4</a:t>
          </a:r>
        </a:p>
      </dgm:t>
    </dgm:pt>
    <dgm:pt modelId="{01A4D0CB-32EC-7642-8C4D-CB6E021B0972}" type="parTrans" cxnId="{C8CE5F72-9C5E-4C41-95A4-AD57E32434E6}">
      <dgm:prSet/>
      <dgm:spPr/>
      <dgm:t>
        <a:bodyPr/>
        <a:lstStyle/>
        <a:p>
          <a:endParaRPr lang="fr-FR"/>
        </a:p>
      </dgm:t>
    </dgm:pt>
    <dgm:pt modelId="{8E7E1745-3F76-6048-9354-EC4DD63A041C}" type="sibTrans" cxnId="{C8CE5F72-9C5E-4C41-95A4-AD57E32434E6}">
      <dgm:prSet/>
      <dgm:spPr/>
      <dgm:t>
        <a:bodyPr/>
        <a:lstStyle/>
        <a:p>
          <a:endParaRPr lang="fr-FR"/>
        </a:p>
      </dgm:t>
    </dgm:pt>
    <dgm:pt modelId="{BEAE8F9E-4416-1E49-8588-E53E1B4B0E2E}">
      <dgm:prSet phldrT="[Texte]"/>
      <dgm:spPr/>
      <dgm:t>
        <a:bodyPr/>
        <a:lstStyle/>
        <a:p>
          <a:r>
            <a:rPr lang="fr-FR" dirty="0"/>
            <a:t>5</a:t>
          </a:r>
        </a:p>
      </dgm:t>
    </dgm:pt>
    <dgm:pt modelId="{5B0D7402-FB54-7F4F-A675-696F0C47EADA}" type="parTrans" cxnId="{63582D7E-63EC-344E-8A76-C06FE40F96E3}">
      <dgm:prSet/>
      <dgm:spPr/>
      <dgm:t>
        <a:bodyPr/>
        <a:lstStyle/>
        <a:p>
          <a:endParaRPr lang="fr-FR"/>
        </a:p>
      </dgm:t>
    </dgm:pt>
    <dgm:pt modelId="{5DEB1FEE-F4B6-0A46-AC0B-B7924E0AD6FB}" type="sibTrans" cxnId="{63582D7E-63EC-344E-8A76-C06FE40F96E3}">
      <dgm:prSet/>
      <dgm:spPr/>
      <dgm:t>
        <a:bodyPr/>
        <a:lstStyle/>
        <a:p>
          <a:endParaRPr lang="fr-FR"/>
        </a:p>
      </dgm:t>
    </dgm:pt>
    <dgm:pt modelId="{02586B60-FA72-D24E-BD56-E8FE266D2BB0}">
      <dgm:prSet phldrT="[Texte]"/>
      <dgm:spPr>
        <a:solidFill>
          <a:schemeClr val="tx1">
            <a:alpha val="90000"/>
          </a:schemeClr>
        </a:solidFill>
      </dgm:spPr>
      <dgm:t>
        <a:bodyPr/>
        <a:lstStyle/>
        <a:p>
          <a:r>
            <a:rPr lang="fr-FR" dirty="0">
              <a:solidFill>
                <a:schemeClr val="bg1"/>
              </a:solidFill>
            </a:rPr>
            <a:t>Clarification</a:t>
          </a:r>
        </a:p>
      </dgm:t>
    </dgm:pt>
    <dgm:pt modelId="{4666AD28-C610-4145-9482-F54A114B6975}" type="parTrans" cxnId="{58F16C67-873C-B94D-83FD-A9E4EDA6D66D}">
      <dgm:prSet/>
      <dgm:spPr/>
      <dgm:t>
        <a:bodyPr/>
        <a:lstStyle/>
        <a:p>
          <a:endParaRPr lang="fr-FR"/>
        </a:p>
      </dgm:t>
    </dgm:pt>
    <dgm:pt modelId="{08B716AF-436A-654B-86EE-C959BABA8736}" type="sibTrans" cxnId="{58F16C67-873C-B94D-83FD-A9E4EDA6D66D}">
      <dgm:prSet/>
      <dgm:spPr/>
      <dgm:t>
        <a:bodyPr/>
        <a:lstStyle/>
        <a:p>
          <a:endParaRPr lang="fr-FR"/>
        </a:p>
      </dgm:t>
    </dgm:pt>
    <dgm:pt modelId="{A796E3BB-4DFE-2041-A69B-CC96DACF232C}">
      <dgm:prSet phldrT="[Texte]"/>
      <dgm:spPr/>
      <dgm:t>
        <a:bodyPr/>
        <a:lstStyle/>
        <a:p>
          <a:r>
            <a:rPr lang="fr-FR" dirty="0">
              <a:solidFill>
                <a:srgbClr val="FF00FF"/>
              </a:solidFill>
            </a:rPr>
            <a:t>Raffinage</a:t>
          </a:r>
        </a:p>
      </dgm:t>
    </dgm:pt>
    <dgm:pt modelId="{BB1415E3-4D04-504D-AD30-90B9B4F533DD}" type="parTrans" cxnId="{02C8388F-D46B-1A42-88B8-0C152874ED6B}">
      <dgm:prSet/>
      <dgm:spPr/>
      <dgm:t>
        <a:bodyPr/>
        <a:lstStyle/>
        <a:p>
          <a:endParaRPr lang="fr-FR"/>
        </a:p>
      </dgm:t>
    </dgm:pt>
    <dgm:pt modelId="{77B9136B-5D9F-2C47-A985-051FFB7CDB31}" type="sibTrans" cxnId="{02C8388F-D46B-1A42-88B8-0C152874ED6B}">
      <dgm:prSet/>
      <dgm:spPr/>
      <dgm:t>
        <a:bodyPr/>
        <a:lstStyle/>
        <a:p>
          <a:endParaRPr lang="fr-FR"/>
        </a:p>
      </dgm:t>
    </dgm:pt>
    <dgm:pt modelId="{AD11D75A-9426-E541-AB78-95F4BA6C96A7}">
      <dgm:prSet phldrT="[Texte]"/>
      <dgm:spPr/>
      <dgm:t>
        <a:bodyPr/>
        <a:lstStyle/>
        <a:p>
          <a:r>
            <a:rPr lang="fr-FR" dirty="0"/>
            <a:t>6</a:t>
          </a:r>
        </a:p>
      </dgm:t>
    </dgm:pt>
    <dgm:pt modelId="{1D4B3032-0111-964F-BBB1-B64762D5B12F}" type="parTrans" cxnId="{32028DED-19BD-5446-84C1-07BED3DEAAC6}">
      <dgm:prSet/>
      <dgm:spPr/>
      <dgm:t>
        <a:bodyPr/>
        <a:lstStyle/>
        <a:p>
          <a:endParaRPr lang="fr-FR"/>
        </a:p>
      </dgm:t>
    </dgm:pt>
    <dgm:pt modelId="{9305F693-CA48-704E-A04C-CE0969E4C6C3}" type="sibTrans" cxnId="{32028DED-19BD-5446-84C1-07BED3DEAAC6}">
      <dgm:prSet/>
      <dgm:spPr/>
      <dgm:t>
        <a:bodyPr/>
        <a:lstStyle/>
        <a:p>
          <a:endParaRPr lang="fr-FR"/>
        </a:p>
      </dgm:t>
    </dgm:pt>
    <dgm:pt modelId="{B7C21EA6-130A-DA4E-AFF8-52A43A926950}">
      <dgm:prSet phldrT="[Texte]"/>
      <dgm:spPr/>
      <dgm:t>
        <a:bodyPr/>
        <a:lstStyle/>
        <a:p>
          <a:r>
            <a:rPr lang="fr-FR" dirty="0" err="1">
              <a:solidFill>
                <a:schemeClr val="tx2">
                  <a:lumMod val="75000"/>
                </a:schemeClr>
              </a:solidFill>
            </a:rPr>
            <a:t>Formattage</a:t>
          </a:r>
          <a:endParaRPr lang="fr-FR" dirty="0">
            <a:solidFill>
              <a:schemeClr val="tx2">
                <a:lumMod val="75000"/>
              </a:schemeClr>
            </a:solidFill>
          </a:endParaRPr>
        </a:p>
      </dgm:t>
    </dgm:pt>
    <dgm:pt modelId="{B65CEAB9-0D5B-CD4E-851E-FAA51CE3CD9F}" type="parTrans" cxnId="{BE1C4913-649E-EB47-9A42-FEA57FB0B936}">
      <dgm:prSet/>
      <dgm:spPr/>
      <dgm:t>
        <a:bodyPr/>
        <a:lstStyle/>
        <a:p>
          <a:endParaRPr lang="fr-FR"/>
        </a:p>
      </dgm:t>
    </dgm:pt>
    <dgm:pt modelId="{B007492F-B42D-3A4B-996D-50243D0F1103}" type="sibTrans" cxnId="{BE1C4913-649E-EB47-9A42-FEA57FB0B936}">
      <dgm:prSet/>
      <dgm:spPr/>
      <dgm:t>
        <a:bodyPr/>
        <a:lstStyle/>
        <a:p>
          <a:endParaRPr lang="fr-FR"/>
        </a:p>
      </dgm:t>
    </dgm:pt>
    <dgm:pt modelId="{BBC3F506-1D20-9847-B1D0-71C37129F7BE}" type="pres">
      <dgm:prSet presAssocID="{D099CD5A-B8D2-6048-A4AB-622D3994D8DA}" presName="linearFlow" presStyleCnt="0">
        <dgm:presLayoutVars>
          <dgm:dir/>
          <dgm:animLvl val="lvl"/>
          <dgm:resizeHandles val="exact"/>
        </dgm:presLayoutVars>
      </dgm:prSet>
      <dgm:spPr/>
    </dgm:pt>
    <dgm:pt modelId="{0DA061EB-A3A0-EF4D-BDF2-097F9EF83AFF}" type="pres">
      <dgm:prSet presAssocID="{61771252-49B3-F94B-BEFE-92FC77818DAD}" presName="composite" presStyleCnt="0"/>
      <dgm:spPr/>
    </dgm:pt>
    <dgm:pt modelId="{4109A3D1-C970-3143-B444-AE16C9D522F1}" type="pres">
      <dgm:prSet presAssocID="{61771252-49B3-F94B-BEFE-92FC77818DAD}" presName="parentText" presStyleLbl="alignNode1" presStyleIdx="0" presStyleCnt="6">
        <dgm:presLayoutVars>
          <dgm:chMax val="1"/>
          <dgm:bulletEnabled val="1"/>
        </dgm:presLayoutVars>
      </dgm:prSet>
      <dgm:spPr/>
    </dgm:pt>
    <dgm:pt modelId="{A151FC57-D2B1-2C4C-8C93-2D2C3AF43E5D}" type="pres">
      <dgm:prSet presAssocID="{61771252-49B3-F94B-BEFE-92FC77818DAD}" presName="descendantText" presStyleLbl="alignAcc1" presStyleIdx="0" presStyleCnt="6">
        <dgm:presLayoutVars>
          <dgm:bulletEnabled val="1"/>
        </dgm:presLayoutVars>
      </dgm:prSet>
      <dgm:spPr/>
    </dgm:pt>
    <dgm:pt modelId="{4F523796-309F-0B4E-8307-E13D5FB734D1}" type="pres">
      <dgm:prSet presAssocID="{1EB53B22-5B10-144C-BF0F-3DC5BA7685C5}" presName="sp" presStyleCnt="0"/>
      <dgm:spPr/>
    </dgm:pt>
    <dgm:pt modelId="{C281E22E-9457-6145-AA92-090C54B044D1}" type="pres">
      <dgm:prSet presAssocID="{CE3F3B7B-A0E7-B54C-95FE-B9EDE8149469}" presName="composite" presStyleCnt="0"/>
      <dgm:spPr/>
    </dgm:pt>
    <dgm:pt modelId="{F432E9B8-2C3C-474F-B75B-EC249A9A5737}" type="pres">
      <dgm:prSet presAssocID="{CE3F3B7B-A0E7-B54C-95FE-B9EDE8149469}" presName="parentText" presStyleLbl="alignNode1" presStyleIdx="1" presStyleCnt="6">
        <dgm:presLayoutVars>
          <dgm:chMax val="1"/>
          <dgm:bulletEnabled val="1"/>
        </dgm:presLayoutVars>
      </dgm:prSet>
      <dgm:spPr/>
    </dgm:pt>
    <dgm:pt modelId="{D3B92CE9-9DE7-A840-BDF9-47032250A5E9}" type="pres">
      <dgm:prSet presAssocID="{CE3F3B7B-A0E7-B54C-95FE-B9EDE8149469}" presName="descendantText" presStyleLbl="alignAcc1" presStyleIdx="1" presStyleCnt="6">
        <dgm:presLayoutVars>
          <dgm:bulletEnabled val="1"/>
        </dgm:presLayoutVars>
      </dgm:prSet>
      <dgm:spPr/>
    </dgm:pt>
    <dgm:pt modelId="{30B3932C-1D97-AC4C-A4C0-5AAB59611E39}" type="pres">
      <dgm:prSet presAssocID="{FC339DD1-DBE3-8A43-AC14-9BF22C9BC69F}" presName="sp" presStyleCnt="0"/>
      <dgm:spPr/>
    </dgm:pt>
    <dgm:pt modelId="{BB14AE0E-9E89-A341-B08B-55702C62780C}" type="pres">
      <dgm:prSet presAssocID="{2365D062-5E27-DE4F-AEE0-EBBD61E25652}" presName="composite" presStyleCnt="0"/>
      <dgm:spPr/>
    </dgm:pt>
    <dgm:pt modelId="{13B25718-FFDA-CE4C-9489-84B7BC9958E0}" type="pres">
      <dgm:prSet presAssocID="{2365D062-5E27-DE4F-AEE0-EBBD61E25652}" presName="parentText" presStyleLbl="alignNode1" presStyleIdx="2" presStyleCnt="6">
        <dgm:presLayoutVars>
          <dgm:chMax val="1"/>
          <dgm:bulletEnabled val="1"/>
        </dgm:presLayoutVars>
      </dgm:prSet>
      <dgm:spPr/>
    </dgm:pt>
    <dgm:pt modelId="{C6D6D1CD-F25C-A641-89D8-98300259FAE7}" type="pres">
      <dgm:prSet presAssocID="{2365D062-5E27-DE4F-AEE0-EBBD61E25652}" presName="descendantText" presStyleLbl="alignAcc1" presStyleIdx="2" presStyleCnt="6">
        <dgm:presLayoutVars>
          <dgm:bulletEnabled val="1"/>
        </dgm:presLayoutVars>
      </dgm:prSet>
      <dgm:spPr/>
    </dgm:pt>
    <dgm:pt modelId="{8770313C-0667-7F47-BDA8-DEB612775FE3}" type="pres">
      <dgm:prSet presAssocID="{9C9B22B6-E25D-3542-B1FD-7D1185107639}" presName="sp" presStyleCnt="0"/>
      <dgm:spPr/>
    </dgm:pt>
    <dgm:pt modelId="{7F2CB4A8-AF57-CB4C-8CF0-0D3E97C33E43}" type="pres">
      <dgm:prSet presAssocID="{C46999B2-F477-C142-A009-F154B77C4D5B}" presName="composite" presStyleCnt="0"/>
      <dgm:spPr/>
    </dgm:pt>
    <dgm:pt modelId="{74332089-ECC9-1649-A383-5F0C07111E84}" type="pres">
      <dgm:prSet presAssocID="{C46999B2-F477-C142-A009-F154B77C4D5B}" presName="parentText" presStyleLbl="alignNode1" presStyleIdx="3" presStyleCnt="6">
        <dgm:presLayoutVars>
          <dgm:chMax val="1"/>
          <dgm:bulletEnabled val="1"/>
        </dgm:presLayoutVars>
      </dgm:prSet>
      <dgm:spPr/>
    </dgm:pt>
    <dgm:pt modelId="{8D8B9EC2-1EA4-8946-8D24-A6E694C40006}" type="pres">
      <dgm:prSet presAssocID="{C46999B2-F477-C142-A009-F154B77C4D5B}" presName="descendantText" presStyleLbl="alignAcc1" presStyleIdx="3" presStyleCnt="6">
        <dgm:presLayoutVars>
          <dgm:bulletEnabled val="1"/>
        </dgm:presLayoutVars>
      </dgm:prSet>
      <dgm:spPr/>
    </dgm:pt>
    <dgm:pt modelId="{EEB9DD22-843D-9E4F-A7D5-6C38B5CF2DA1}" type="pres">
      <dgm:prSet presAssocID="{8E7E1745-3F76-6048-9354-EC4DD63A041C}" presName="sp" presStyleCnt="0"/>
      <dgm:spPr/>
    </dgm:pt>
    <dgm:pt modelId="{7C5C7293-DED1-F449-ABD2-CCEF03E19A3B}" type="pres">
      <dgm:prSet presAssocID="{BEAE8F9E-4416-1E49-8588-E53E1B4B0E2E}" presName="composite" presStyleCnt="0"/>
      <dgm:spPr/>
    </dgm:pt>
    <dgm:pt modelId="{427B3128-53FC-1948-BFDC-C4F2DB532484}" type="pres">
      <dgm:prSet presAssocID="{BEAE8F9E-4416-1E49-8588-E53E1B4B0E2E}" presName="parentText" presStyleLbl="alignNode1" presStyleIdx="4" presStyleCnt="6">
        <dgm:presLayoutVars>
          <dgm:chMax val="1"/>
          <dgm:bulletEnabled val="1"/>
        </dgm:presLayoutVars>
      </dgm:prSet>
      <dgm:spPr/>
    </dgm:pt>
    <dgm:pt modelId="{977FBE8B-68E4-1F4F-BBEB-95115BE2E71B}" type="pres">
      <dgm:prSet presAssocID="{BEAE8F9E-4416-1E49-8588-E53E1B4B0E2E}" presName="descendantText" presStyleLbl="alignAcc1" presStyleIdx="4" presStyleCnt="6">
        <dgm:presLayoutVars>
          <dgm:bulletEnabled val="1"/>
        </dgm:presLayoutVars>
      </dgm:prSet>
      <dgm:spPr/>
    </dgm:pt>
    <dgm:pt modelId="{AF803D24-E0DF-F043-88F0-B992B1A140B3}" type="pres">
      <dgm:prSet presAssocID="{5DEB1FEE-F4B6-0A46-AC0B-B7924E0AD6FB}" presName="sp" presStyleCnt="0"/>
      <dgm:spPr/>
    </dgm:pt>
    <dgm:pt modelId="{78F4E762-8119-674B-9B35-D196A4D9304F}" type="pres">
      <dgm:prSet presAssocID="{AD11D75A-9426-E541-AB78-95F4BA6C96A7}" presName="composite" presStyleCnt="0"/>
      <dgm:spPr/>
    </dgm:pt>
    <dgm:pt modelId="{6B668120-3BB8-2140-B7DE-E1F0E35B6053}" type="pres">
      <dgm:prSet presAssocID="{AD11D75A-9426-E541-AB78-95F4BA6C96A7}" presName="parentText" presStyleLbl="alignNode1" presStyleIdx="5" presStyleCnt="6">
        <dgm:presLayoutVars>
          <dgm:chMax val="1"/>
          <dgm:bulletEnabled val="1"/>
        </dgm:presLayoutVars>
      </dgm:prSet>
      <dgm:spPr/>
    </dgm:pt>
    <dgm:pt modelId="{84598FD6-EEB1-1C4C-8DD4-53CB7C8C5BA5}" type="pres">
      <dgm:prSet presAssocID="{AD11D75A-9426-E541-AB78-95F4BA6C96A7}" presName="descendantText" presStyleLbl="alignAcc1" presStyleIdx="5" presStyleCnt="6">
        <dgm:presLayoutVars>
          <dgm:bulletEnabled val="1"/>
        </dgm:presLayoutVars>
      </dgm:prSet>
      <dgm:spPr/>
    </dgm:pt>
  </dgm:ptLst>
  <dgm:cxnLst>
    <dgm:cxn modelId="{C11A0902-F663-EC47-89E1-B9EA431761B0}" type="presOf" srcId="{AD11D75A-9426-E541-AB78-95F4BA6C96A7}" destId="{6B668120-3BB8-2140-B7DE-E1F0E35B6053}" srcOrd="0" destOrd="0" presId="urn:microsoft.com/office/officeart/2005/8/layout/chevron2"/>
    <dgm:cxn modelId="{BE1C4913-649E-EB47-9A42-FEA57FB0B936}" srcId="{AD11D75A-9426-E541-AB78-95F4BA6C96A7}" destId="{B7C21EA6-130A-DA4E-AFF8-52A43A926950}" srcOrd="0" destOrd="0" parTransId="{B65CEAB9-0D5B-CD4E-851E-FAA51CE3CD9F}" sibTransId="{B007492F-B42D-3A4B-996D-50243D0F1103}"/>
    <dgm:cxn modelId="{A878422A-3FA2-1F4C-856A-053818544722}" type="presOf" srcId="{2365D062-5E27-DE4F-AEE0-EBBD61E25652}" destId="{13B25718-FFDA-CE4C-9489-84B7BC9958E0}" srcOrd="0" destOrd="0" presId="urn:microsoft.com/office/officeart/2005/8/layout/chevron2"/>
    <dgm:cxn modelId="{E18A5E2B-D59A-EB4C-B443-2BE4F26245B7}" type="presOf" srcId="{C46999B2-F477-C142-A009-F154B77C4D5B}" destId="{74332089-ECC9-1649-A383-5F0C07111E84}" srcOrd="0" destOrd="0" presId="urn:microsoft.com/office/officeart/2005/8/layout/chevron2"/>
    <dgm:cxn modelId="{07425D3A-B62B-0C42-A6B8-C516FE5E21EB}" type="presOf" srcId="{B7C21EA6-130A-DA4E-AFF8-52A43A926950}" destId="{84598FD6-EEB1-1C4C-8DD4-53CB7C8C5BA5}" srcOrd="0" destOrd="0" presId="urn:microsoft.com/office/officeart/2005/8/layout/chevron2"/>
    <dgm:cxn modelId="{2FD7383B-DAEF-E441-83DB-AF97B73F4350}" type="presOf" srcId="{33B74EE9-830F-4E4D-B331-35D06EABB867}" destId="{C6D6D1CD-F25C-A641-89D8-98300259FAE7}" srcOrd="0" destOrd="0" presId="urn:microsoft.com/office/officeart/2005/8/layout/chevron2"/>
    <dgm:cxn modelId="{DD005B47-B4C3-424C-877F-4D14E9230A9A}" type="presOf" srcId="{D099CD5A-B8D2-6048-A4AB-622D3994D8DA}" destId="{BBC3F506-1D20-9847-B1D0-71C37129F7BE}" srcOrd="0" destOrd="0" presId="urn:microsoft.com/office/officeart/2005/8/layout/chevron2"/>
    <dgm:cxn modelId="{D3E44767-D180-C84A-97E7-4B9179158525}" srcId="{2365D062-5E27-DE4F-AEE0-EBBD61E25652}" destId="{33B74EE9-830F-4E4D-B331-35D06EABB867}" srcOrd="0" destOrd="0" parTransId="{DE771882-251D-B24A-A346-D307EB11843E}" sibTransId="{B063E985-92F8-7E47-A016-0A9FC763D555}"/>
    <dgm:cxn modelId="{58F16C67-873C-B94D-83FD-A9E4EDA6D66D}" srcId="{C46999B2-F477-C142-A009-F154B77C4D5B}" destId="{02586B60-FA72-D24E-BD56-E8FE266D2BB0}" srcOrd="0" destOrd="0" parTransId="{4666AD28-C610-4145-9482-F54A114B6975}" sibTransId="{08B716AF-436A-654B-86EE-C959BABA8736}"/>
    <dgm:cxn modelId="{EBEAF467-5A82-9744-ACBC-BAAE58248233}" srcId="{D099CD5A-B8D2-6048-A4AB-622D3994D8DA}" destId="{61771252-49B3-F94B-BEFE-92FC77818DAD}" srcOrd="0" destOrd="0" parTransId="{84302A97-25D1-1443-8D35-F3B812BB0F73}" sibTransId="{1EB53B22-5B10-144C-BF0F-3DC5BA7685C5}"/>
    <dgm:cxn modelId="{44165469-EF11-A34C-A54E-7C0B52C3EA7D}" srcId="{D099CD5A-B8D2-6048-A4AB-622D3994D8DA}" destId="{2365D062-5E27-DE4F-AEE0-EBBD61E25652}" srcOrd="2" destOrd="0" parTransId="{25DA29BC-DA80-594E-832E-3F8036E809C2}" sibTransId="{9C9B22B6-E25D-3542-B1FD-7D1185107639}"/>
    <dgm:cxn modelId="{C8CE5F72-9C5E-4C41-95A4-AD57E32434E6}" srcId="{D099CD5A-B8D2-6048-A4AB-622D3994D8DA}" destId="{C46999B2-F477-C142-A009-F154B77C4D5B}" srcOrd="3" destOrd="0" parTransId="{01A4D0CB-32EC-7642-8C4D-CB6E021B0972}" sibTransId="{8E7E1745-3F76-6048-9354-EC4DD63A041C}"/>
    <dgm:cxn modelId="{E65E5373-2893-9F45-A3F6-1D4BA3BBC411}" type="presOf" srcId="{CE3F3B7B-A0E7-B54C-95FE-B9EDE8149469}" destId="{F432E9B8-2C3C-474F-B75B-EC249A9A5737}" srcOrd="0" destOrd="0" presId="urn:microsoft.com/office/officeart/2005/8/layout/chevron2"/>
    <dgm:cxn modelId="{63582D7E-63EC-344E-8A76-C06FE40F96E3}" srcId="{D099CD5A-B8D2-6048-A4AB-622D3994D8DA}" destId="{BEAE8F9E-4416-1E49-8588-E53E1B4B0E2E}" srcOrd="4" destOrd="0" parTransId="{5B0D7402-FB54-7F4F-A675-696F0C47EADA}" sibTransId="{5DEB1FEE-F4B6-0A46-AC0B-B7924E0AD6FB}"/>
    <dgm:cxn modelId="{6C7E0D85-29BC-B844-A982-CE32995E9510}" type="presOf" srcId="{BEAE8F9E-4416-1E49-8588-E53E1B4B0E2E}" destId="{427B3128-53FC-1948-BFDC-C4F2DB532484}" srcOrd="0" destOrd="0" presId="urn:microsoft.com/office/officeart/2005/8/layout/chevron2"/>
    <dgm:cxn modelId="{02C8388F-D46B-1A42-88B8-0C152874ED6B}" srcId="{BEAE8F9E-4416-1E49-8588-E53E1B4B0E2E}" destId="{A796E3BB-4DFE-2041-A69B-CC96DACF232C}" srcOrd="0" destOrd="0" parTransId="{BB1415E3-4D04-504D-AD30-90B9B4F533DD}" sibTransId="{77B9136B-5D9F-2C47-A985-051FFB7CDB31}"/>
    <dgm:cxn modelId="{6B30EC94-19BF-8248-9133-469885FF6431}" srcId="{D099CD5A-B8D2-6048-A4AB-622D3994D8DA}" destId="{CE3F3B7B-A0E7-B54C-95FE-B9EDE8149469}" srcOrd="1" destOrd="0" parTransId="{C8C59059-AD45-6141-B0CE-B79E35BD8D45}" sibTransId="{FC339DD1-DBE3-8A43-AC14-9BF22C9BC69F}"/>
    <dgm:cxn modelId="{A945449E-912A-2C41-A401-04ADB6584BBD}" type="presOf" srcId="{A796E3BB-4DFE-2041-A69B-CC96DACF232C}" destId="{977FBE8B-68E4-1F4F-BBEB-95115BE2E71B}" srcOrd="0" destOrd="0" presId="urn:microsoft.com/office/officeart/2005/8/layout/chevron2"/>
    <dgm:cxn modelId="{906708AE-A715-8042-A499-77331097D54D}" type="presOf" srcId="{61771252-49B3-F94B-BEFE-92FC77818DAD}" destId="{4109A3D1-C970-3143-B444-AE16C9D522F1}" srcOrd="0" destOrd="0" presId="urn:microsoft.com/office/officeart/2005/8/layout/chevron2"/>
    <dgm:cxn modelId="{BA3163C5-6EE5-DF40-9F9E-9897BB829434}" srcId="{61771252-49B3-F94B-BEFE-92FC77818DAD}" destId="{2B9F31B6-84CB-B54B-B704-E2B8B03C8367}" srcOrd="0" destOrd="0" parTransId="{3D34CA00-B106-8E48-86DE-E7ECF1643294}" sibTransId="{A0DE6953-3795-0A4B-BDBC-9FE535AAEA7E}"/>
    <dgm:cxn modelId="{375124D3-8CB8-3248-BD66-F05EABE745AB}" srcId="{CE3F3B7B-A0E7-B54C-95FE-B9EDE8149469}" destId="{BCFB592C-4D03-094D-AB11-FCB3B7FF0282}" srcOrd="0" destOrd="0" parTransId="{20BBC402-FEA2-AC47-8D93-956A8849325C}" sibTransId="{89BF43D0-302D-C94E-928D-B6403CC4DF75}"/>
    <dgm:cxn modelId="{2D703DEB-3F1E-0045-815B-AEE522A73FDF}" type="presOf" srcId="{BCFB592C-4D03-094D-AB11-FCB3B7FF0282}" destId="{D3B92CE9-9DE7-A840-BDF9-47032250A5E9}" srcOrd="0" destOrd="0" presId="urn:microsoft.com/office/officeart/2005/8/layout/chevron2"/>
    <dgm:cxn modelId="{32028DED-19BD-5446-84C1-07BED3DEAAC6}" srcId="{D099CD5A-B8D2-6048-A4AB-622D3994D8DA}" destId="{AD11D75A-9426-E541-AB78-95F4BA6C96A7}" srcOrd="5" destOrd="0" parTransId="{1D4B3032-0111-964F-BBB1-B64762D5B12F}" sibTransId="{9305F693-CA48-704E-A04C-CE0969E4C6C3}"/>
    <dgm:cxn modelId="{A4794DF2-49A5-E945-A003-B02E8C96D161}" type="presOf" srcId="{02586B60-FA72-D24E-BD56-E8FE266D2BB0}" destId="{8D8B9EC2-1EA4-8946-8D24-A6E694C40006}" srcOrd="0" destOrd="0" presId="urn:microsoft.com/office/officeart/2005/8/layout/chevron2"/>
    <dgm:cxn modelId="{08518AF7-D00B-B449-BA88-C61F044205DA}" type="presOf" srcId="{2B9F31B6-84CB-B54B-B704-E2B8B03C8367}" destId="{A151FC57-D2B1-2C4C-8C93-2D2C3AF43E5D}" srcOrd="0" destOrd="0" presId="urn:microsoft.com/office/officeart/2005/8/layout/chevron2"/>
    <dgm:cxn modelId="{B454A796-EB50-F34F-A71E-ED1E5732BC80}" type="presParOf" srcId="{BBC3F506-1D20-9847-B1D0-71C37129F7BE}" destId="{0DA061EB-A3A0-EF4D-BDF2-097F9EF83AFF}" srcOrd="0" destOrd="0" presId="urn:microsoft.com/office/officeart/2005/8/layout/chevron2"/>
    <dgm:cxn modelId="{6D392DB9-DF42-4449-8381-A65DC1869299}" type="presParOf" srcId="{0DA061EB-A3A0-EF4D-BDF2-097F9EF83AFF}" destId="{4109A3D1-C970-3143-B444-AE16C9D522F1}" srcOrd="0" destOrd="0" presId="urn:microsoft.com/office/officeart/2005/8/layout/chevron2"/>
    <dgm:cxn modelId="{0D3AAECA-A179-2A49-BACD-F0799406B0E3}" type="presParOf" srcId="{0DA061EB-A3A0-EF4D-BDF2-097F9EF83AFF}" destId="{A151FC57-D2B1-2C4C-8C93-2D2C3AF43E5D}" srcOrd="1" destOrd="0" presId="urn:microsoft.com/office/officeart/2005/8/layout/chevron2"/>
    <dgm:cxn modelId="{767E2F2F-AF42-F743-B24C-3DA4BAAB3E50}" type="presParOf" srcId="{BBC3F506-1D20-9847-B1D0-71C37129F7BE}" destId="{4F523796-309F-0B4E-8307-E13D5FB734D1}" srcOrd="1" destOrd="0" presId="urn:microsoft.com/office/officeart/2005/8/layout/chevron2"/>
    <dgm:cxn modelId="{D1BE9C43-573F-FC42-9B9D-9AD482E2D0BA}" type="presParOf" srcId="{BBC3F506-1D20-9847-B1D0-71C37129F7BE}" destId="{C281E22E-9457-6145-AA92-090C54B044D1}" srcOrd="2" destOrd="0" presId="urn:microsoft.com/office/officeart/2005/8/layout/chevron2"/>
    <dgm:cxn modelId="{4D5AB079-2301-7D49-B0EC-0E734787DE48}" type="presParOf" srcId="{C281E22E-9457-6145-AA92-090C54B044D1}" destId="{F432E9B8-2C3C-474F-B75B-EC249A9A5737}" srcOrd="0" destOrd="0" presId="urn:microsoft.com/office/officeart/2005/8/layout/chevron2"/>
    <dgm:cxn modelId="{1F33FD48-B37A-4C41-9C06-1AE7B3A9FC4E}" type="presParOf" srcId="{C281E22E-9457-6145-AA92-090C54B044D1}" destId="{D3B92CE9-9DE7-A840-BDF9-47032250A5E9}" srcOrd="1" destOrd="0" presId="urn:microsoft.com/office/officeart/2005/8/layout/chevron2"/>
    <dgm:cxn modelId="{82310F47-C409-0347-88F2-12268EDD1D04}" type="presParOf" srcId="{BBC3F506-1D20-9847-B1D0-71C37129F7BE}" destId="{30B3932C-1D97-AC4C-A4C0-5AAB59611E39}" srcOrd="3" destOrd="0" presId="urn:microsoft.com/office/officeart/2005/8/layout/chevron2"/>
    <dgm:cxn modelId="{E01FD423-9D32-724A-ADC9-7A064FDCC229}" type="presParOf" srcId="{BBC3F506-1D20-9847-B1D0-71C37129F7BE}" destId="{BB14AE0E-9E89-A341-B08B-55702C62780C}" srcOrd="4" destOrd="0" presId="urn:microsoft.com/office/officeart/2005/8/layout/chevron2"/>
    <dgm:cxn modelId="{10F97235-B34E-FA46-B694-0340C97EBD0E}" type="presParOf" srcId="{BB14AE0E-9E89-A341-B08B-55702C62780C}" destId="{13B25718-FFDA-CE4C-9489-84B7BC9958E0}" srcOrd="0" destOrd="0" presId="urn:microsoft.com/office/officeart/2005/8/layout/chevron2"/>
    <dgm:cxn modelId="{5E49B212-046E-3745-838C-B7F2824383C1}" type="presParOf" srcId="{BB14AE0E-9E89-A341-B08B-55702C62780C}" destId="{C6D6D1CD-F25C-A641-89D8-98300259FAE7}" srcOrd="1" destOrd="0" presId="urn:microsoft.com/office/officeart/2005/8/layout/chevron2"/>
    <dgm:cxn modelId="{C2AF7D0E-540B-C348-A8AB-2CAE507D15BD}" type="presParOf" srcId="{BBC3F506-1D20-9847-B1D0-71C37129F7BE}" destId="{8770313C-0667-7F47-BDA8-DEB612775FE3}" srcOrd="5" destOrd="0" presId="urn:microsoft.com/office/officeart/2005/8/layout/chevron2"/>
    <dgm:cxn modelId="{E64C5315-7DF5-A34F-9E9D-66D4DC8BAC74}" type="presParOf" srcId="{BBC3F506-1D20-9847-B1D0-71C37129F7BE}" destId="{7F2CB4A8-AF57-CB4C-8CF0-0D3E97C33E43}" srcOrd="6" destOrd="0" presId="urn:microsoft.com/office/officeart/2005/8/layout/chevron2"/>
    <dgm:cxn modelId="{BB853632-8181-F14A-8AED-DC86544000E6}" type="presParOf" srcId="{7F2CB4A8-AF57-CB4C-8CF0-0D3E97C33E43}" destId="{74332089-ECC9-1649-A383-5F0C07111E84}" srcOrd="0" destOrd="0" presId="urn:microsoft.com/office/officeart/2005/8/layout/chevron2"/>
    <dgm:cxn modelId="{71ADEC08-A38B-684A-9861-22C1B946731A}" type="presParOf" srcId="{7F2CB4A8-AF57-CB4C-8CF0-0D3E97C33E43}" destId="{8D8B9EC2-1EA4-8946-8D24-A6E694C40006}" srcOrd="1" destOrd="0" presId="urn:microsoft.com/office/officeart/2005/8/layout/chevron2"/>
    <dgm:cxn modelId="{E5930028-7227-1D4D-8297-450172BD9361}" type="presParOf" srcId="{BBC3F506-1D20-9847-B1D0-71C37129F7BE}" destId="{EEB9DD22-843D-9E4F-A7D5-6C38B5CF2DA1}" srcOrd="7" destOrd="0" presId="urn:microsoft.com/office/officeart/2005/8/layout/chevron2"/>
    <dgm:cxn modelId="{66E3B72C-36A2-8B44-A2A0-F405FB89C853}" type="presParOf" srcId="{BBC3F506-1D20-9847-B1D0-71C37129F7BE}" destId="{7C5C7293-DED1-F449-ABD2-CCEF03E19A3B}" srcOrd="8" destOrd="0" presId="urn:microsoft.com/office/officeart/2005/8/layout/chevron2"/>
    <dgm:cxn modelId="{FA647201-9B5F-F345-8D61-AA11BB9154E1}" type="presParOf" srcId="{7C5C7293-DED1-F449-ABD2-CCEF03E19A3B}" destId="{427B3128-53FC-1948-BFDC-C4F2DB532484}" srcOrd="0" destOrd="0" presId="urn:microsoft.com/office/officeart/2005/8/layout/chevron2"/>
    <dgm:cxn modelId="{A631011F-DA78-C647-905F-466BFB7405DD}" type="presParOf" srcId="{7C5C7293-DED1-F449-ABD2-CCEF03E19A3B}" destId="{977FBE8B-68E4-1F4F-BBEB-95115BE2E71B}" srcOrd="1" destOrd="0" presId="urn:microsoft.com/office/officeart/2005/8/layout/chevron2"/>
    <dgm:cxn modelId="{4A64100F-39B0-B94A-9F19-721C4333B2D0}" type="presParOf" srcId="{BBC3F506-1D20-9847-B1D0-71C37129F7BE}" destId="{AF803D24-E0DF-F043-88F0-B992B1A140B3}" srcOrd="9" destOrd="0" presId="urn:microsoft.com/office/officeart/2005/8/layout/chevron2"/>
    <dgm:cxn modelId="{EA7469B2-A2C9-FD47-B03E-732BF4143B81}" type="presParOf" srcId="{BBC3F506-1D20-9847-B1D0-71C37129F7BE}" destId="{78F4E762-8119-674B-9B35-D196A4D9304F}" srcOrd="10" destOrd="0" presId="urn:microsoft.com/office/officeart/2005/8/layout/chevron2"/>
    <dgm:cxn modelId="{1F81D483-E873-3A4C-8DE3-44EB206163F6}" type="presParOf" srcId="{78F4E762-8119-674B-9B35-D196A4D9304F}" destId="{6B668120-3BB8-2140-B7DE-E1F0E35B6053}" srcOrd="0" destOrd="0" presId="urn:microsoft.com/office/officeart/2005/8/layout/chevron2"/>
    <dgm:cxn modelId="{A2C1BA7A-2449-A341-A69B-229A1F4E5051}" type="presParOf" srcId="{78F4E762-8119-674B-9B35-D196A4D9304F}" destId="{84598FD6-EEB1-1C4C-8DD4-53CB7C8C5B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9A3D1-C970-3143-B444-AE16C9D522F1}">
      <dsp:nvSpPr>
        <dsp:cNvPr id="0" name=""/>
        <dsp:cNvSpPr/>
      </dsp:nvSpPr>
      <dsp:spPr>
        <a:xfrm rot="5400000">
          <a:off x="-137233" y="137466"/>
          <a:ext cx="914891" cy="640424"/>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a:t>
          </a:r>
        </a:p>
      </dsp:txBody>
      <dsp:txXfrm rot="-5400000">
        <a:off x="1" y="320444"/>
        <a:ext cx="640424" cy="274467"/>
      </dsp:txXfrm>
    </dsp:sp>
    <dsp:sp modelId="{A151FC57-D2B1-2C4C-8C93-2D2C3AF43E5D}">
      <dsp:nvSpPr>
        <dsp:cNvPr id="0" name=""/>
        <dsp:cNvSpPr/>
      </dsp:nvSpPr>
      <dsp:spPr>
        <a:xfrm rot="5400000">
          <a:off x="1504291" y="-863634"/>
          <a:ext cx="594679" cy="2322413"/>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solidFill>
                <a:schemeClr val="accent6">
                  <a:lumMod val="75000"/>
                </a:schemeClr>
              </a:solidFill>
            </a:rPr>
            <a:t>Contexte</a:t>
          </a:r>
        </a:p>
      </dsp:txBody>
      <dsp:txXfrm rot="-5400000">
        <a:off x="640424" y="29263"/>
        <a:ext cx="2293383" cy="536619"/>
      </dsp:txXfrm>
    </dsp:sp>
    <dsp:sp modelId="{F432E9B8-2C3C-474F-B75B-EC249A9A5737}">
      <dsp:nvSpPr>
        <dsp:cNvPr id="0" name=""/>
        <dsp:cNvSpPr/>
      </dsp:nvSpPr>
      <dsp:spPr>
        <a:xfrm rot="5400000">
          <a:off x="-137233" y="914515"/>
          <a:ext cx="914891" cy="640424"/>
        </a:xfrm>
        <a:prstGeom prst="chevron">
          <a:avLst/>
        </a:prstGeom>
        <a:solidFill>
          <a:schemeClr val="accent3">
            <a:shade val="50000"/>
            <a:hueOff val="89185"/>
            <a:satOff val="-1423"/>
            <a:lumOff val="13702"/>
            <a:alphaOff val="0"/>
          </a:schemeClr>
        </a:solidFill>
        <a:ln w="25400" cap="flat" cmpd="sng" algn="ctr">
          <a:solidFill>
            <a:schemeClr val="accent3">
              <a:shade val="50000"/>
              <a:hueOff val="89185"/>
              <a:satOff val="-1423"/>
              <a:lumOff val="1370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2</a:t>
          </a:r>
        </a:p>
      </dsp:txBody>
      <dsp:txXfrm rot="-5400000">
        <a:off x="1" y="1097493"/>
        <a:ext cx="640424" cy="274467"/>
      </dsp:txXfrm>
    </dsp:sp>
    <dsp:sp modelId="{D3B92CE9-9DE7-A840-BDF9-47032250A5E9}">
      <dsp:nvSpPr>
        <dsp:cNvPr id="0" name=""/>
        <dsp:cNvSpPr/>
      </dsp:nvSpPr>
      <dsp:spPr>
        <a:xfrm rot="5400000">
          <a:off x="1504291" y="-86585"/>
          <a:ext cx="594679" cy="2322413"/>
        </a:xfrm>
        <a:prstGeom prst="round2SameRect">
          <a:avLst/>
        </a:prstGeom>
        <a:solidFill>
          <a:schemeClr val="lt1">
            <a:alpha val="90000"/>
            <a:hueOff val="0"/>
            <a:satOff val="0"/>
            <a:lumOff val="0"/>
            <a:alphaOff val="0"/>
          </a:schemeClr>
        </a:solidFill>
        <a:ln w="25400" cap="flat" cmpd="sng" algn="ctr">
          <a:solidFill>
            <a:schemeClr val="accent3">
              <a:shade val="50000"/>
              <a:hueOff val="89185"/>
              <a:satOff val="-1423"/>
              <a:lumOff val="137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solidFill>
                <a:schemeClr val="accent4">
                  <a:lumMod val="75000"/>
                </a:schemeClr>
              </a:solidFill>
            </a:rPr>
            <a:t>Tâche</a:t>
          </a:r>
        </a:p>
      </dsp:txBody>
      <dsp:txXfrm rot="-5400000">
        <a:off x="640424" y="806312"/>
        <a:ext cx="2293383" cy="536619"/>
      </dsp:txXfrm>
    </dsp:sp>
    <dsp:sp modelId="{13B25718-FFDA-CE4C-9489-84B7BC9958E0}">
      <dsp:nvSpPr>
        <dsp:cNvPr id="0" name=""/>
        <dsp:cNvSpPr/>
      </dsp:nvSpPr>
      <dsp:spPr>
        <a:xfrm rot="5400000">
          <a:off x="-137233" y="1691563"/>
          <a:ext cx="914891" cy="640424"/>
        </a:xfrm>
        <a:prstGeom prst="chevron">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3</a:t>
          </a:r>
        </a:p>
      </dsp:txBody>
      <dsp:txXfrm rot="-5400000">
        <a:off x="1" y="1874541"/>
        <a:ext cx="640424" cy="274467"/>
      </dsp:txXfrm>
    </dsp:sp>
    <dsp:sp modelId="{C6D6D1CD-F25C-A641-89D8-98300259FAE7}">
      <dsp:nvSpPr>
        <dsp:cNvPr id="0" name=""/>
        <dsp:cNvSpPr/>
      </dsp:nvSpPr>
      <dsp:spPr>
        <a:xfrm rot="5400000">
          <a:off x="1504291" y="690462"/>
          <a:ext cx="594679" cy="2322413"/>
        </a:xfrm>
        <a:prstGeom prst="round2SameRect">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solidFill>
                <a:schemeClr val="accent3">
                  <a:lumMod val="75000"/>
                </a:schemeClr>
              </a:solidFill>
            </a:rPr>
            <a:t>Instruction</a:t>
          </a:r>
        </a:p>
      </dsp:txBody>
      <dsp:txXfrm rot="-5400000">
        <a:off x="640424" y="1583359"/>
        <a:ext cx="2293383" cy="536619"/>
      </dsp:txXfrm>
    </dsp:sp>
    <dsp:sp modelId="{74332089-ECC9-1649-A383-5F0C07111E84}">
      <dsp:nvSpPr>
        <dsp:cNvPr id="0" name=""/>
        <dsp:cNvSpPr/>
      </dsp:nvSpPr>
      <dsp:spPr>
        <a:xfrm rot="5400000">
          <a:off x="-137233" y="2468612"/>
          <a:ext cx="914891" cy="640424"/>
        </a:xfrm>
        <a:prstGeom prst="chevron">
          <a:avLst/>
        </a:prstGeom>
        <a:solidFill>
          <a:schemeClr val="accent3">
            <a:shade val="50000"/>
            <a:hueOff val="267556"/>
            <a:satOff val="-4269"/>
            <a:lumOff val="41107"/>
            <a:alphaOff val="0"/>
          </a:schemeClr>
        </a:solidFill>
        <a:ln w="25400" cap="flat" cmpd="sng" algn="ctr">
          <a:solidFill>
            <a:schemeClr val="accent3">
              <a:shade val="50000"/>
              <a:hueOff val="267556"/>
              <a:satOff val="-4269"/>
              <a:lumOff val="4110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4</a:t>
          </a:r>
        </a:p>
      </dsp:txBody>
      <dsp:txXfrm rot="-5400000">
        <a:off x="1" y="2651590"/>
        <a:ext cx="640424" cy="274467"/>
      </dsp:txXfrm>
    </dsp:sp>
    <dsp:sp modelId="{8D8B9EC2-1EA4-8946-8D24-A6E694C40006}">
      <dsp:nvSpPr>
        <dsp:cNvPr id="0" name=""/>
        <dsp:cNvSpPr/>
      </dsp:nvSpPr>
      <dsp:spPr>
        <a:xfrm rot="5400000">
          <a:off x="1504291" y="1467511"/>
          <a:ext cx="594679" cy="2322413"/>
        </a:xfrm>
        <a:prstGeom prst="round2SameRect">
          <a:avLst/>
        </a:prstGeom>
        <a:solidFill>
          <a:schemeClr val="tx1">
            <a:alpha val="9000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solidFill>
                <a:schemeClr val="bg1"/>
              </a:solidFill>
            </a:rPr>
            <a:t>Clarification</a:t>
          </a:r>
        </a:p>
      </dsp:txBody>
      <dsp:txXfrm rot="-5400000">
        <a:off x="640424" y="2360408"/>
        <a:ext cx="2293383" cy="536619"/>
      </dsp:txXfrm>
    </dsp:sp>
    <dsp:sp modelId="{427B3128-53FC-1948-BFDC-C4F2DB532484}">
      <dsp:nvSpPr>
        <dsp:cNvPr id="0" name=""/>
        <dsp:cNvSpPr/>
      </dsp:nvSpPr>
      <dsp:spPr>
        <a:xfrm rot="5400000">
          <a:off x="-137233" y="3245660"/>
          <a:ext cx="914891" cy="640424"/>
        </a:xfrm>
        <a:prstGeom prst="chevron">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5</a:t>
          </a:r>
        </a:p>
      </dsp:txBody>
      <dsp:txXfrm rot="-5400000">
        <a:off x="1" y="3428638"/>
        <a:ext cx="640424" cy="274467"/>
      </dsp:txXfrm>
    </dsp:sp>
    <dsp:sp modelId="{977FBE8B-68E4-1F4F-BBEB-95115BE2E71B}">
      <dsp:nvSpPr>
        <dsp:cNvPr id="0" name=""/>
        <dsp:cNvSpPr/>
      </dsp:nvSpPr>
      <dsp:spPr>
        <a:xfrm rot="5400000">
          <a:off x="1504291" y="2244559"/>
          <a:ext cx="594679" cy="2322413"/>
        </a:xfrm>
        <a:prstGeom prst="round2SameRect">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solidFill>
                <a:srgbClr val="FF00FF"/>
              </a:solidFill>
            </a:rPr>
            <a:t>Raffinage</a:t>
          </a:r>
        </a:p>
      </dsp:txBody>
      <dsp:txXfrm rot="-5400000">
        <a:off x="640424" y="3137456"/>
        <a:ext cx="2293383" cy="536619"/>
      </dsp:txXfrm>
    </dsp:sp>
    <dsp:sp modelId="{6B668120-3BB8-2140-B7DE-E1F0E35B6053}">
      <dsp:nvSpPr>
        <dsp:cNvPr id="0" name=""/>
        <dsp:cNvSpPr/>
      </dsp:nvSpPr>
      <dsp:spPr>
        <a:xfrm rot="5400000">
          <a:off x="-137233" y="4022709"/>
          <a:ext cx="914891" cy="640424"/>
        </a:xfrm>
        <a:prstGeom prst="chevron">
          <a:avLst/>
        </a:prstGeom>
        <a:solidFill>
          <a:schemeClr val="accent3">
            <a:shade val="50000"/>
            <a:hueOff val="89185"/>
            <a:satOff val="-1423"/>
            <a:lumOff val="13702"/>
            <a:alphaOff val="0"/>
          </a:schemeClr>
        </a:solidFill>
        <a:ln w="25400" cap="flat" cmpd="sng" algn="ctr">
          <a:solidFill>
            <a:schemeClr val="accent3">
              <a:shade val="50000"/>
              <a:hueOff val="89185"/>
              <a:satOff val="-1423"/>
              <a:lumOff val="1370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6</a:t>
          </a:r>
        </a:p>
      </dsp:txBody>
      <dsp:txXfrm rot="-5400000">
        <a:off x="1" y="4205687"/>
        <a:ext cx="640424" cy="274467"/>
      </dsp:txXfrm>
    </dsp:sp>
    <dsp:sp modelId="{84598FD6-EEB1-1C4C-8DD4-53CB7C8C5BA5}">
      <dsp:nvSpPr>
        <dsp:cNvPr id="0" name=""/>
        <dsp:cNvSpPr/>
      </dsp:nvSpPr>
      <dsp:spPr>
        <a:xfrm rot="5400000">
          <a:off x="1504291" y="3021608"/>
          <a:ext cx="594679" cy="2322413"/>
        </a:xfrm>
        <a:prstGeom prst="round2SameRect">
          <a:avLst/>
        </a:prstGeom>
        <a:solidFill>
          <a:schemeClr val="lt1">
            <a:alpha val="90000"/>
            <a:hueOff val="0"/>
            <a:satOff val="0"/>
            <a:lumOff val="0"/>
            <a:alphaOff val="0"/>
          </a:schemeClr>
        </a:solidFill>
        <a:ln w="25400" cap="flat" cmpd="sng" algn="ctr">
          <a:solidFill>
            <a:schemeClr val="accent3">
              <a:shade val="50000"/>
              <a:hueOff val="89185"/>
              <a:satOff val="-1423"/>
              <a:lumOff val="137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err="1">
              <a:solidFill>
                <a:schemeClr val="tx2">
                  <a:lumMod val="75000"/>
                </a:schemeClr>
              </a:solidFill>
            </a:rPr>
            <a:t>Formattage</a:t>
          </a:r>
          <a:endParaRPr lang="fr-FR" sz="2100" kern="1200" dirty="0">
            <a:solidFill>
              <a:schemeClr val="tx2">
                <a:lumMod val="75000"/>
              </a:schemeClr>
            </a:solidFill>
          </a:endParaRPr>
        </a:p>
      </dsp:txBody>
      <dsp:txXfrm rot="-5400000">
        <a:off x="640424" y="3914505"/>
        <a:ext cx="2293383" cy="5366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B2E71B-424F-DB42-91AE-0D992275B40E}" type="datetimeFigureOut">
              <a:rPr lang="fr-FR" smtClean="0"/>
              <a:t>31/03/2025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AC2252-D280-B94F-8B85-8E2A6CCB4C83}" type="slidenum">
              <a:rPr lang="fr-FR" smtClean="0"/>
              <a:t>‹N°›</a:t>
            </a:fld>
            <a:endParaRPr lang="fr-FR"/>
          </a:p>
        </p:txBody>
      </p:sp>
    </p:spTree>
    <p:extLst>
      <p:ext uri="{BB962C8B-B14F-4D97-AF65-F5344CB8AC3E}">
        <p14:creationId xmlns:p14="http://schemas.microsoft.com/office/powerpoint/2010/main" val="760961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21A24-1781-7F49-A5BB-7ED584836BFA}" type="datetimeFigureOut">
              <a:rPr lang="fr-FR" smtClean="0"/>
              <a:t>31/03/2025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88823-DE63-5D40-8DD8-E1D622827FCC}" type="slidenum">
              <a:rPr lang="fr-FR" smtClean="0"/>
              <a:t>‹N°›</a:t>
            </a:fld>
            <a:endParaRPr lang="fr-FR"/>
          </a:p>
        </p:txBody>
      </p:sp>
    </p:spTree>
    <p:extLst>
      <p:ext uri="{BB962C8B-B14F-4D97-AF65-F5344CB8AC3E}">
        <p14:creationId xmlns:p14="http://schemas.microsoft.com/office/powerpoint/2010/main" val="1885483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1</a:t>
            </a:fld>
            <a:endParaRPr lang="fr-FR"/>
          </a:p>
        </p:txBody>
      </p:sp>
    </p:spTree>
    <p:extLst>
      <p:ext uri="{BB962C8B-B14F-4D97-AF65-F5344CB8AC3E}">
        <p14:creationId xmlns:p14="http://schemas.microsoft.com/office/powerpoint/2010/main" val="34634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25</a:t>
            </a:fld>
            <a:endParaRPr lang="fr-FR"/>
          </a:p>
        </p:txBody>
      </p:sp>
    </p:spTree>
    <p:extLst>
      <p:ext uri="{BB962C8B-B14F-4D97-AF65-F5344CB8AC3E}">
        <p14:creationId xmlns:p14="http://schemas.microsoft.com/office/powerpoint/2010/main" val="187620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288823-DE63-5D40-8DD8-E1D622827FCC}" type="slidenum">
              <a:rPr lang="fr-FR" smtClean="0"/>
              <a:t>30</a:t>
            </a:fld>
            <a:endParaRPr lang="fr-FR"/>
          </a:p>
        </p:txBody>
      </p:sp>
    </p:spTree>
    <p:extLst>
      <p:ext uri="{BB962C8B-B14F-4D97-AF65-F5344CB8AC3E}">
        <p14:creationId xmlns:p14="http://schemas.microsoft.com/office/powerpoint/2010/main" val="151128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288823-DE63-5D40-8DD8-E1D622827FCC}" type="slidenum">
              <a:rPr lang="fr-FR" smtClean="0"/>
              <a:t>31</a:t>
            </a:fld>
            <a:endParaRPr lang="fr-FR"/>
          </a:p>
        </p:txBody>
      </p:sp>
    </p:spTree>
    <p:extLst>
      <p:ext uri="{BB962C8B-B14F-4D97-AF65-F5344CB8AC3E}">
        <p14:creationId xmlns:p14="http://schemas.microsoft.com/office/powerpoint/2010/main" val="317434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288823-DE63-5D40-8DD8-E1D622827FCC}" type="slidenum">
              <a:rPr lang="fr-FR" smtClean="0"/>
              <a:t>32</a:t>
            </a:fld>
            <a:endParaRPr lang="fr-FR"/>
          </a:p>
        </p:txBody>
      </p:sp>
    </p:spTree>
    <p:extLst>
      <p:ext uri="{BB962C8B-B14F-4D97-AF65-F5344CB8AC3E}">
        <p14:creationId xmlns:p14="http://schemas.microsoft.com/office/powerpoint/2010/main" val="58602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D6C5-2C7A-B81D-6DE0-0C3D0F7233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182CF8-A946-D182-CD74-B48E2F6871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632077-99C4-C4C0-6C55-856D1738E5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0080884-698B-7774-D8FD-A875A5015853}"/>
              </a:ext>
            </a:extLst>
          </p:cNvPr>
          <p:cNvSpPr>
            <a:spLocks noGrp="1"/>
          </p:cNvSpPr>
          <p:nvPr>
            <p:ph type="sldNum" sz="quarter" idx="5"/>
          </p:nvPr>
        </p:nvSpPr>
        <p:spPr/>
        <p:txBody>
          <a:bodyPr/>
          <a:lstStyle/>
          <a:p>
            <a:fld id="{03288823-DE63-5D40-8DD8-E1D622827FCC}" type="slidenum">
              <a:rPr lang="fr-FR" smtClean="0"/>
              <a:t>33</a:t>
            </a:fld>
            <a:endParaRPr lang="fr-FR"/>
          </a:p>
        </p:txBody>
      </p:sp>
    </p:spTree>
    <p:extLst>
      <p:ext uri="{BB962C8B-B14F-4D97-AF65-F5344CB8AC3E}">
        <p14:creationId xmlns:p14="http://schemas.microsoft.com/office/powerpoint/2010/main" val="345777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288823-DE63-5D40-8DD8-E1D622827FCC}" type="slidenum">
              <a:rPr lang="fr-FR" smtClean="0"/>
              <a:t>37</a:t>
            </a:fld>
            <a:endParaRPr lang="fr-FR"/>
          </a:p>
        </p:txBody>
      </p:sp>
    </p:spTree>
    <p:extLst>
      <p:ext uri="{BB962C8B-B14F-4D97-AF65-F5344CB8AC3E}">
        <p14:creationId xmlns:p14="http://schemas.microsoft.com/office/powerpoint/2010/main" val="345234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40</a:t>
            </a:fld>
            <a:endParaRPr lang="fr-FR"/>
          </a:p>
        </p:txBody>
      </p:sp>
    </p:spTree>
    <p:extLst>
      <p:ext uri="{BB962C8B-B14F-4D97-AF65-F5344CB8AC3E}">
        <p14:creationId xmlns:p14="http://schemas.microsoft.com/office/powerpoint/2010/main" val="30618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9739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CAC4-4EC4-5733-A2A3-2B8654D6DE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E3C21B-F39B-890C-0043-57186F262D9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F90A97C-1713-B4ED-F9D7-3ED89BBFCFD2}"/>
              </a:ext>
            </a:extLst>
          </p:cNvPr>
          <p:cNvSpPr>
            <a:spLocks noGrp="1"/>
          </p:cNvSpPr>
          <p:nvPr>
            <p:ph type="body" idx="1"/>
          </p:nvPr>
        </p:nvSpPr>
        <p:spPr/>
        <p:txBody>
          <a:bodyPr/>
          <a:lstStyle/>
          <a:p>
            <a:endParaRPr lang="en-GB" dirty="0"/>
          </a:p>
        </p:txBody>
      </p:sp>
      <p:sp>
        <p:nvSpPr>
          <p:cNvPr id="4" name="Espace réservé du numéro de diapositive 3">
            <a:extLst>
              <a:ext uri="{FF2B5EF4-FFF2-40B4-BE49-F238E27FC236}">
                <a16:creationId xmlns:a16="http://schemas.microsoft.com/office/drawing/2014/main" id="{FF5F248B-5CA3-C2B2-F8E3-8F9B330DE887}"/>
              </a:ext>
            </a:extLst>
          </p:cNvPr>
          <p:cNvSpPr>
            <a:spLocks noGrp="1"/>
          </p:cNvSpPr>
          <p:nvPr>
            <p:ph type="sldNum" sz="quarter" idx="10"/>
          </p:nvPr>
        </p:nvSpPr>
        <p:spPr/>
        <p:txBody>
          <a:bodyPr/>
          <a:lstStyle/>
          <a:p>
            <a:fld id="{03288823-DE63-5D40-8DD8-E1D622827FCC}" type="slidenum">
              <a:rPr lang="fr-FR" smtClean="0"/>
              <a:t>3</a:t>
            </a:fld>
            <a:endParaRPr lang="fr-FR"/>
          </a:p>
        </p:txBody>
      </p:sp>
    </p:spTree>
    <p:extLst>
      <p:ext uri="{BB962C8B-B14F-4D97-AF65-F5344CB8AC3E}">
        <p14:creationId xmlns:p14="http://schemas.microsoft.com/office/powerpoint/2010/main" val="337943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5</a:t>
            </a:fld>
            <a:endParaRPr lang="fr-FR"/>
          </a:p>
        </p:txBody>
      </p:sp>
    </p:spTree>
    <p:extLst>
      <p:ext uri="{BB962C8B-B14F-4D97-AF65-F5344CB8AC3E}">
        <p14:creationId xmlns:p14="http://schemas.microsoft.com/office/powerpoint/2010/main" val="11004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11</a:t>
            </a:fld>
            <a:endParaRPr lang="fr-FR"/>
          </a:p>
        </p:txBody>
      </p:sp>
    </p:spTree>
    <p:extLst>
      <p:ext uri="{BB962C8B-B14F-4D97-AF65-F5344CB8AC3E}">
        <p14:creationId xmlns:p14="http://schemas.microsoft.com/office/powerpoint/2010/main" val="189881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x-none" dirty="0">
                <a:solidFill>
                  <a:schemeClr val="bg1"/>
                </a:solidFill>
                <a:ea typeface="ＭＳ Ｐゴシック" charset="-128"/>
              </a:rPr>
              <a:t>IP source 192.168.0.1</a:t>
            </a:r>
            <a:endParaRPr lang="en-GB" dirty="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altLang="x-none" dirty="0">
                <a:solidFill>
                  <a:schemeClr val="bg1"/>
                </a:solidFill>
                <a:ea typeface="ＭＳ Ｐゴシック" charset="-128"/>
              </a:rPr>
              <a:t>IP destination 10.3.7.12 </a:t>
            </a:r>
            <a:endParaRPr lang="en-GB" dirty="0">
              <a:solidFill>
                <a:schemeClr val="bg1"/>
              </a:solidFill>
            </a:endParaRPr>
          </a:p>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12</a:t>
            </a:fld>
            <a:endParaRPr lang="fr-FR"/>
          </a:p>
        </p:txBody>
      </p:sp>
    </p:spTree>
    <p:extLst>
      <p:ext uri="{BB962C8B-B14F-4D97-AF65-F5344CB8AC3E}">
        <p14:creationId xmlns:p14="http://schemas.microsoft.com/office/powerpoint/2010/main" val="82137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15</a:t>
            </a:fld>
            <a:endParaRPr lang="fr-FR"/>
          </a:p>
        </p:txBody>
      </p:sp>
    </p:spTree>
    <p:extLst>
      <p:ext uri="{BB962C8B-B14F-4D97-AF65-F5344CB8AC3E}">
        <p14:creationId xmlns:p14="http://schemas.microsoft.com/office/powerpoint/2010/main" val="161835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19</a:t>
            </a:fld>
            <a:endParaRPr lang="fr-FR"/>
          </a:p>
        </p:txBody>
      </p:sp>
    </p:spTree>
    <p:extLst>
      <p:ext uri="{BB962C8B-B14F-4D97-AF65-F5344CB8AC3E}">
        <p14:creationId xmlns:p14="http://schemas.microsoft.com/office/powerpoint/2010/main" val="58456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3288823-DE63-5D40-8DD8-E1D622827FCC}" type="slidenum">
              <a:rPr lang="fr-FR" smtClean="0"/>
              <a:t>20</a:t>
            </a:fld>
            <a:endParaRPr lang="fr-FR"/>
          </a:p>
        </p:txBody>
      </p:sp>
    </p:spTree>
    <p:extLst>
      <p:ext uri="{BB962C8B-B14F-4D97-AF65-F5344CB8AC3E}">
        <p14:creationId xmlns:p14="http://schemas.microsoft.com/office/powerpoint/2010/main" val="171608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EDCF2B0-0331-7948-B0EF-BFCE15FB333A}" type="datetime1">
              <a:rPr lang="fr-FR" smtClean="0"/>
              <a:t>31/03/2025</a:t>
            </a:fld>
            <a:endParaRPr lang="fr-FR"/>
          </a:p>
        </p:txBody>
      </p:sp>
      <p:sp>
        <p:nvSpPr>
          <p:cNvPr id="5" name="Espace réservé du pied de page 4"/>
          <p:cNvSpPr>
            <a:spLocks noGrp="1"/>
          </p:cNvSpPr>
          <p:nvPr>
            <p:ph type="ftr" sz="quarter" idx="11"/>
          </p:nvPr>
        </p:nvSpPr>
        <p:spPr>
          <a:xfrm>
            <a:off x="2017127" y="6356350"/>
            <a:ext cx="4002673"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19582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68982C5-DE80-FE4D-B0F6-154236AF4A45}" type="datetime1">
              <a:rPr lang="fr-FR" smtClean="0"/>
              <a:t>31/03/2025</a:t>
            </a:fld>
            <a:endParaRPr lang="fr-FR"/>
          </a:p>
        </p:txBody>
      </p:sp>
      <p:sp>
        <p:nvSpPr>
          <p:cNvPr id="5" name="Espace réservé du pied de page 4"/>
          <p:cNvSpPr>
            <a:spLocks noGrp="1"/>
          </p:cNvSpPr>
          <p:nvPr>
            <p:ph type="ftr" sz="quarter" idx="11"/>
          </p:nvPr>
        </p:nvSpPr>
        <p:spPr>
          <a:xfrm>
            <a:off x="2017127" y="6356350"/>
            <a:ext cx="4002673"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315435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EDDE68F-F505-9647-8138-FB3A44DF03E0}" type="datetime1">
              <a:rPr lang="fr-FR" smtClean="0"/>
              <a:t>31/03/2025</a:t>
            </a:fld>
            <a:endParaRPr lang="fr-FR"/>
          </a:p>
        </p:txBody>
      </p:sp>
      <p:sp>
        <p:nvSpPr>
          <p:cNvPr id="5" name="Espace réservé du pied de page 4"/>
          <p:cNvSpPr>
            <a:spLocks noGrp="1"/>
          </p:cNvSpPr>
          <p:nvPr>
            <p:ph type="ftr" sz="quarter" idx="11"/>
          </p:nvPr>
        </p:nvSpPr>
        <p:spPr>
          <a:xfrm>
            <a:off x="2017127" y="6356350"/>
            <a:ext cx="4002673"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105899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4EAF03"/>
                </a:solidFill>
              </a:defRPr>
            </a:lvl1pPr>
          </a:lstStyle>
          <a:p>
            <a:r>
              <a:rPr lang="fr-FR" dirty="0"/>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C213DF9-575C-654B-8186-88375B89EAB7}" type="datetime1">
              <a:rPr lang="fr-FR" smtClean="0"/>
              <a:t>31/03/2025</a:t>
            </a:fld>
            <a:endParaRPr lang="fr-FR"/>
          </a:p>
        </p:txBody>
      </p:sp>
      <p:sp>
        <p:nvSpPr>
          <p:cNvPr id="5" name="Espace réservé du pied de page 4"/>
          <p:cNvSpPr>
            <a:spLocks noGrp="1"/>
          </p:cNvSpPr>
          <p:nvPr>
            <p:ph type="ftr" sz="quarter" idx="11"/>
          </p:nvPr>
        </p:nvSpPr>
        <p:spPr>
          <a:xfrm>
            <a:off x="2017127" y="6356350"/>
            <a:ext cx="4002673"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421685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A314DC2-7BD6-B346-9760-05964E70F4BE}" type="datetime1">
              <a:rPr lang="fr-FR" smtClean="0"/>
              <a:t>31/03/2025</a:t>
            </a:fld>
            <a:endParaRPr lang="fr-FR"/>
          </a:p>
        </p:txBody>
      </p:sp>
      <p:sp>
        <p:nvSpPr>
          <p:cNvPr id="5" name="Espace réservé du pied de page 4"/>
          <p:cNvSpPr>
            <a:spLocks noGrp="1"/>
          </p:cNvSpPr>
          <p:nvPr>
            <p:ph type="ftr" sz="quarter" idx="11"/>
          </p:nvPr>
        </p:nvSpPr>
        <p:spPr>
          <a:xfrm>
            <a:off x="2017127" y="6356350"/>
            <a:ext cx="4002673"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232563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AA49C9AD-212C-4744-9FEF-450AE02DA4DF}" type="datetime1">
              <a:rPr lang="fr-FR" smtClean="0"/>
              <a:t>31/03/2025</a:t>
            </a:fld>
            <a:endParaRPr lang="fr-FR"/>
          </a:p>
        </p:txBody>
      </p:sp>
      <p:sp>
        <p:nvSpPr>
          <p:cNvPr id="6" name="Espace réservé du pied de page 5"/>
          <p:cNvSpPr>
            <a:spLocks noGrp="1"/>
          </p:cNvSpPr>
          <p:nvPr>
            <p:ph type="ftr" sz="quarter" idx="11"/>
          </p:nvPr>
        </p:nvSpPr>
        <p:spPr>
          <a:xfrm>
            <a:off x="2017127" y="6356350"/>
            <a:ext cx="4002673"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53821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FDDD8125-690D-EE4F-95D8-87AD8DB1A367}" type="datetime1">
              <a:rPr lang="fr-FR" smtClean="0"/>
              <a:t>31/03/2025</a:t>
            </a:fld>
            <a:endParaRPr lang="fr-FR"/>
          </a:p>
        </p:txBody>
      </p:sp>
      <p:sp>
        <p:nvSpPr>
          <p:cNvPr id="8" name="Espace réservé du pied de page 7"/>
          <p:cNvSpPr>
            <a:spLocks noGrp="1"/>
          </p:cNvSpPr>
          <p:nvPr>
            <p:ph type="ftr" sz="quarter" idx="11"/>
          </p:nvPr>
        </p:nvSpPr>
        <p:spPr>
          <a:xfrm>
            <a:off x="2017127" y="6356350"/>
            <a:ext cx="4002673"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66019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87A926B9-08AB-E548-ADB4-377AAA1F34FB}" type="datetime1">
              <a:rPr lang="fr-FR" smtClean="0"/>
              <a:t>31/03/2025</a:t>
            </a:fld>
            <a:endParaRPr lang="fr-FR"/>
          </a:p>
        </p:txBody>
      </p:sp>
      <p:sp>
        <p:nvSpPr>
          <p:cNvPr id="4" name="Espace réservé du pied de page 3"/>
          <p:cNvSpPr>
            <a:spLocks noGrp="1"/>
          </p:cNvSpPr>
          <p:nvPr>
            <p:ph type="ftr" sz="quarter" idx="11"/>
          </p:nvPr>
        </p:nvSpPr>
        <p:spPr>
          <a:xfrm>
            <a:off x="2017127" y="6356350"/>
            <a:ext cx="4002673"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334793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7B5EBCCB-0452-CC48-97B0-00304D49010F}" type="datetime1">
              <a:rPr lang="fr-FR" smtClean="0"/>
              <a:t>31/03/2025</a:t>
            </a:fld>
            <a:endParaRPr lang="fr-FR"/>
          </a:p>
        </p:txBody>
      </p:sp>
      <p:sp>
        <p:nvSpPr>
          <p:cNvPr id="3" name="Espace réservé du pied de page 2"/>
          <p:cNvSpPr>
            <a:spLocks noGrp="1"/>
          </p:cNvSpPr>
          <p:nvPr>
            <p:ph type="ftr" sz="quarter" idx="11"/>
          </p:nvPr>
        </p:nvSpPr>
        <p:spPr>
          <a:xfrm>
            <a:off x="2017127" y="6356350"/>
            <a:ext cx="4002673"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39275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E600B850-0607-2B45-A08F-15B6C41C9F16}" type="datetime1">
              <a:rPr lang="fr-FR" smtClean="0"/>
              <a:t>31/03/2025</a:t>
            </a:fld>
            <a:endParaRPr lang="fr-FR"/>
          </a:p>
        </p:txBody>
      </p:sp>
      <p:sp>
        <p:nvSpPr>
          <p:cNvPr id="6" name="Espace réservé du pied de page 5"/>
          <p:cNvSpPr>
            <a:spLocks noGrp="1"/>
          </p:cNvSpPr>
          <p:nvPr>
            <p:ph type="ftr" sz="quarter" idx="11"/>
          </p:nvPr>
        </p:nvSpPr>
        <p:spPr>
          <a:xfrm>
            <a:off x="2017127" y="6356350"/>
            <a:ext cx="4002673"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55603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28F1D44-68C0-1F4F-9C80-587FF37FA59E}" type="datetime1">
              <a:rPr lang="fr-FR" smtClean="0"/>
              <a:t>31/03/2025</a:t>
            </a:fld>
            <a:endParaRPr lang="fr-FR"/>
          </a:p>
        </p:txBody>
      </p:sp>
      <p:sp>
        <p:nvSpPr>
          <p:cNvPr id="6" name="Espace réservé du pied de page 5"/>
          <p:cNvSpPr>
            <a:spLocks noGrp="1"/>
          </p:cNvSpPr>
          <p:nvPr>
            <p:ph type="ftr" sz="quarter" idx="11"/>
          </p:nvPr>
        </p:nvSpPr>
        <p:spPr>
          <a:xfrm>
            <a:off x="2017127" y="6356350"/>
            <a:ext cx="4002673"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BE6A53CE-317A-6D46-9381-9000A76D9D79}" type="slidenum">
              <a:rPr lang="fr-FR" smtClean="0"/>
              <a:t>‹N°›</a:t>
            </a:fld>
            <a:endParaRPr lang="fr-FR"/>
          </a:p>
        </p:txBody>
      </p:sp>
    </p:spTree>
    <p:extLst>
      <p:ext uri="{BB962C8B-B14F-4D97-AF65-F5344CB8AC3E}">
        <p14:creationId xmlns:p14="http://schemas.microsoft.com/office/powerpoint/2010/main" val="42290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0" y="0"/>
            <a:ext cx="9144000" cy="684866"/>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45915" y="815717"/>
            <a:ext cx="8868902" cy="561534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6985498" y="6431062"/>
            <a:ext cx="2133600" cy="365125"/>
          </a:xfrm>
          <a:prstGeom prst="rect">
            <a:avLst/>
          </a:prstGeom>
        </p:spPr>
        <p:txBody>
          <a:bodyPr vert="horz" lIns="91440" tIns="45720" rIns="91440" bIns="45720" rtlCol="0" anchor="ctr"/>
          <a:lstStyle>
            <a:lvl1pPr algn="r">
              <a:defRPr sz="1200">
                <a:solidFill>
                  <a:srgbClr val="009700"/>
                </a:solidFill>
              </a:defRPr>
            </a:lvl1pPr>
          </a:lstStyle>
          <a:p>
            <a:fld id="{BE6A53CE-317A-6D46-9381-9000A76D9D79}" type="slidenum">
              <a:rPr lang="fr-FR" smtClean="0"/>
              <a:pPr/>
              <a:t>‹N°›</a:t>
            </a:fld>
            <a:endParaRPr lang="fr-FR"/>
          </a:p>
        </p:txBody>
      </p:sp>
      <p:cxnSp>
        <p:nvCxnSpPr>
          <p:cNvPr id="56" name="Connecteur droit 55"/>
          <p:cNvCxnSpPr/>
          <p:nvPr userDrawn="1"/>
        </p:nvCxnSpPr>
        <p:spPr>
          <a:xfrm>
            <a:off x="0" y="684866"/>
            <a:ext cx="862882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userDrawn="1"/>
        </p:nvCxnSpPr>
        <p:spPr>
          <a:xfrm flipV="1">
            <a:off x="8628823" y="473180"/>
            <a:ext cx="87160" cy="21168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userDrawn="1"/>
        </p:nvCxnSpPr>
        <p:spPr>
          <a:xfrm flipH="1" flipV="1">
            <a:off x="8715983" y="473180"/>
            <a:ext cx="65240" cy="36408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userDrawn="1"/>
        </p:nvCxnSpPr>
        <p:spPr>
          <a:xfrm flipV="1">
            <a:off x="8781223" y="684866"/>
            <a:ext cx="87160" cy="1524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7" name="Connecteur droit 66"/>
          <p:cNvCxnSpPr/>
          <p:nvPr userDrawn="1"/>
        </p:nvCxnSpPr>
        <p:spPr>
          <a:xfrm>
            <a:off x="8868383" y="684866"/>
            <a:ext cx="152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11"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634" y="5661248"/>
            <a:ext cx="1609028" cy="1134939"/>
          </a:xfrm>
          <a:prstGeom prst="ellipse">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48528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144000" cy="9395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1555583"/>
            <a:ext cx="7772400" cy="1470025"/>
          </a:xfrm>
        </p:spPr>
        <p:txBody>
          <a:bodyPr/>
          <a:lstStyle/>
          <a:p>
            <a:pPr algn="ctr"/>
            <a:r>
              <a:rPr lang="fr-FR" dirty="0">
                <a:solidFill>
                  <a:srgbClr val="009700"/>
                </a:solidFill>
              </a:rPr>
              <a:t>Collaborer et Communiquer</a:t>
            </a:r>
          </a:p>
        </p:txBody>
      </p:sp>
      <p:sp>
        <p:nvSpPr>
          <p:cNvPr id="3" name="Sous-titre 2"/>
          <p:cNvSpPr>
            <a:spLocks noGrp="1"/>
          </p:cNvSpPr>
          <p:nvPr>
            <p:ph type="subTitle" idx="1"/>
          </p:nvPr>
        </p:nvSpPr>
        <p:spPr>
          <a:xfrm>
            <a:off x="1371600" y="3431674"/>
            <a:ext cx="6400800" cy="1752600"/>
          </a:xfrm>
        </p:spPr>
        <p:txBody>
          <a:bodyPr/>
          <a:lstStyle/>
          <a:p>
            <a:r>
              <a:rPr lang="fr-FR" dirty="0">
                <a:solidFill>
                  <a:schemeClr val="bg1"/>
                </a:solidFill>
              </a:rPr>
              <a:t>sandra.bringay@univ-montp3.fr</a:t>
            </a:r>
          </a:p>
        </p:txBody>
      </p:sp>
      <p:pic>
        <p:nvPicPr>
          <p:cNvPr id="4" name="Image 3"/>
          <p:cNvPicPr>
            <a:picLocks noChangeAspect="1"/>
          </p:cNvPicPr>
          <p:nvPr/>
        </p:nvPicPr>
        <p:blipFill rotWithShape="1">
          <a:blip r:embed="rId3"/>
          <a:srcRect/>
          <a:stretch/>
        </p:blipFill>
        <p:spPr>
          <a:xfrm>
            <a:off x="-1140235" y="5638800"/>
            <a:ext cx="2280469" cy="1495462"/>
          </a:xfrm>
          <a:prstGeom prst="ellipse">
            <a:avLst/>
          </a:prstGeom>
        </p:spPr>
      </p:pic>
    </p:spTree>
    <p:extLst>
      <p:ext uri="{BB962C8B-B14F-4D97-AF65-F5344CB8AC3E}">
        <p14:creationId xmlns:p14="http://schemas.microsoft.com/office/powerpoint/2010/main" val="20893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Free</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10</a:t>
            </a:fld>
            <a:endParaRPr lang="fr-FR"/>
          </a:p>
        </p:txBody>
      </p:sp>
      <p:sp>
        <p:nvSpPr>
          <p:cNvPr id="7" name="Rectangle 6"/>
          <p:cNvSpPr/>
          <p:nvPr/>
        </p:nvSpPr>
        <p:spPr>
          <a:xfrm>
            <a:off x="2123728" y="5861489"/>
            <a:ext cx="4507772" cy="369332"/>
          </a:xfrm>
          <a:prstGeom prst="rect">
            <a:avLst/>
          </a:prstGeom>
        </p:spPr>
        <p:txBody>
          <a:bodyPr wrap="none">
            <a:spAutoFit/>
          </a:bodyPr>
          <a:lstStyle/>
          <a:p>
            <a:r>
              <a:rPr lang="fr-FR" dirty="0">
                <a:solidFill>
                  <a:schemeClr val="bg1"/>
                </a:solidFill>
              </a:rPr>
              <a:t>Trafic mondial internet par câbles sous-marins</a:t>
            </a:r>
            <a:endParaRPr lang="en-GB" dirty="0">
              <a:solidFill>
                <a:schemeClr val="bg1"/>
              </a:solidFill>
            </a:endParaRPr>
          </a:p>
        </p:txBody>
      </p:sp>
      <p:pic>
        <p:nvPicPr>
          <p:cNvPr id="8" name="Picture 2" descr="eseau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54" y="61448"/>
            <a:ext cx="5308465" cy="67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7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Quelles informations dans les tuyaux?</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11</a:t>
            </a:fld>
            <a:endParaRPr lang="fr-FR" dirty="0"/>
          </a:p>
        </p:txBody>
      </p:sp>
      <p:sp>
        <p:nvSpPr>
          <p:cNvPr id="7" name="Espace réservé du contenu 2"/>
          <p:cNvSpPr txBox="1">
            <a:spLocks/>
          </p:cNvSpPr>
          <p:nvPr/>
        </p:nvSpPr>
        <p:spPr>
          <a:xfrm>
            <a:off x="210099" y="769131"/>
            <a:ext cx="8150347" cy="18085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Modulation/démodulation</a:t>
            </a:r>
          </a:p>
          <a:p>
            <a:endParaRPr lang="fr-FR" dirty="0"/>
          </a:p>
        </p:txBody>
      </p:sp>
      <p:pic>
        <p:nvPicPr>
          <p:cNvPr id="1026"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92377"/>
            <a:ext cx="1043608" cy="11045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58648" y="1438780"/>
            <a:ext cx="1061253" cy="369332"/>
          </a:xfrm>
          <a:prstGeom prst="rect">
            <a:avLst/>
          </a:prstGeom>
          <a:noFill/>
        </p:spPr>
        <p:txBody>
          <a:bodyPr wrap="none" rtlCol="0">
            <a:spAutoFit/>
          </a:bodyPr>
          <a:lstStyle/>
          <a:p>
            <a:r>
              <a:rPr lang="fr-FR" dirty="0">
                <a:solidFill>
                  <a:schemeClr val="bg1"/>
                </a:solidFill>
              </a:rPr>
              <a:t>Emetteur</a:t>
            </a:r>
          </a:p>
        </p:txBody>
      </p:sp>
      <p:sp>
        <p:nvSpPr>
          <p:cNvPr id="11" name="ZoneTexte 10"/>
          <p:cNvSpPr txBox="1"/>
          <p:nvPr/>
        </p:nvSpPr>
        <p:spPr>
          <a:xfrm>
            <a:off x="2614081" y="2036393"/>
            <a:ext cx="1237839" cy="369332"/>
          </a:xfrm>
          <a:prstGeom prst="rect">
            <a:avLst/>
          </a:prstGeom>
          <a:noFill/>
        </p:spPr>
        <p:txBody>
          <a:bodyPr wrap="none" rtlCol="0">
            <a:spAutoFit/>
          </a:bodyPr>
          <a:lstStyle/>
          <a:p>
            <a:r>
              <a:rPr lang="fr-FR" dirty="0">
                <a:solidFill>
                  <a:schemeClr val="bg1"/>
                </a:solidFill>
              </a:rPr>
              <a:t>100110011</a:t>
            </a:r>
          </a:p>
        </p:txBody>
      </p:sp>
      <p:sp>
        <p:nvSpPr>
          <p:cNvPr id="13" name="Flèche vers la droite 12"/>
          <p:cNvSpPr/>
          <p:nvPr/>
        </p:nvSpPr>
        <p:spPr>
          <a:xfrm>
            <a:off x="1910314" y="2036393"/>
            <a:ext cx="573454" cy="369332"/>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Flèche vers la droite 13"/>
          <p:cNvSpPr/>
          <p:nvPr/>
        </p:nvSpPr>
        <p:spPr>
          <a:xfrm>
            <a:off x="3998546" y="2047316"/>
            <a:ext cx="573454" cy="369332"/>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028" name="Picture 4"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146" y="1706088"/>
            <a:ext cx="1223596" cy="1223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ficher l'image d'origine"/>
          <p:cNvPicPr>
            <a:picLocks noChangeAspect="1" noChangeArrowheads="1"/>
          </p:cNvPicPr>
          <p:nvPr/>
        </p:nvPicPr>
        <p:blipFill rotWithShape="1">
          <a:blip r:embed="rId5">
            <a:extLst>
              <a:ext uri="{28A0092B-C50C-407E-A947-70E740481C1C}">
                <a14:useLocalDpi xmlns:a14="http://schemas.microsoft.com/office/drawing/2010/main" val="0"/>
              </a:ext>
            </a:extLst>
          </a:blip>
          <a:srcRect l="4171" r="12468"/>
          <a:stretch/>
        </p:blipFill>
        <p:spPr bwMode="auto">
          <a:xfrm>
            <a:off x="7059165" y="1783684"/>
            <a:ext cx="1472244" cy="1013417"/>
          </a:xfrm>
          <a:prstGeom prst="rect">
            <a:avLst/>
          </a:prstGeom>
          <a:noFill/>
          <a:extLst>
            <a:ext uri="{909E8E84-426E-40DD-AFC4-6F175D3DCCD1}">
              <a14:hiddenFill xmlns:a14="http://schemas.microsoft.com/office/drawing/2010/main">
                <a:solidFill>
                  <a:srgbClr val="FFFFFF"/>
                </a:solidFill>
              </a14:hiddenFill>
            </a:ext>
          </a:extLst>
        </p:spPr>
      </p:pic>
      <p:sp>
        <p:nvSpPr>
          <p:cNvPr id="17" name="Flèche vers la droite 16"/>
          <p:cNvSpPr/>
          <p:nvPr/>
        </p:nvSpPr>
        <p:spPr>
          <a:xfrm>
            <a:off x="6195298" y="2090524"/>
            <a:ext cx="573454" cy="369332"/>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8" name="Picture 6" descr="fficher l'image d'origine"/>
          <p:cNvPicPr>
            <a:picLocks noChangeAspect="1" noChangeArrowheads="1"/>
          </p:cNvPicPr>
          <p:nvPr/>
        </p:nvPicPr>
        <p:blipFill rotWithShape="1">
          <a:blip r:embed="rId5">
            <a:extLst>
              <a:ext uri="{28A0092B-C50C-407E-A947-70E740481C1C}">
                <a14:useLocalDpi xmlns:a14="http://schemas.microsoft.com/office/drawing/2010/main" val="0"/>
              </a:ext>
            </a:extLst>
          </a:blip>
          <a:srcRect l="4171" r="12468"/>
          <a:stretch/>
        </p:blipFill>
        <p:spPr bwMode="auto">
          <a:xfrm>
            <a:off x="633188" y="4293096"/>
            <a:ext cx="1472244" cy="10134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388" y="4188006"/>
            <a:ext cx="1223596" cy="1223596"/>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5241623" y="4555627"/>
            <a:ext cx="1237839" cy="369332"/>
          </a:xfrm>
          <a:prstGeom prst="rect">
            <a:avLst/>
          </a:prstGeom>
          <a:noFill/>
        </p:spPr>
        <p:txBody>
          <a:bodyPr wrap="none" rtlCol="0">
            <a:spAutoFit/>
          </a:bodyPr>
          <a:lstStyle/>
          <a:p>
            <a:r>
              <a:rPr lang="fr-FR" dirty="0">
                <a:solidFill>
                  <a:schemeClr val="bg1"/>
                </a:solidFill>
              </a:rPr>
              <a:t>100110011</a:t>
            </a:r>
          </a:p>
        </p:txBody>
      </p:sp>
      <p:pic>
        <p:nvPicPr>
          <p:cNvPr id="22"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838" y="4412657"/>
            <a:ext cx="1043608" cy="1104575"/>
          </a:xfrm>
          <a:prstGeom prst="rect">
            <a:avLst/>
          </a:prstGeom>
          <a:noFill/>
          <a:extLst>
            <a:ext uri="{909E8E84-426E-40DD-AFC4-6F175D3DCCD1}">
              <a14:hiddenFill xmlns:a14="http://schemas.microsoft.com/office/drawing/2010/main">
                <a:solidFill>
                  <a:srgbClr val="FFFFFF"/>
                </a:solidFill>
              </a14:hiddenFill>
            </a:ext>
          </a:extLst>
        </p:spPr>
      </p:pic>
      <p:sp>
        <p:nvSpPr>
          <p:cNvPr id="23" name="Flèche vers la droite 22"/>
          <p:cNvSpPr/>
          <p:nvPr/>
        </p:nvSpPr>
        <p:spPr>
          <a:xfrm>
            <a:off x="2386050" y="4555627"/>
            <a:ext cx="573454" cy="369332"/>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Flèche vers la droite 23"/>
          <p:cNvSpPr/>
          <p:nvPr/>
        </p:nvSpPr>
        <p:spPr>
          <a:xfrm>
            <a:off x="4572000" y="4555627"/>
            <a:ext cx="573454" cy="369332"/>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Flèche vers la droite 24"/>
          <p:cNvSpPr/>
          <p:nvPr/>
        </p:nvSpPr>
        <p:spPr>
          <a:xfrm>
            <a:off x="6573116" y="4615138"/>
            <a:ext cx="573454" cy="369332"/>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ZoneTexte 25"/>
          <p:cNvSpPr txBox="1"/>
          <p:nvPr/>
        </p:nvSpPr>
        <p:spPr>
          <a:xfrm>
            <a:off x="7240578" y="3949495"/>
            <a:ext cx="1147365" cy="369332"/>
          </a:xfrm>
          <a:prstGeom prst="rect">
            <a:avLst/>
          </a:prstGeom>
          <a:noFill/>
        </p:spPr>
        <p:txBody>
          <a:bodyPr wrap="none" rtlCol="0">
            <a:spAutoFit/>
          </a:bodyPr>
          <a:lstStyle/>
          <a:p>
            <a:r>
              <a:rPr lang="fr-FR" dirty="0">
                <a:solidFill>
                  <a:schemeClr val="bg1"/>
                </a:solidFill>
              </a:rPr>
              <a:t>Récepteur</a:t>
            </a:r>
          </a:p>
        </p:txBody>
      </p:sp>
      <p:cxnSp>
        <p:nvCxnSpPr>
          <p:cNvPr id="16" name="Connecteur droit avec flèche 15"/>
          <p:cNvCxnSpPr/>
          <p:nvPr/>
        </p:nvCxnSpPr>
        <p:spPr>
          <a:xfrm flipH="1">
            <a:off x="1369311" y="2920282"/>
            <a:ext cx="6469331" cy="1229064"/>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2937293" y="3188174"/>
            <a:ext cx="713657" cy="369332"/>
          </a:xfrm>
          <a:prstGeom prst="rect">
            <a:avLst/>
          </a:prstGeom>
          <a:noFill/>
        </p:spPr>
        <p:txBody>
          <a:bodyPr wrap="none" rtlCol="0">
            <a:spAutoFit/>
          </a:bodyPr>
          <a:lstStyle/>
          <a:p>
            <a:r>
              <a:rPr lang="fr-FR" b="1" dirty="0">
                <a:solidFill>
                  <a:srgbClr val="4EAF03"/>
                </a:solidFill>
              </a:rPr>
              <a:t>Canal</a:t>
            </a:r>
          </a:p>
        </p:txBody>
      </p:sp>
    </p:spTree>
    <p:extLst>
      <p:ext uri="{BB962C8B-B14F-4D97-AF65-F5344CB8AC3E}">
        <p14:creationId xmlns:p14="http://schemas.microsoft.com/office/powerpoint/2010/main" val="138458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err="1"/>
              <a:t>Adresse</a:t>
            </a:r>
            <a:r>
              <a:rPr lang="en-GB" dirty="0"/>
              <a:t> IP</a:t>
            </a:r>
          </a:p>
        </p:txBody>
      </p:sp>
      <p:sp>
        <p:nvSpPr>
          <p:cNvPr id="3" name="Espace réservé du contenu 2"/>
          <p:cNvSpPr>
            <a:spLocks noGrp="1"/>
          </p:cNvSpPr>
          <p:nvPr>
            <p:ph idx="1"/>
          </p:nvPr>
        </p:nvSpPr>
        <p:spPr>
          <a:xfrm>
            <a:off x="137549" y="815717"/>
            <a:ext cx="8868902" cy="5615345"/>
          </a:xfrm>
        </p:spPr>
        <p:txBody>
          <a:bodyPr/>
          <a:lstStyle/>
          <a:p>
            <a:pPr marL="342900" lvl="2" indent="-342900"/>
            <a:r>
              <a:rPr lang="fr-FR" altLang="x-none" dirty="0">
                <a:ea typeface="ＭＳ Ｐゴシック" charset="-128"/>
              </a:rPr>
              <a:t>Toute machine est identifiée de manière unique par un </a:t>
            </a:r>
            <a:r>
              <a:rPr lang="fr-FR" altLang="x-none" b="1" dirty="0">
                <a:solidFill>
                  <a:srgbClr val="4EAF03"/>
                </a:solidFill>
                <a:ea typeface="ＭＳ Ｐゴシック" charset="-128"/>
              </a:rPr>
              <a:t>numéro IP</a:t>
            </a:r>
            <a:endParaRPr lang="en-GB"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12</a:t>
            </a:fld>
            <a:endParaRPr lang="fr-FR" dirty="0"/>
          </a:p>
        </p:txBody>
      </p:sp>
      <p:pic>
        <p:nvPicPr>
          <p:cNvPr id="7170"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6" y="1928492"/>
            <a:ext cx="1008112" cy="1020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623389"/>
            <a:ext cx="1008112" cy="1020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6" y="5082614"/>
            <a:ext cx="1008112" cy="10206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936676"/>
            <a:ext cx="1008112" cy="10206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082614"/>
            <a:ext cx="1008112" cy="10206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623389"/>
            <a:ext cx="1008112" cy="102067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ttp://www.icône.com/images/icones/1/4/applications-internet-3.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80" name="Picture 12" descr="ttp://www.icone-png.com/png/34/3434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579" y="3312032"/>
            <a:ext cx="1415899" cy="14158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51401" y="2262347"/>
            <a:ext cx="1293944" cy="369332"/>
          </a:xfrm>
          <a:prstGeom prst="rect">
            <a:avLst/>
          </a:prstGeom>
        </p:spPr>
        <p:txBody>
          <a:bodyPr wrap="none">
            <a:spAutoFit/>
          </a:bodyPr>
          <a:lstStyle/>
          <a:p>
            <a:r>
              <a:rPr lang="fr-FR" altLang="x-none" dirty="0">
                <a:solidFill>
                  <a:schemeClr val="bg1"/>
                </a:solidFill>
                <a:ea typeface="ＭＳ Ｐゴシック" charset="-128"/>
              </a:rPr>
              <a:t>192.168.0.1</a:t>
            </a:r>
            <a:endParaRPr lang="en-GB" dirty="0">
              <a:solidFill>
                <a:schemeClr val="bg1"/>
              </a:solidFill>
            </a:endParaRPr>
          </a:p>
        </p:txBody>
      </p:sp>
      <p:sp>
        <p:nvSpPr>
          <p:cNvPr id="17" name="Rectangle 16"/>
          <p:cNvSpPr/>
          <p:nvPr/>
        </p:nvSpPr>
        <p:spPr>
          <a:xfrm>
            <a:off x="746240" y="4019981"/>
            <a:ext cx="1112805" cy="369332"/>
          </a:xfrm>
          <a:prstGeom prst="rect">
            <a:avLst/>
          </a:prstGeom>
        </p:spPr>
        <p:txBody>
          <a:bodyPr wrap="none">
            <a:spAutoFit/>
          </a:bodyPr>
          <a:lstStyle/>
          <a:p>
            <a:r>
              <a:rPr lang="fr-FR" altLang="x-none">
                <a:solidFill>
                  <a:schemeClr val="bg1"/>
                </a:solidFill>
                <a:ea typeface="ＭＳ Ｐゴシック" charset="-128"/>
              </a:rPr>
              <a:t>10.3.7.12 </a:t>
            </a:r>
            <a:endParaRPr lang="en-GB" dirty="0">
              <a:solidFill>
                <a:schemeClr val="bg1"/>
              </a:solidFill>
            </a:endParaRPr>
          </a:p>
        </p:txBody>
      </p:sp>
      <p:sp>
        <p:nvSpPr>
          <p:cNvPr id="18" name="Rectangle 17"/>
          <p:cNvSpPr/>
          <p:nvPr/>
        </p:nvSpPr>
        <p:spPr>
          <a:xfrm>
            <a:off x="1897912" y="5534975"/>
            <a:ext cx="1229824" cy="369332"/>
          </a:xfrm>
          <a:prstGeom prst="rect">
            <a:avLst/>
          </a:prstGeom>
        </p:spPr>
        <p:txBody>
          <a:bodyPr wrap="none">
            <a:spAutoFit/>
          </a:bodyPr>
          <a:lstStyle/>
          <a:p>
            <a:r>
              <a:rPr lang="fr-FR" altLang="x-none" dirty="0">
                <a:solidFill>
                  <a:schemeClr val="bg1"/>
                </a:solidFill>
                <a:ea typeface="ＭＳ Ｐゴシック" charset="-128"/>
              </a:rPr>
              <a:t>12.168.1.2 </a:t>
            </a:r>
            <a:endParaRPr lang="en-GB" dirty="0">
              <a:solidFill>
                <a:schemeClr val="bg1"/>
              </a:solidFill>
            </a:endParaRPr>
          </a:p>
        </p:txBody>
      </p:sp>
      <p:sp>
        <p:nvSpPr>
          <p:cNvPr id="19" name="Rectangle 18"/>
          <p:cNvSpPr/>
          <p:nvPr/>
        </p:nvSpPr>
        <p:spPr>
          <a:xfrm>
            <a:off x="6459172" y="5591272"/>
            <a:ext cx="1229824" cy="369332"/>
          </a:xfrm>
          <a:prstGeom prst="rect">
            <a:avLst/>
          </a:prstGeom>
        </p:spPr>
        <p:txBody>
          <a:bodyPr wrap="none">
            <a:spAutoFit/>
          </a:bodyPr>
          <a:lstStyle/>
          <a:p>
            <a:r>
              <a:rPr lang="fr-FR" altLang="x-none" dirty="0">
                <a:solidFill>
                  <a:schemeClr val="bg1"/>
                </a:solidFill>
                <a:ea typeface="ＭＳ Ｐゴシック" charset="-128"/>
              </a:rPr>
              <a:t>34.34.7.18 </a:t>
            </a:r>
            <a:endParaRPr lang="en-GB" dirty="0">
              <a:solidFill>
                <a:schemeClr val="bg1"/>
              </a:solidFill>
            </a:endParaRPr>
          </a:p>
        </p:txBody>
      </p:sp>
      <p:sp>
        <p:nvSpPr>
          <p:cNvPr id="20" name="Rectangle 19"/>
          <p:cNvSpPr/>
          <p:nvPr/>
        </p:nvSpPr>
        <p:spPr>
          <a:xfrm>
            <a:off x="7895136" y="3835315"/>
            <a:ext cx="1229824" cy="369332"/>
          </a:xfrm>
          <a:prstGeom prst="rect">
            <a:avLst/>
          </a:prstGeom>
        </p:spPr>
        <p:txBody>
          <a:bodyPr wrap="none">
            <a:spAutoFit/>
          </a:bodyPr>
          <a:lstStyle/>
          <a:p>
            <a:r>
              <a:rPr lang="fr-FR" altLang="x-none" dirty="0">
                <a:solidFill>
                  <a:schemeClr val="bg1"/>
                </a:solidFill>
                <a:ea typeface="ＭＳ Ｐゴシック" charset="-128"/>
              </a:rPr>
              <a:t>92.182.7.8 </a:t>
            </a:r>
            <a:endParaRPr lang="en-GB" dirty="0">
              <a:solidFill>
                <a:schemeClr val="bg1"/>
              </a:solidFill>
            </a:endParaRPr>
          </a:p>
        </p:txBody>
      </p:sp>
      <p:sp>
        <p:nvSpPr>
          <p:cNvPr id="21" name="Rectangle 20"/>
          <p:cNvSpPr/>
          <p:nvPr/>
        </p:nvSpPr>
        <p:spPr>
          <a:xfrm>
            <a:off x="6449056" y="2229602"/>
            <a:ext cx="1293944" cy="369332"/>
          </a:xfrm>
          <a:prstGeom prst="rect">
            <a:avLst/>
          </a:prstGeom>
        </p:spPr>
        <p:txBody>
          <a:bodyPr wrap="none">
            <a:spAutoFit/>
          </a:bodyPr>
          <a:lstStyle/>
          <a:p>
            <a:r>
              <a:rPr lang="fr-FR" altLang="x-none" dirty="0">
                <a:solidFill>
                  <a:schemeClr val="bg1"/>
                </a:solidFill>
                <a:ea typeface="ＭＳ Ｐゴシック" charset="-128"/>
              </a:rPr>
              <a:t>201.452.0.4</a:t>
            </a:r>
            <a:endParaRPr lang="en-GB" dirty="0">
              <a:solidFill>
                <a:schemeClr val="bg1"/>
              </a:solidFill>
            </a:endParaRPr>
          </a:p>
        </p:txBody>
      </p:sp>
      <p:cxnSp>
        <p:nvCxnSpPr>
          <p:cNvPr id="15" name="Connecteur droit 14"/>
          <p:cNvCxnSpPr>
            <a:stCxn id="7170" idx="2"/>
          </p:cNvCxnSpPr>
          <p:nvPr/>
        </p:nvCxnSpPr>
        <p:spPr>
          <a:xfrm>
            <a:off x="3853682" y="2949166"/>
            <a:ext cx="718318" cy="551842"/>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Connecteur droit 23"/>
          <p:cNvCxnSpPr>
            <a:stCxn id="7" idx="3"/>
          </p:cNvCxnSpPr>
          <p:nvPr/>
        </p:nvCxnSpPr>
        <p:spPr>
          <a:xfrm flipV="1">
            <a:off x="3059832" y="4019981"/>
            <a:ext cx="1297906" cy="113745"/>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Connecteur droit 27"/>
          <p:cNvCxnSpPr>
            <a:endCxn id="10" idx="0"/>
          </p:cNvCxnSpPr>
          <p:nvPr/>
        </p:nvCxnSpPr>
        <p:spPr>
          <a:xfrm>
            <a:off x="5187972" y="4553992"/>
            <a:ext cx="680172" cy="528622"/>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V="1">
            <a:off x="3786132" y="4530318"/>
            <a:ext cx="724006" cy="552296"/>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 name="Connecteur droit 29"/>
          <p:cNvCxnSpPr>
            <a:endCxn id="11" idx="1"/>
          </p:cNvCxnSpPr>
          <p:nvPr/>
        </p:nvCxnSpPr>
        <p:spPr>
          <a:xfrm>
            <a:off x="5506342" y="4054015"/>
            <a:ext cx="1297906" cy="79711"/>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1" name="Connecteur droit 30"/>
          <p:cNvCxnSpPr>
            <a:stCxn id="9" idx="2"/>
          </p:cNvCxnSpPr>
          <p:nvPr/>
        </p:nvCxnSpPr>
        <p:spPr>
          <a:xfrm flipH="1">
            <a:off x="5302226" y="2957350"/>
            <a:ext cx="565918" cy="543658"/>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63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err="1"/>
              <a:t>Adresse</a:t>
            </a:r>
            <a:r>
              <a:rPr lang="en-GB" dirty="0"/>
              <a:t> IP</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13</a:t>
            </a:fld>
            <a:endParaRPr lang="fr-FR"/>
          </a:p>
        </p:txBody>
      </p:sp>
      <p:pic>
        <p:nvPicPr>
          <p:cNvPr id="6" name="Picture 4"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64657"/>
            <a:ext cx="806659" cy="806659"/>
          </a:xfrm>
          <a:prstGeom prst="rect">
            <a:avLst/>
          </a:prstGeom>
          <a:noFill/>
          <a:extLst>
            <a:ext uri="{909E8E84-426E-40DD-AFC4-6F175D3DCCD1}">
              <a14:hiddenFill xmlns:a14="http://schemas.microsoft.com/office/drawing/2010/main">
                <a:solidFill>
                  <a:srgbClr val="FFFFFF"/>
                </a:solidFill>
              </a14:hiddenFill>
            </a:ext>
          </a:extLst>
        </p:spPr>
      </p:pic>
      <p:sp>
        <p:nvSpPr>
          <p:cNvPr id="3" name="Bulle ronde 2"/>
          <p:cNvSpPr/>
          <p:nvPr/>
        </p:nvSpPr>
        <p:spPr>
          <a:xfrm>
            <a:off x="1403648" y="2237324"/>
            <a:ext cx="1656184" cy="1188594"/>
          </a:xfrm>
          <a:prstGeom prst="wedgeEllipse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a:t>Numéro</a:t>
            </a:r>
            <a:r>
              <a:rPr lang="en-GB" dirty="0"/>
              <a:t>??</a:t>
            </a:r>
          </a:p>
        </p:txBody>
      </p:sp>
      <p:pic>
        <p:nvPicPr>
          <p:cNvPr id="8194"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200" y="1916832"/>
            <a:ext cx="1524000" cy="164782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nvSpPr>
        <p:spPr>
          <a:xfrm>
            <a:off x="3924963" y="3369161"/>
            <a:ext cx="4650475" cy="33621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2" indent="-342900"/>
            <a:r>
              <a:rPr lang="fr-FR" altLang="x-none" dirty="0">
                <a:ea typeface="ＭＳ Ｐゴシック" charset="-128"/>
              </a:rPr>
              <a:t>Un </a:t>
            </a:r>
            <a:r>
              <a:rPr lang="fr-FR" altLang="x-none" dirty="0">
                <a:solidFill>
                  <a:srgbClr val="4EAF03"/>
                </a:solidFill>
                <a:ea typeface="ＭＳ Ｐゴシック" charset="-128"/>
              </a:rPr>
              <a:t>annuaire </a:t>
            </a:r>
          </a:p>
          <a:p>
            <a:pPr marL="342900" lvl="2" indent="-342900"/>
            <a:r>
              <a:rPr lang="fr-FR" altLang="x-none" dirty="0">
                <a:ea typeface="ＭＳ Ｐゴシック" charset="-128"/>
              </a:rPr>
              <a:t>DNS : Domain Name System</a:t>
            </a:r>
          </a:p>
          <a:p>
            <a:pPr marL="342900" lvl="2" indent="-342900"/>
            <a:r>
              <a:rPr lang="fr-FR" altLang="x-none" dirty="0">
                <a:ea typeface="ＭＳ Ｐゴシック" charset="-128"/>
              </a:rPr>
              <a:t>Associer à chaque adresse un nom de machine ou de domaine</a:t>
            </a:r>
          </a:p>
          <a:p>
            <a:endParaRPr lang="en-GB" dirty="0"/>
          </a:p>
        </p:txBody>
      </p:sp>
    </p:spTree>
    <p:extLst>
      <p:ext uri="{BB962C8B-B14F-4D97-AF65-F5344CB8AC3E}">
        <p14:creationId xmlns:p14="http://schemas.microsoft.com/office/powerpoint/2010/main" val="44544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err="1"/>
              <a:t>Adresse</a:t>
            </a:r>
            <a:r>
              <a:rPr lang="en-GB" dirty="0"/>
              <a:t> IP </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14</a:t>
            </a:fld>
            <a:endParaRPr lang="fr-FR"/>
          </a:p>
        </p:txBody>
      </p:sp>
      <p:sp>
        <p:nvSpPr>
          <p:cNvPr id="6" name="Espace réservé du contenu 2"/>
          <p:cNvSpPr txBox="1">
            <a:spLocks/>
          </p:cNvSpPr>
          <p:nvPr/>
        </p:nvSpPr>
        <p:spPr>
          <a:xfrm>
            <a:off x="539552" y="1412776"/>
            <a:ext cx="8604448" cy="33621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buNone/>
            </a:pPr>
            <a:r>
              <a:rPr lang="fr-FR" altLang="x-none" dirty="0">
                <a:ea typeface="ＭＳ Ｐゴシック" charset="-128"/>
              </a:rPr>
              <a:t>ca    com    </a:t>
            </a:r>
            <a:r>
              <a:rPr lang="fr-FR" altLang="x-none" dirty="0" err="1">
                <a:ea typeface="ＭＳ Ｐゴシック" charset="-128"/>
              </a:rPr>
              <a:t>edu</a:t>
            </a:r>
            <a:r>
              <a:rPr lang="fr-FR" altLang="x-none" dirty="0">
                <a:ea typeface="ＭＳ Ｐゴシック" charset="-128"/>
              </a:rPr>
              <a:t>    </a:t>
            </a:r>
            <a:r>
              <a:rPr lang="fr-FR" altLang="x-none" dirty="0" err="1">
                <a:ea typeface="ＭＳ Ｐゴシック" charset="-128"/>
              </a:rPr>
              <a:t>fr</a:t>
            </a:r>
            <a:r>
              <a:rPr lang="fr-FR" altLang="x-none" dirty="0">
                <a:ea typeface="ＭＳ Ｐゴシック" charset="-128"/>
              </a:rPr>
              <a:t>    </a:t>
            </a:r>
            <a:r>
              <a:rPr lang="fr-FR" altLang="x-none" dirty="0" err="1">
                <a:ea typeface="ＭＳ Ｐゴシック" charset="-128"/>
              </a:rPr>
              <a:t>gov</a:t>
            </a:r>
            <a:r>
              <a:rPr lang="fr-FR" altLang="x-none" dirty="0">
                <a:ea typeface="ＭＳ Ｐゴシック" charset="-128"/>
              </a:rPr>
              <a:t>   </a:t>
            </a:r>
            <a:r>
              <a:rPr lang="fr-FR" altLang="x-none" dirty="0" err="1">
                <a:ea typeface="ＭＳ Ｐゴシック" charset="-128"/>
              </a:rPr>
              <a:t>it</a:t>
            </a:r>
            <a:r>
              <a:rPr lang="fr-FR" altLang="x-none" dirty="0">
                <a:ea typeface="ＭＳ Ｐゴシック" charset="-128"/>
              </a:rPr>
              <a:t>    net					</a:t>
            </a:r>
            <a:r>
              <a:rPr lang="fr-FR" altLang="x-none" b="1" dirty="0">
                <a:solidFill>
                  <a:srgbClr val="4EAF03"/>
                </a:solidFill>
                <a:ea typeface="ＭＳ Ｐゴシック" charset="-128"/>
              </a:rPr>
              <a:t>Domaine principal</a:t>
            </a:r>
          </a:p>
          <a:p>
            <a:pPr marL="0" lvl="2" indent="0">
              <a:buNone/>
            </a:pPr>
            <a:endParaRPr lang="fr-FR" altLang="x-none" dirty="0">
              <a:ea typeface="ＭＳ Ｐゴシック" charset="-128"/>
            </a:endParaRPr>
          </a:p>
          <a:p>
            <a:pPr marL="0" lvl="2" indent="0">
              <a:buNone/>
            </a:pPr>
            <a:r>
              <a:rPr lang="fr-FR" altLang="x-none" dirty="0">
                <a:ea typeface="ＭＳ Ｐゴシック" charset="-128"/>
              </a:rPr>
              <a:t>univ-montp3   </a:t>
            </a:r>
            <a:r>
              <a:rPr lang="fr-FR" altLang="x-none" dirty="0" err="1">
                <a:ea typeface="ＭＳ Ｐゴシック" charset="-128"/>
              </a:rPr>
              <a:t>google</a:t>
            </a:r>
            <a:r>
              <a:rPr lang="fr-FR" altLang="x-none" dirty="0">
                <a:ea typeface="ＭＳ Ｐゴシック" charset="-128"/>
              </a:rPr>
              <a:t>   </a:t>
            </a:r>
            <a:r>
              <a:rPr lang="fr-FR" altLang="x-none" dirty="0" err="1">
                <a:ea typeface="ＭＳ Ｐゴシック" charset="-128"/>
              </a:rPr>
              <a:t>yahoo</a:t>
            </a:r>
            <a:r>
              <a:rPr lang="fr-FR" altLang="x-none" dirty="0">
                <a:ea typeface="ＭＳ Ｐゴシック" charset="-128"/>
              </a:rPr>
              <a:t>   </a:t>
            </a:r>
            <a:r>
              <a:rPr lang="fr-FR" altLang="x-none" dirty="0" err="1">
                <a:ea typeface="ＭＳ Ｐゴシック" charset="-128"/>
              </a:rPr>
              <a:t>impot.gouv</a:t>
            </a:r>
            <a:r>
              <a:rPr lang="fr-FR" altLang="x-none" dirty="0">
                <a:ea typeface="ＭＳ Ｐゴシック" charset="-128"/>
              </a:rPr>
              <a:t>		</a:t>
            </a:r>
            <a:r>
              <a:rPr lang="fr-FR" altLang="x-none" b="1" dirty="0">
                <a:solidFill>
                  <a:srgbClr val="4EAF03"/>
                </a:solidFill>
                <a:ea typeface="ＭＳ Ｐゴシック" charset="-128"/>
              </a:rPr>
              <a:t>Domaine</a:t>
            </a:r>
          </a:p>
          <a:p>
            <a:pPr marL="0" lvl="2" indent="0">
              <a:buNone/>
            </a:pPr>
            <a:endParaRPr lang="fr-FR" altLang="x-none" dirty="0">
              <a:ea typeface="ＭＳ Ｐゴシック" charset="-128"/>
            </a:endParaRPr>
          </a:p>
          <a:p>
            <a:pPr marL="0" lvl="2" indent="0">
              <a:buNone/>
            </a:pPr>
            <a:r>
              <a:rPr lang="fr-FR" altLang="x-none" dirty="0">
                <a:ea typeface="ＭＳ Ｐゴシック" charset="-128"/>
              </a:rPr>
              <a:t>www     </a:t>
            </a:r>
            <a:r>
              <a:rPr lang="fr-FR" altLang="x-none" dirty="0" err="1">
                <a:ea typeface="ＭＳ Ｐゴシック" charset="-128"/>
              </a:rPr>
              <a:t>moodle</a:t>
            </a:r>
            <a:r>
              <a:rPr lang="fr-FR" altLang="x-none" dirty="0">
                <a:ea typeface="ＭＳ Ｐゴシック" charset="-128"/>
              </a:rPr>
              <a:t>     </a:t>
            </a:r>
            <a:r>
              <a:rPr lang="fr-FR" altLang="x-none" dirty="0" err="1">
                <a:ea typeface="ＭＳ Ｐゴシック" charset="-128"/>
              </a:rPr>
              <a:t>scola</a:t>
            </a:r>
            <a:r>
              <a:rPr lang="fr-FR" altLang="x-none" dirty="0">
                <a:ea typeface="ＭＳ Ｐゴシック" charset="-128"/>
              </a:rPr>
              <a:t>    </a:t>
            </a:r>
            <a:r>
              <a:rPr lang="fr-FR" altLang="x-none" dirty="0" err="1">
                <a:ea typeface="ＭＳ Ｐゴシック" charset="-128"/>
              </a:rPr>
              <a:t>ent</a:t>
            </a:r>
            <a:r>
              <a:rPr lang="fr-FR" altLang="x-none" dirty="0">
                <a:ea typeface="ＭＳ Ｐゴシック" charset="-128"/>
              </a:rPr>
              <a:t> 						</a:t>
            </a:r>
            <a:r>
              <a:rPr lang="fr-FR" altLang="x-none" b="1" dirty="0" err="1">
                <a:solidFill>
                  <a:srgbClr val="4EAF03"/>
                </a:solidFill>
                <a:ea typeface="ＭＳ Ｐゴシック" charset="-128"/>
              </a:rPr>
              <a:t>Hote</a:t>
            </a:r>
            <a:r>
              <a:rPr lang="fr-FR" altLang="x-none" b="1" dirty="0">
                <a:solidFill>
                  <a:srgbClr val="4EAF03"/>
                </a:solidFill>
                <a:ea typeface="ＭＳ Ｐゴシック" charset="-128"/>
              </a:rPr>
              <a:t>, machine</a:t>
            </a:r>
          </a:p>
          <a:p>
            <a:pPr marL="0" lvl="2" indent="0">
              <a:buNone/>
            </a:pPr>
            <a:endParaRPr lang="fr-FR" altLang="x-none" dirty="0">
              <a:ea typeface="ＭＳ Ｐゴシック" charset="-128"/>
            </a:endParaRPr>
          </a:p>
          <a:p>
            <a:pPr marL="0" lvl="2" indent="0">
              <a:buNone/>
            </a:pPr>
            <a:endParaRPr lang="fr-FR" altLang="x-none" dirty="0">
              <a:ea typeface="ＭＳ Ｐゴシック" charset="-128"/>
            </a:endParaRPr>
          </a:p>
          <a:p>
            <a:pPr marL="0" lvl="2" indent="0">
              <a:buNone/>
            </a:pPr>
            <a:endParaRPr lang="fr-FR" altLang="x-none" dirty="0">
              <a:solidFill>
                <a:srgbClr val="4EAF03"/>
              </a:solidFill>
              <a:ea typeface="ＭＳ Ｐゴシック" charset="-128"/>
            </a:endParaRPr>
          </a:p>
          <a:p>
            <a:pPr marL="0" lvl="2" indent="0">
              <a:buNone/>
            </a:pPr>
            <a:endParaRPr lang="fr-FR" altLang="x-none" dirty="0">
              <a:solidFill>
                <a:srgbClr val="4EAF03"/>
              </a:solidFill>
              <a:ea typeface="ＭＳ Ｐゴシック" charset="-128"/>
            </a:endParaRPr>
          </a:p>
        </p:txBody>
      </p:sp>
      <p:cxnSp>
        <p:nvCxnSpPr>
          <p:cNvPr id="16" name="Connecteur droit 15"/>
          <p:cNvCxnSpPr/>
          <p:nvPr/>
        </p:nvCxnSpPr>
        <p:spPr>
          <a:xfrm>
            <a:off x="2843808" y="1844824"/>
            <a:ext cx="0" cy="288032"/>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a:off x="1403648" y="2132856"/>
            <a:ext cx="1440160" cy="0"/>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1403648" y="2132856"/>
            <a:ext cx="0" cy="216024"/>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a:off x="1403648" y="2708920"/>
            <a:ext cx="0" cy="360040"/>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flipH="1">
            <a:off x="971600" y="3068960"/>
            <a:ext cx="432048" cy="0"/>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971600" y="3068960"/>
            <a:ext cx="0" cy="144016"/>
          </a:xfrm>
          <a:prstGeom prst="line">
            <a:avLst/>
          </a:prstGeom>
          <a:ln>
            <a:solidFill>
              <a:srgbClr val="0097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180080" y="5041123"/>
            <a:ext cx="2783839" cy="461665"/>
          </a:xfrm>
          <a:prstGeom prst="rect">
            <a:avLst/>
          </a:prstGeom>
        </p:spPr>
        <p:txBody>
          <a:bodyPr wrap="none">
            <a:spAutoFit/>
          </a:bodyPr>
          <a:lstStyle/>
          <a:p>
            <a:r>
              <a:rPr lang="fr-FR" altLang="x-none" sz="2400" dirty="0">
                <a:solidFill>
                  <a:schemeClr val="bg1"/>
                </a:solidFill>
                <a:ea typeface="ＭＳ Ｐゴシック" charset="-128"/>
              </a:rPr>
              <a:t>www.univ-montp3.fr</a:t>
            </a:r>
            <a:endParaRPr lang="en-GB" sz="2400" dirty="0">
              <a:solidFill>
                <a:schemeClr val="bg1"/>
              </a:solidFill>
            </a:endParaRPr>
          </a:p>
        </p:txBody>
      </p:sp>
    </p:spTree>
    <p:extLst>
      <p:ext uri="{BB962C8B-B14F-4D97-AF65-F5344CB8AC3E}">
        <p14:creationId xmlns:p14="http://schemas.microsoft.com/office/powerpoint/2010/main" val="184854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Protocole</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15</a:t>
            </a:fld>
            <a:endParaRPr lang="fr-FR" dirty="0"/>
          </a:p>
        </p:txBody>
      </p:sp>
      <p:pic>
        <p:nvPicPr>
          <p:cNvPr id="5"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792088" cy="8383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avec flèche 5"/>
          <p:cNvCxnSpPr/>
          <p:nvPr/>
        </p:nvCxnSpPr>
        <p:spPr>
          <a:xfrm>
            <a:off x="4580366" y="815717"/>
            <a:ext cx="0" cy="5615345"/>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10"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695" y="2381872"/>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68" y="1448149"/>
            <a:ext cx="806659" cy="8066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293" y="2347975"/>
            <a:ext cx="806659" cy="80665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avec flèche 13"/>
          <p:cNvCxnSpPr>
            <a:endCxn id="13" idx="1"/>
          </p:cNvCxnSpPr>
          <p:nvPr/>
        </p:nvCxnSpPr>
        <p:spPr>
          <a:xfrm>
            <a:off x="1402266" y="1980105"/>
            <a:ext cx="1931027" cy="771200"/>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flipH="1">
            <a:off x="1443589" y="2996952"/>
            <a:ext cx="1851473" cy="229977"/>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1443589" y="3522504"/>
            <a:ext cx="2027556" cy="646263"/>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flipH="1">
            <a:off x="1443589" y="4299618"/>
            <a:ext cx="1963154" cy="518125"/>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1941177" y="1814588"/>
            <a:ext cx="652743" cy="369332"/>
          </a:xfrm>
          <a:prstGeom prst="rect">
            <a:avLst/>
          </a:prstGeom>
          <a:noFill/>
        </p:spPr>
        <p:txBody>
          <a:bodyPr wrap="none" rtlCol="0">
            <a:spAutoFit/>
          </a:bodyPr>
          <a:lstStyle/>
          <a:p>
            <a:r>
              <a:rPr lang="fr-FR" dirty="0">
                <a:solidFill>
                  <a:schemeClr val="bg1"/>
                </a:solidFill>
              </a:rPr>
              <a:t>Salut</a:t>
            </a:r>
          </a:p>
        </p:txBody>
      </p:sp>
      <p:sp>
        <p:nvSpPr>
          <p:cNvPr id="25" name="Rectangle 24"/>
          <p:cNvSpPr/>
          <p:nvPr/>
        </p:nvSpPr>
        <p:spPr>
          <a:xfrm>
            <a:off x="1711527" y="2659497"/>
            <a:ext cx="652743" cy="369332"/>
          </a:xfrm>
          <a:prstGeom prst="rect">
            <a:avLst/>
          </a:prstGeom>
        </p:spPr>
        <p:txBody>
          <a:bodyPr wrap="none">
            <a:spAutoFit/>
          </a:bodyPr>
          <a:lstStyle/>
          <a:p>
            <a:r>
              <a:rPr lang="fr-FR" dirty="0">
                <a:solidFill>
                  <a:schemeClr val="bg1"/>
                </a:solidFill>
              </a:rPr>
              <a:t>Salut</a:t>
            </a:r>
          </a:p>
        </p:txBody>
      </p:sp>
      <p:sp>
        <p:nvSpPr>
          <p:cNvPr id="26" name="Rectangle 25"/>
          <p:cNvSpPr/>
          <p:nvPr/>
        </p:nvSpPr>
        <p:spPr>
          <a:xfrm>
            <a:off x="2228719" y="3429000"/>
            <a:ext cx="843501" cy="369332"/>
          </a:xfrm>
          <a:prstGeom prst="rect">
            <a:avLst/>
          </a:prstGeom>
        </p:spPr>
        <p:txBody>
          <a:bodyPr wrap="none">
            <a:spAutoFit/>
          </a:bodyPr>
          <a:lstStyle/>
          <a:p>
            <a:r>
              <a:rPr lang="fr-FR" dirty="0">
                <a:solidFill>
                  <a:schemeClr val="bg1"/>
                </a:solidFill>
              </a:rPr>
              <a:t>Ca va ?</a:t>
            </a:r>
          </a:p>
        </p:txBody>
      </p:sp>
      <p:sp>
        <p:nvSpPr>
          <p:cNvPr id="27" name="Rectangle 26"/>
          <p:cNvSpPr/>
          <p:nvPr/>
        </p:nvSpPr>
        <p:spPr>
          <a:xfrm>
            <a:off x="1614805" y="4166202"/>
            <a:ext cx="899542" cy="369332"/>
          </a:xfrm>
          <a:prstGeom prst="rect">
            <a:avLst/>
          </a:prstGeom>
        </p:spPr>
        <p:txBody>
          <a:bodyPr wrap="none">
            <a:spAutoFit/>
          </a:bodyPr>
          <a:lstStyle/>
          <a:p>
            <a:r>
              <a:rPr lang="fr-FR" dirty="0">
                <a:solidFill>
                  <a:schemeClr val="bg1"/>
                </a:solidFill>
              </a:rPr>
              <a:t>Pas mal</a:t>
            </a:r>
          </a:p>
        </p:txBody>
      </p:sp>
      <p:cxnSp>
        <p:nvCxnSpPr>
          <p:cNvPr id="30" name="Connecteur droit avec flèche 29"/>
          <p:cNvCxnSpPr/>
          <p:nvPr/>
        </p:nvCxnSpPr>
        <p:spPr>
          <a:xfrm>
            <a:off x="5991863" y="1907810"/>
            <a:ext cx="1931027" cy="771200"/>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H="1">
            <a:off x="6033186" y="2924657"/>
            <a:ext cx="1851473" cy="229977"/>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a:off x="6033186" y="3450209"/>
            <a:ext cx="2027556" cy="646263"/>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flipH="1">
            <a:off x="6033186" y="4227323"/>
            <a:ext cx="1963154" cy="518125"/>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6530774" y="1742293"/>
            <a:ext cx="1181477" cy="369332"/>
          </a:xfrm>
          <a:prstGeom prst="rect">
            <a:avLst/>
          </a:prstGeom>
          <a:noFill/>
        </p:spPr>
        <p:txBody>
          <a:bodyPr wrap="none" rtlCol="0">
            <a:spAutoFit/>
          </a:bodyPr>
          <a:lstStyle/>
          <a:p>
            <a:r>
              <a:rPr lang="fr-FR" dirty="0">
                <a:solidFill>
                  <a:schemeClr val="bg1"/>
                </a:solidFill>
              </a:rPr>
              <a:t>Connexion</a:t>
            </a:r>
          </a:p>
        </p:txBody>
      </p:sp>
      <p:sp>
        <p:nvSpPr>
          <p:cNvPr id="35" name="Rectangle 34"/>
          <p:cNvSpPr/>
          <p:nvPr/>
        </p:nvSpPr>
        <p:spPr>
          <a:xfrm>
            <a:off x="5576345" y="2539654"/>
            <a:ext cx="2014078" cy="369332"/>
          </a:xfrm>
          <a:prstGeom prst="rect">
            <a:avLst/>
          </a:prstGeom>
        </p:spPr>
        <p:txBody>
          <a:bodyPr wrap="none">
            <a:spAutoFit/>
          </a:bodyPr>
          <a:lstStyle/>
          <a:p>
            <a:r>
              <a:rPr lang="fr-FR" dirty="0">
                <a:solidFill>
                  <a:schemeClr val="bg1"/>
                </a:solidFill>
              </a:rPr>
              <a:t>Réponse connexion</a:t>
            </a:r>
          </a:p>
        </p:txBody>
      </p:sp>
      <p:sp>
        <p:nvSpPr>
          <p:cNvPr id="36" name="Rectangle 35"/>
          <p:cNvSpPr/>
          <p:nvPr/>
        </p:nvSpPr>
        <p:spPr>
          <a:xfrm>
            <a:off x="6818316" y="3356705"/>
            <a:ext cx="1812612" cy="369332"/>
          </a:xfrm>
          <a:prstGeom prst="rect">
            <a:avLst/>
          </a:prstGeom>
        </p:spPr>
        <p:txBody>
          <a:bodyPr wrap="none">
            <a:spAutoFit/>
          </a:bodyPr>
          <a:lstStyle/>
          <a:p>
            <a:r>
              <a:rPr lang="fr-FR" dirty="0">
                <a:solidFill>
                  <a:schemeClr val="bg1"/>
                </a:solidFill>
              </a:rPr>
              <a:t>Recherche fichier</a:t>
            </a:r>
          </a:p>
        </p:txBody>
      </p:sp>
      <p:sp>
        <p:nvSpPr>
          <p:cNvPr id="37" name="Rectangle 36"/>
          <p:cNvSpPr/>
          <p:nvPr/>
        </p:nvSpPr>
        <p:spPr>
          <a:xfrm>
            <a:off x="6204402" y="4093907"/>
            <a:ext cx="864339" cy="369332"/>
          </a:xfrm>
          <a:prstGeom prst="rect">
            <a:avLst/>
          </a:prstGeom>
        </p:spPr>
        <p:txBody>
          <a:bodyPr wrap="none">
            <a:spAutoFit/>
          </a:bodyPr>
          <a:lstStyle/>
          <a:p>
            <a:r>
              <a:rPr lang="fr-FR" dirty="0">
                <a:solidFill>
                  <a:schemeClr val="bg1"/>
                </a:solidFill>
              </a:rPr>
              <a:t>Fichier </a:t>
            </a:r>
          </a:p>
        </p:txBody>
      </p:sp>
      <p:sp>
        <p:nvSpPr>
          <p:cNvPr id="38" name="Rectangle 37"/>
          <p:cNvSpPr/>
          <p:nvPr/>
        </p:nvSpPr>
        <p:spPr>
          <a:xfrm>
            <a:off x="4148196" y="5661248"/>
            <a:ext cx="787010" cy="369332"/>
          </a:xfrm>
          <a:prstGeom prst="rect">
            <a:avLst/>
          </a:prstGeom>
        </p:spPr>
        <p:txBody>
          <a:bodyPr wrap="none">
            <a:spAutoFit/>
          </a:bodyPr>
          <a:lstStyle/>
          <a:p>
            <a:r>
              <a:rPr lang="fr-FR" dirty="0">
                <a:solidFill>
                  <a:srgbClr val="4EAF03"/>
                </a:solidFill>
              </a:rPr>
              <a:t>Temps</a:t>
            </a:r>
          </a:p>
        </p:txBody>
      </p:sp>
      <p:sp>
        <p:nvSpPr>
          <p:cNvPr id="28" name="ZoneTexte 27"/>
          <p:cNvSpPr txBox="1"/>
          <p:nvPr/>
        </p:nvSpPr>
        <p:spPr>
          <a:xfrm>
            <a:off x="4946150" y="770811"/>
            <a:ext cx="735651" cy="369332"/>
          </a:xfrm>
          <a:prstGeom prst="rect">
            <a:avLst/>
          </a:prstGeom>
          <a:noFill/>
        </p:spPr>
        <p:txBody>
          <a:bodyPr wrap="none" rtlCol="0">
            <a:spAutoFit/>
          </a:bodyPr>
          <a:lstStyle/>
          <a:p>
            <a:r>
              <a:rPr lang="en-GB" b="1" dirty="0">
                <a:solidFill>
                  <a:srgbClr val="4EAF03"/>
                </a:solidFill>
              </a:rPr>
              <a:t>Client</a:t>
            </a:r>
          </a:p>
        </p:txBody>
      </p:sp>
      <p:sp>
        <p:nvSpPr>
          <p:cNvPr id="40" name="ZoneTexte 39"/>
          <p:cNvSpPr txBox="1"/>
          <p:nvPr/>
        </p:nvSpPr>
        <p:spPr>
          <a:xfrm>
            <a:off x="7935252" y="1947546"/>
            <a:ext cx="920252" cy="369332"/>
          </a:xfrm>
          <a:prstGeom prst="rect">
            <a:avLst/>
          </a:prstGeom>
          <a:noFill/>
        </p:spPr>
        <p:txBody>
          <a:bodyPr wrap="none" rtlCol="0">
            <a:spAutoFit/>
          </a:bodyPr>
          <a:lstStyle/>
          <a:p>
            <a:r>
              <a:rPr lang="en-GB" b="1" dirty="0" err="1">
                <a:solidFill>
                  <a:srgbClr val="4EAF03"/>
                </a:solidFill>
              </a:rPr>
              <a:t>Serveur</a:t>
            </a:r>
            <a:endParaRPr lang="en-GB" b="1" dirty="0">
              <a:solidFill>
                <a:srgbClr val="4EAF03"/>
              </a:solidFill>
            </a:endParaRPr>
          </a:p>
        </p:txBody>
      </p:sp>
      <p:sp>
        <p:nvSpPr>
          <p:cNvPr id="41" name="ZoneTexte 40"/>
          <p:cNvSpPr txBox="1"/>
          <p:nvPr/>
        </p:nvSpPr>
        <p:spPr>
          <a:xfrm>
            <a:off x="434516" y="969750"/>
            <a:ext cx="735651" cy="369332"/>
          </a:xfrm>
          <a:prstGeom prst="rect">
            <a:avLst/>
          </a:prstGeom>
          <a:noFill/>
        </p:spPr>
        <p:txBody>
          <a:bodyPr wrap="none" rtlCol="0">
            <a:spAutoFit/>
          </a:bodyPr>
          <a:lstStyle/>
          <a:p>
            <a:r>
              <a:rPr lang="en-GB" b="1" dirty="0">
                <a:solidFill>
                  <a:srgbClr val="4EAF03"/>
                </a:solidFill>
              </a:rPr>
              <a:t>Client</a:t>
            </a:r>
          </a:p>
        </p:txBody>
      </p:sp>
      <p:sp>
        <p:nvSpPr>
          <p:cNvPr id="42" name="ZoneTexte 41"/>
          <p:cNvSpPr txBox="1"/>
          <p:nvPr/>
        </p:nvSpPr>
        <p:spPr>
          <a:xfrm>
            <a:off x="3266546" y="1926959"/>
            <a:ext cx="920252" cy="369332"/>
          </a:xfrm>
          <a:prstGeom prst="rect">
            <a:avLst/>
          </a:prstGeom>
          <a:noFill/>
        </p:spPr>
        <p:txBody>
          <a:bodyPr wrap="none" rtlCol="0">
            <a:spAutoFit/>
          </a:bodyPr>
          <a:lstStyle/>
          <a:p>
            <a:r>
              <a:rPr lang="en-GB" b="1" dirty="0" err="1">
                <a:solidFill>
                  <a:srgbClr val="4EAF03"/>
                </a:solidFill>
              </a:rPr>
              <a:t>Serveur</a:t>
            </a:r>
            <a:endParaRPr lang="en-GB" b="1" dirty="0">
              <a:solidFill>
                <a:srgbClr val="4EAF03"/>
              </a:solidFill>
            </a:endParaRPr>
          </a:p>
        </p:txBody>
      </p:sp>
    </p:spTree>
    <p:extLst>
      <p:ext uri="{BB962C8B-B14F-4D97-AF65-F5344CB8AC3E}">
        <p14:creationId xmlns:p14="http://schemas.microsoft.com/office/powerpoint/2010/main" val="51075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TCP : </a:t>
            </a:r>
            <a:r>
              <a:rPr lang="en-GB" dirty="0" err="1"/>
              <a:t>Paquets</a:t>
            </a:r>
            <a:r>
              <a:rPr lang="en-GB" dirty="0"/>
              <a:t> de messages</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16</a:t>
            </a:fld>
            <a:endParaRPr lang="fr-FR"/>
          </a:p>
        </p:txBody>
      </p:sp>
      <p:grpSp>
        <p:nvGrpSpPr>
          <p:cNvPr id="18" name="Grouper 17"/>
          <p:cNvGrpSpPr/>
          <p:nvPr/>
        </p:nvGrpSpPr>
        <p:grpSpPr>
          <a:xfrm>
            <a:off x="249313" y="1052736"/>
            <a:ext cx="2973354" cy="2742539"/>
            <a:chOff x="230494" y="1406541"/>
            <a:chExt cx="3852743" cy="3548696"/>
          </a:xfrm>
        </p:grpSpPr>
        <p:pic>
          <p:nvPicPr>
            <p:cNvPr id="5"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94" y="1406541"/>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149" y="2591661"/>
              <a:ext cx="792088" cy="83836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avec flèche 6"/>
            <p:cNvCxnSpPr/>
            <p:nvPr/>
          </p:nvCxnSpPr>
          <p:spPr>
            <a:xfrm>
              <a:off x="1290317" y="2117599"/>
              <a:ext cx="1931027" cy="771200"/>
            </a:xfrm>
            <a:prstGeom prst="straightConnector1">
              <a:avLst/>
            </a:prstGeom>
            <a:ln w="38100">
              <a:solidFill>
                <a:srgbClr val="FF00F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flipH="1">
              <a:off x="1331640" y="3134446"/>
              <a:ext cx="1851473" cy="229977"/>
            </a:xfrm>
            <a:prstGeom prst="straightConnector1">
              <a:avLst/>
            </a:prstGeom>
            <a:ln w="38100">
              <a:solidFill>
                <a:srgbClr val="FF00F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1331640" y="3659998"/>
              <a:ext cx="2027556" cy="646263"/>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a:off x="1331640" y="4437112"/>
              <a:ext cx="1963154" cy="518125"/>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829228" y="1952081"/>
              <a:ext cx="1245264" cy="398247"/>
            </a:xfrm>
            <a:prstGeom prst="rect">
              <a:avLst/>
            </a:prstGeom>
            <a:noFill/>
          </p:spPr>
          <p:txBody>
            <a:bodyPr wrap="none" rtlCol="0">
              <a:spAutoFit/>
            </a:bodyPr>
            <a:lstStyle/>
            <a:p>
              <a:r>
                <a:rPr lang="fr-FR" sz="1400" dirty="0">
                  <a:solidFill>
                    <a:schemeClr val="bg1"/>
                  </a:solidFill>
                </a:rPr>
                <a:t>Connexion</a:t>
              </a:r>
            </a:p>
          </p:txBody>
        </p:sp>
        <p:sp>
          <p:nvSpPr>
            <p:cNvPr id="12" name="Rectangle 11"/>
            <p:cNvSpPr/>
            <p:nvPr/>
          </p:nvSpPr>
          <p:spPr>
            <a:xfrm>
              <a:off x="874799" y="2749443"/>
              <a:ext cx="2082751" cy="398247"/>
            </a:xfrm>
            <a:prstGeom prst="rect">
              <a:avLst/>
            </a:prstGeom>
          </p:spPr>
          <p:txBody>
            <a:bodyPr wrap="none">
              <a:spAutoFit/>
            </a:bodyPr>
            <a:lstStyle/>
            <a:p>
              <a:r>
                <a:rPr lang="fr-FR" sz="1400" dirty="0">
                  <a:solidFill>
                    <a:schemeClr val="bg1"/>
                  </a:solidFill>
                </a:rPr>
                <a:t>Réponse connexion</a:t>
              </a:r>
            </a:p>
          </p:txBody>
        </p:sp>
        <p:sp>
          <p:nvSpPr>
            <p:cNvPr id="13" name="Rectangle 12"/>
            <p:cNvSpPr/>
            <p:nvPr/>
          </p:nvSpPr>
          <p:spPr>
            <a:xfrm>
              <a:off x="2116770" y="3566494"/>
              <a:ext cx="1877118" cy="398247"/>
            </a:xfrm>
            <a:prstGeom prst="rect">
              <a:avLst/>
            </a:prstGeom>
          </p:spPr>
          <p:txBody>
            <a:bodyPr wrap="none">
              <a:spAutoFit/>
            </a:bodyPr>
            <a:lstStyle/>
            <a:p>
              <a:r>
                <a:rPr lang="fr-FR" sz="1400" dirty="0">
                  <a:solidFill>
                    <a:schemeClr val="bg1"/>
                  </a:solidFill>
                </a:rPr>
                <a:t>Recherche fichier</a:t>
              </a:r>
            </a:p>
          </p:txBody>
        </p:sp>
        <p:sp>
          <p:nvSpPr>
            <p:cNvPr id="14" name="Rectangle 13"/>
            <p:cNvSpPr/>
            <p:nvPr/>
          </p:nvSpPr>
          <p:spPr>
            <a:xfrm>
              <a:off x="1502856" y="4303697"/>
              <a:ext cx="922649" cy="398247"/>
            </a:xfrm>
            <a:prstGeom prst="rect">
              <a:avLst/>
            </a:prstGeom>
          </p:spPr>
          <p:txBody>
            <a:bodyPr wrap="none">
              <a:spAutoFit/>
            </a:bodyPr>
            <a:lstStyle/>
            <a:p>
              <a:r>
                <a:rPr lang="fr-FR" sz="1400" dirty="0">
                  <a:solidFill>
                    <a:schemeClr val="bg1"/>
                  </a:solidFill>
                </a:rPr>
                <a:t>Fichier </a:t>
              </a:r>
            </a:p>
          </p:txBody>
        </p:sp>
      </p:grpSp>
      <p:pic>
        <p:nvPicPr>
          <p:cNvPr id="11272" name="Picture 8"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030" y="1539504"/>
            <a:ext cx="949687" cy="9496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786" y="975913"/>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678" y="3777432"/>
            <a:ext cx="792088" cy="83836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droit avec flèche 20"/>
          <p:cNvCxnSpPr/>
          <p:nvPr/>
        </p:nvCxnSpPr>
        <p:spPr>
          <a:xfrm>
            <a:off x="5339482" y="1474346"/>
            <a:ext cx="2862308" cy="1569654"/>
          </a:xfrm>
          <a:prstGeom prst="straightConnector1">
            <a:avLst/>
          </a:prstGeom>
          <a:ln w="38100">
            <a:solidFill>
              <a:srgbClr val="FF00FF"/>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5289780" y="1132694"/>
            <a:ext cx="3026636" cy="5355312"/>
          </a:xfrm>
          <a:prstGeom prst="rect">
            <a:avLst/>
          </a:prstGeom>
          <a:noFill/>
        </p:spPr>
        <p:txBody>
          <a:bodyPr wrap="square" rtlCol="0">
            <a:spAutoFit/>
          </a:bodyPr>
          <a:lstStyle/>
          <a:p>
            <a:pPr>
              <a:defRPr/>
            </a:pPr>
            <a:r>
              <a:rPr lang="fr-FR" altLang="x-none" dirty="0">
                <a:solidFill>
                  <a:schemeClr val="bg1"/>
                </a:solidFill>
                <a:ea typeface="ＭＳ Ｐゴシック" charset="-128"/>
              </a:rPr>
              <a:t>IP source 192.168.0.1</a:t>
            </a:r>
            <a:endParaRPr lang="fr-FR" dirty="0">
              <a:solidFill>
                <a:schemeClr val="bg1"/>
              </a:solidFill>
            </a:endParaRPr>
          </a:p>
          <a:p>
            <a:pPr>
              <a:defRPr/>
            </a:pPr>
            <a:r>
              <a:rPr lang="fr-FR" altLang="x-none" dirty="0">
                <a:solidFill>
                  <a:schemeClr val="bg1"/>
                </a:solidFill>
                <a:ea typeface="ＭＳ Ｐゴシック" charset="-128"/>
              </a:rPr>
              <a:t>IP destination 10.3.7.12 </a:t>
            </a:r>
          </a:p>
          <a:p>
            <a:pPr>
              <a:defRPr/>
            </a:pPr>
            <a:r>
              <a:rPr lang="fr-FR" dirty="0">
                <a:solidFill>
                  <a:schemeClr val="bg1"/>
                </a:solidFill>
                <a:ea typeface="ＭＳ Ｐゴシック" charset="-128"/>
              </a:rPr>
              <a:t>N°1</a:t>
            </a:r>
          </a:p>
          <a:p>
            <a:pPr>
              <a:defRPr/>
            </a:pPr>
            <a:r>
              <a:rPr lang="fr-FR" dirty="0">
                <a:solidFill>
                  <a:schemeClr val="bg1"/>
                </a:solidFill>
              </a:rPr>
              <a:t>Je veux</a:t>
            </a:r>
          </a:p>
          <a:p>
            <a:pPr>
              <a:defRPr/>
            </a:pPr>
            <a:endParaRPr lang="fr-FR" dirty="0">
              <a:solidFill>
                <a:schemeClr val="bg1"/>
              </a:solidFill>
            </a:endParaRPr>
          </a:p>
          <a:p>
            <a:pPr>
              <a:defRPr/>
            </a:pPr>
            <a:r>
              <a:rPr lang="fr-FR" altLang="x-none" dirty="0">
                <a:solidFill>
                  <a:schemeClr val="bg1"/>
                </a:solidFill>
                <a:ea typeface="ＭＳ Ｐゴシック" charset="-128"/>
              </a:rPr>
              <a:t>IP source 192.168.0.1</a:t>
            </a:r>
            <a:endParaRPr lang="fr-FR" dirty="0">
              <a:solidFill>
                <a:schemeClr val="bg1"/>
              </a:solidFill>
            </a:endParaRPr>
          </a:p>
          <a:p>
            <a:pPr>
              <a:defRPr/>
            </a:pPr>
            <a:r>
              <a:rPr lang="fr-FR" altLang="x-none" dirty="0">
                <a:solidFill>
                  <a:schemeClr val="bg1"/>
                </a:solidFill>
                <a:ea typeface="ＭＳ Ｐゴシック" charset="-128"/>
              </a:rPr>
              <a:t>IP destination 10.3.7.12 </a:t>
            </a:r>
          </a:p>
          <a:p>
            <a:pPr>
              <a:defRPr/>
            </a:pPr>
            <a:r>
              <a:rPr lang="fr-FR" dirty="0">
                <a:solidFill>
                  <a:schemeClr val="bg1"/>
                </a:solidFill>
                <a:ea typeface="ＭＳ Ｐゴシック" charset="-128"/>
              </a:rPr>
              <a:t>N°1</a:t>
            </a:r>
          </a:p>
          <a:p>
            <a:pPr>
              <a:defRPr/>
            </a:pPr>
            <a:r>
              <a:rPr lang="fr-FR" dirty="0">
                <a:solidFill>
                  <a:schemeClr val="bg1"/>
                </a:solidFill>
              </a:rPr>
              <a:t>Ta page</a:t>
            </a:r>
          </a:p>
          <a:p>
            <a:pPr>
              <a:defRPr/>
            </a:pPr>
            <a:endParaRPr lang="fr-FR" dirty="0">
              <a:solidFill>
                <a:schemeClr val="bg1"/>
              </a:solidFill>
            </a:endParaRPr>
          </a:p>
          <a:p>
            <a:pPr>
              <a:defRPr/>
            </a:pPr>
            <a:endParaRPr lang="fr-FR" dirty="0">
              <a:solidFill>
                <a:schemeClr val="bg1"/>
              </a:solidFill>
            </a:endParaRPr>
          </a:p>
          <a:p>
            <a:pPr>
              <a:defRPr/>
            </a:pPr>
            <a:r>
              <a:rPr lang="fr-FR" altLang="x-none" dirty="0">
                <a:solidFill>
                  <a:schemeClr val="bg1"/>
                </a:solidFill>
                <a:ea typeface="ＭＳ Ｐゴシック" charset="-128"/>
              </a:rPr>
              <a:t>IP source 192.168.0.1</a:t>
            </a:r>
            <a:endParaRPr lang="fr-FR" dirty="0">
              <a:solidFill>
                <a:schemeClr val="bg1"/>
              </a:solidFill>
            </a:endParaRPr>
          </a:p>
          <a:p>
            <a:pPr>
              <a:defRPr/>
            </a:pPr>
            <a:r>
              <a:rPr lang="fr-FR" altLang="x-none" dirty="0">
                <a:solidFill>
                  <a:schemeClr val="bg1"/>
                </a:solidFill>
                <a:ea typeface="ＭＳ Ｐゴシック" charset="-128"/>
              </a:rPr>
              <a:t>IP destination 10.3.7.12 </a:t>
            </a:r>
          </a:p>
          <a:p>
            <a:pPr>
              <a:defRPr/>
            </a:pPr>
            <a:r>
              <a:rPr lang="fr-FR" dirty="0">
                <a:solidFill>
                  <a:schemeClr val="bg1"/>
                </a:solidFill>
                <a:ea typeface="ＭＳ Ｐゴシック" charset="-128"/>
              </a:rPr>
              <a:t>N°1</a:t>
            </a:r>
          </a:p>
          <a:p>
            <a:pPr>
              <a:defRPr/>
            </a:pPr>
            <a:r>
              <a:rPr lang="fr-FR" dirty="0">
                <a:solidFill>
                  <a:schemeClr val="bg1"/>
                </a:solidFill>
              </a:rPr>
              <a:t>D’</a:t>
            </a:r>
            <a:r>
              <a:rPr lang="fr-FR" dirty="0" err="1">
                <a:solidFill>
                  <a:schemeClr val="bg1"/>
                </a:solidFill>
              </a:rPr>
              <a:t>acceuil</a:t>
            </a:r>
            <a:endParaRPr lang="fr-FR" dirty="0">
              <a:solidFill>
                <a:schemeClr val="bg1"/>
              </a:solidFill>
            </a:endParaRPr>
          </a:p>
          <a:p>
            <a:pPr>
              <a:defRPr/>
            </a:pPr>
            <a:endParaRPr lang="fr-FR" dirty="0">
              <a:solidFill>
                <a:schemeClr val="bg1"/>
              </a:solidFill>
            </a:endParaRPr>
          </a:p>
          <a:p>
            <a:pPr>
              <a:defRPr/>
            </a:pPr>
            <a:endParaRPr lang="fr-FR" dirty="0">
              <a:solidFill>
                <a:schemeClr val="bg1"/>
              </a:solidFill>
            </a:endParaRPr>
          </a:p>
          <a:p>
            <a:pPr>
              <a:defRPr/>
            </a:pPr>
            <a:r>
              <a:rPr lang="fr-FR" dirty="0">
                <a:solidFill>
                  <a:schemeClr val="bg1"/>
                </a:solidFill>
              </a:rPr>
              <a:t>J’ai bien reçu les paquets jusqu’au 3</a:t>
            </a:r>
          </a:p>
        </p:txBody>
      </p:sp>
      <p:cxnSp>
        <p:nvCxnSpPr>
          <p:cNvPr id="29" name="Connecteur droit avec flèche 28"/>
          <p:cNvCxnSpPr/>
          <p:nvPr/>
        </p:nvCxnSpPr>
        <p:spPr>
          <a:xfrm>
            <a:off x="5301755" y="2688099"/>
            <a:ext cx="2862308" cy="1569654"/>
          </a:xfrm>
          <a:prstGeom prst="straightConnector1">
            <a:avLst/>
          </a:prstGeom>
          <a:ln w="38100">
            <a:solidFill>
              <a:srgbClr val="FF00F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5309653" y="3920754"/>
            <a:ext cx="2862308" cy="1569654"/>
          </a:xfrm>
          <a:prstGeom prst="straightConnector1">
            <a:avLst/>
          </a:prstGeom>
          <a:ln w="38100">
            <a:solidFill>
              <a:srgbClr val="FF00F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H="1">
            <a:off x="5339482" y="5657009"/>
            <a:ext cx="2712816" cy="0"/>
          </a:xfrm>
          <a:prstGeom prst="straightConnector1">
            <a:avLst/>
          </a:prstGeom>
          <a:ln w="38100">
            <a:solidFill>
              <a:srgbClr val="FF00FF"/>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5" name="Espace réservé du contenu 2"/>
          <p:cNvSpPr txBox="1">
            <a:spLocks/>
          </p:cNvSpPr>
          <p:nvPr/>
        </p:nvSpPr>
        <p:spPr>
          <a:xfrm>
            <a:off x="375187" y="4541679"/>
            <a:ext cx="4650475" cy="33621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2" indent="-342900"/>
            <a:r>
              <a:rPr lang="fr-FR" altLang="x-none" dirty="0">
                <a:ea typeface="ＭＳ Ｐゴシック" charset="-128"/>
              </a:rPr>
              <a:t>Les paquets peuvent prendre </a:t>
            </a:r>
            <a:r>
              <a:rPr lang="fr-FR" altLang="x-none">
                <a:ea typeface="ＭＳ Ｐゴシック" charset="-128"/>
              </a:rPr>
              <a:t>des chemins différents</a:t>
            </a:r>
            <a:endParaRPr lang="en-GB" dirty="0"/>
          </a:p>
        </p:txBody>
      </p:sp>
    </p:spTree>
    <p:extLst>
      <p:ext uri="{BB962C8B-B14F-4D97-AF65-F5344CB8AC3E}">
        <p14:creationId xmlns:p14="http://schemas.microsoft.com/office/powerpoint/2010/main" val="41850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TCP : </a:t>
            </a:r>
            <a:r>
              <a:rPr lang="en-GB" dirty="0" err="1"/>
              <a:t>Contrôle</a:t>
            </a:r>
            <a:r>
              <a:rPr lang="en-GB" dirty="0"/>
              <a:t> du message</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17</a:t>
            </a:fld>
            <a:endParaRPr lang="fr-FR" dirty="0"/>
          </a:p>
        </p:txBody>
      </p:sp>
      <p:sp>
        <p:nvSpPr>
          <p:cNvPr id="6" name="Espace réservé du contenu 2"/>
          <p:cNvSpPr txBox="1">
            <a:spLocks/>
          </p:cNvSpPr>
          <p:nvPr/>
        </p:nvSpPr>
        <p:spPr>
          <a:xfrm>
            <a:off x="137549" y="815717"/>
            <a:ext cx="8868902" cy="56153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t>Aucun canal n’est </a:t>
            </a:r>
            <a:r>
              <a:rPr lang="fr-FR" sz="2800" b="1" dirty="0">
                <a:solidFill>
                  <a:srgbClr val="4EAF03"/>
                </a:solidFill>
              </a:rPr>
              <a:t>parfait</a:t>
            </a:r>
            <a:r>
              <a:rPr lang="fr-FR" sz="2800" dirty="0">
                <a:solidFill>
                  <a:srgbClr val="4EAF03"/>
                </a:solidFill>
              </a:rPr>
              <a:t> </a:t>
            </a:r>
            <a:r>
              <a:rPr lang="fr-FR" sz="2800" dirty="0"/>
              <a:t>: présence de bruit</a:t>
            </a:r>
          </a:p>
          <a:p>
            <a:r>
              <a:rPr lang="fr-FR" sz="2800" b="1" dirty="0">
                <a:solidFill>
                  <a:srgbClr val="4EAF03"/>
                </a:solidFill>
              </a:rPr>
              <a:t>Détecter</a:t>
            </a:r>
            <a:r>
              <a:rPr lang="fr-FR" sz="2800" dirty="0">
                <a:solidFill>
                  <a:srgbClr val="4EAF03"/>
                </a:solidFill>
              </a:rPr>
              <a:t> </a:t>
            </a:r>
            <a:r>
              <a:rPr lang="fr-FR" sz="2800" dirty="0"/>
              <a:t>et de </a:t>
            </a:r>
            <a:r>
              <a:rPr lang="fr-FR" sz="2800" b="1" dirty="0">
                <a:solidFill>
                  <a:srgbClr val="4EAF03"/>
                </a:solidFill>
              </a:rPr>
              <a:t>corriger les erreurs de transmission</a:t>
            </a:r>
          </a:p>
          <a:p>
            <a:pPr lvl="1"/>
            <a:r>
              <a:rPr lang="fr-FR" dirty="0"/>
              <a:t>Un bit erroné : 1 message inexploitable !</a:t>
            </a:r>
          </a:p>
          <a:p>
            <a:pPr lvl="1"/>
            <a:r>
              <a:rPr lang="fr-FR" b="1" dirty="0">
                <a:solidFill>
                  <a:srgbClr val="4EAF03"/>
                </a:solidFill>
              </a:rPr>
              <a:t>Codes de contrôle d’erreur </a:t>
            </a:r>
            <a:r>
              <a:rPr lang="fr-FR" dirty="0"/>
              <a:t>: exploitent la redondance pour vérifier l’information</a:t>
            </a:r>
          </a:p>
          <a:p>
            <a:endParaRPr lang="fr-FR" dirty="0"/>
          </a:p>
        </p:txBody>
      </p:sp>
      <p:pic>
        <p:nvPicPr>
          <p:cNvPr id="5"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15" y="4089939"/>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060" y="4356961"/>
            <a:ext cx="792088" cy="8383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1517619" y="4509120"/>
            <a:ext cx="6017304" cy="0"/>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312045" y="3516264"/>
            <a:ext cx="6500315" cy="1938992"/>
          </a:xfrm>
          <a:prstGeom prst="rect">
            <a:avLst/>
          </a:prstGeom>
          <a:noFill/>
        </p:spPr>
        <p:txBody>
          <a:bodyPr wrap="square" rtlCol="0">
            <a:spAutoFit/>
          </a:bodyPr>
          <a:lstStyle/>
          <a:p>
            <a:pPr marL="342900" indent="-342900">
              <a:buAutoNum type="arabicPeriod"/>
            </a:pPr>
            <a:r>
              <a:rPr lang="en-GB" sz="2400" dirty="0" err="1">
                <a:solidFill>
                  <a:schemeClr val="bg1"/>
                </a:solidFill>
              </a:rPr>
              <a:t>Envoie</a:t>
            </a:r>
            <a:r>
              <a:rPr lang="en-GB" sz="2400" dirty="0">
                <a:solidFill>
                  <a:schemeClr val="bg1"/>
                </a:solidFill>
              </a:rPr>
              <a:t> message + code de </a:t>
            </a:r>
            <a:r>
              <a:rPr lang="en-GB" sz="2400" dirty="0" err="1">
                <a:solidFill>
                  <a:schemeClr val="bg1"/>
                </a:solidFill>
              </a:rPr>
              <a:t>contrôle</a:t>
            </a:r>
            <a:r>
              <a:rPr lang="en-GB" sz="2400" dirty="0">
                <a:solidFill>
                  <a:schemeClr val="bg1"/>
                </a:solidFill>
              </a:rPr>
              <a:t> </a:t>
            </a:r>
            <a:r>
              <a:rPr lang="en-GB" sz="2400" dirty="0" err="1">
                <a:solidFill>
                  <a:schemeClr val="bg1"/>
                </a:solidFill>
              </a:rPr>
              <a:t>calculé</a:t>
            </a:r>
            <a:r>
              <a:rPr lang="en-GB" sz="2400" dirty="0">
                <a:solidFill>
                  <a:schemeClr val="bg1"/>
                </a:solidFill>
              </a:rPr>
              <a:t> avec un </a:t>
            </a:r>
            <a:r>
              <a:rPr lang="en-GB" sz="2400" dirty="0" err="1">
                <a:solidFill>
                  <a:schemeClr val="bg1"/>
                </a:solidFill>
              </a:rPr>
              <a:t>algo</a:t>
            </a:r>
            <a:r>
              <a:rPr lang="en-GB" sz="2400" dirty="0">
                <a:solidFill>
                  <a:schemeClr val="bg1"/>
                </a:solidFill>
              </a:rPr>
              <a:t> </a:t>
            </a:r>
            <a:r>
              <a:rPr lang="en-GB" sz="2400" dirty="0" err="1">
                <a:solidFill>
                  <a:schemeClr val="bg1"/>
                </a:solidFill>
              </a:rPr>
              <a:t>connu</a:t>
            </a:r>
            <a:r>
              <a:rPr lang="en-GB" sz="2400" dirty="0">
                <a:solidFill>
                  <a:schemeClr val="bg1"/>
                </a:solidFill>
              </a:rPr>
              <a:t> du </a:t>
            </a:r>
            <a:r>
              <a:rPr lang="en-GB" sz="2400" dirty="0" err="1">
                <a:solidFill>
                  <a:schemeClr val="bg1"/>
                </a:solidFill>
              </a:rPr>
              <a:t>récepteur</a:t>
            </a:r>
            <a:endParaRPr lang="en-GB" sz="2400" dirty="0">
              <a:solidFill>
                <a:schemeClr val="bg1"/>
              </a:solidFill>
            </a:endParaRPr>
          </a:p>
          <a:p>
            <a:pPr marL="342900" indent="-342900">
              <a:buAutoNum type="arabicPeriod"/>
            </a:pPr>
            <a:endParaRPr lang="en-GB" sz="2400" dirty="0">
              <a:solidFill>
                <a:schemeClr val="bg1"/>
              </a:solidFill>
            </a:endParaRPr>
          </a:p>
          <a:p>
            <a:pPr marL="342900" indent="-342900">
              <a:buAutoNum type="arabicPeriod"/>
            </a:pPr>
            <a:r>
              <a:rPr lang="en-GB" sz="2400" dirty="0">
                <a:solidFill>
                  <a:schemeClr val="bg1"/>
                </a:solidFill>
              </a:rPr>
              <a:t>Pas </a:t>
            </a:r>
            <a:r>
              <a:rPr lang="en-GB" sz="2400" dirty="0" err="1">
                <a:solidFill>
                  <a:schemeClr val="bg1"/>
                </a:solidFill>
              </a:rPr>
              <a:t>d’erreur</a:t>
            </a:r>
            <a:r>
              <a:rPr lang="en-GB" sz="2400" dirty="0">
                <a:solidFill>
                  <a:schemeClr val="bg1"/>
                </a:solidFill>
              </a:rPr>
              <a:t> : </a:t>
            </a:r>
            <a:r>
              <a:rPr lang="en-GB" sz="2400" dirty="0" err="1">
                <a:solidFill>
                  <a:schemeClr val="bg1"/>
                </a:solidFill>
              </a:rPr>
              <a:t>accusé</a:t>
            </a:r>
            <a:r>
              <a:rPr lang="en-GB" sz="2400" dirty="0">
                <a:solidFill>
                  <a:schemeClr val="bg1"/>
                </a:solidFill>
              </a:rPr>
              <a:t> de </a:t>
            </a:r>
            <a:r>
              <a:rPr lang="en-GB" sz="2400" dirty="0" err="1">
                <a:solidFill>
                  <a:schemeClr val="bg1"/>
                </a:solidFill>
              </a:rPr>
              <a:t>réception</a:t>
            </a:r>
            <a:endParaRPr lang="en-GB" sz="2400" dirty="0">
              <a:solidFill>
                <a:schemeClr val="bg1"/>
              </a:solidFill>
            </a:endParaRPr>
          </a:p>
          <a:p>
            <a:r>
              <a:rPr lang="en-GB" sz="2400" dirty="0">
                <a:solidFill>
                  <a:schemeClr val="bg1"/>
                </a:solidFill>
              </a:rPr>
              <a:t>      </a:t>
            </a:r>
            <a:r>
              <a:rPr lang="en-GB" sz="2400" dirty="0" err="1">
                <a:solidFill>
                  <a:schemeClr val="bg1"/>
                </a:solidFill>
              </a:rPr>
              <a:t>Erreur</a:t>
            </a:r>
            <a:r>
              <a:rPr lang="en-GB" sz="2400" dirty="0">
                <a:solidFill>
                  <a:schemeClr val="bg1"/>
                </a:solidFill>
              </a:rPr>
              <a:t> : </a:t>
            </a:r>
            <a:r>
              <a:rPr lang="en-GB" sz="2400" dirty="0" err="1">
                <a:solidFill>
                  <a:schemeClr val="bg1"/>
                </a:solidFill>
              </a:rPr>
              <a:t>demande</a:t>
            </a:r>
            <a:r>
              <a:rPr lang="en-GB" sz="2400" dirty="0">
                <a:solidFill>
                  <a:schemeClr val="bg1"/>
                </a:solidFill>
              </a:rPr>
              <a:t> de </a:t>
            </a:r>
            <a:r>
              <a:rPr lang="en-GB" sz="2400" dirty="0" err="1">
                <a:solidFill>
                  <a:schemeClr val="bg1"/>
                </a:solidFill>
              </a:rPr>
              <a:t>ré-émission</a:t>
            </a:r>
            <a:endParaRPr lang="en-GB" sz="2400" dirty="0">
              <a:solidFill>
                <a:schemeClr val="bg1"/>
              </a:solidFill>
            </a:endParaRPr>
          </a:p>
        </p:txBody>
      </p:sp>
      <p:cxnSp>
        <p:nvCxnSpPr>
          <p:cNvPr id="12" name="Connecteur droit avec flèche 11"/>
          <p:cNvCxnSpPr/>
          <p:nvPr/>
        </p:nvCxnSpPr>
        <p:spPr>
          <a:xfrm flipH="1" flipV="1">
            <a:off x="1517619" y="5627950"/>
            <a:ext cx="6017304" cy="43692"/>
          </a:xfrm>
          <a:prstGeom prst="straightConnector1">
            <a:avLst/>
          </a:prstGeom>
          <a:ln w="38100">
            <a:solidFill>
              <a:srgbClr val="009700"/>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57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en-GB" dirty="0">
                <a:solidFill>
                  <a:srgbClr val="4EAF03"/>
                </a:solidFill>
              </a:rPr>
              <a:t>Web</a:t>
            </a:r>
          </a:p>
        </p:txBody>
      </p:sp>
      <p:sp>
        <p:nvSpPr>
          <p:cNvPr id="3" name="Sous-titr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210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Web</a:t>
            </a:r>
          </a:p>
        </p:txBody>
      </p:sp>
      <p:sp>
        <p:nvSpPr>
          <p:cNvPr id="3" name="Espace réservé du contenu 2"/>
          <p:cNvSpPr>
            <a:spLocks noGrp="1"/>
          </p:cNvSpPr>
          <p:nvPr>
            <p:ph idx="1"/>
          </p:nvPr>
        </p:nvSpPr>
        <p:spPr>
          <a:xfrm>
            <a:off x="145915" y="815717"/>
            <a:ext cx="7954477" cy="5615345"/>
          </a:xfrm>
        </p:spPr>
        <p:txBody>
          <a:bodyPr>
            <a:normAutofit/>
          </a:bodyPr>
          <a:lstStyle/>
          <a:p>
            <a:r>
              <a:rPr lang="fr-FR" sz="2800" dirty="0"/>
              <a:t>Fin années 80 : Développé par </a:t>
            </a:r>
            <a:r>
              <a:rPr lang="fr-FR" sz="2800" dirty="0">
                <a:solidFill>
                  <a:srgbClr val="4EAF03"/>
                </a:solidFill>
              </a:rPr>
              <a:t>Tim-</a:t>
            </a:r>
            <a:r>
              <a:rPr lang="fr-FR" sz="2800" dirty="0" err="1">
                <a:solidFill>
                  <a:srgbClr val="4EAF03"/>
                </a:solidFill>
              </a:rPr>
              <a:t>Berners</a:t>
            </a:r>
            <a:r>
              <a:rPr lang="fr-FR" sz="2800" dirty="0">
                <a:solidFill>
                  <a:srgbClr val="4EAF03"/>
                </a:solidFill>
              </a:rPr>
              <a:t> Lee </a:t>
            </a:r>
          </a:p>
          <a:p>
            <a:r>
              <a:rPr lang="fr-FR" sz="2800" dirty="0">
                <a:solidFill>
                  <a:srgbClr val="4EAF03"/>
                </a:solidFill>
              </a:rPr>
              <a:t>Web</a:t>
            </a:r>
            <a:r>
              <a:rPr lang="fr-FR" sz="2800" dirty="0"/>
              <a:t> : ensemble des ordinateurs qui contiennent des pages Web</a:t>
            </a:r>
          </a:p>
          <a:p>
            <a:r>
              <a:rPr lang="fr-FR" sz="2800" dirty="0"/>
              <a:t>On les regarde grâce à un </a:t>
            </a:r>
            <a:r>
              <a:rPr lang="fr-FR" sz="2800" b="1" dirty="0">
                <a:solidFill>
                  <a:srgbClr val="4EAF03"/>
                </a:solidFill>
              </a:rPr>
              <a:t>navigateur </a:t>
            </a:r>
          </a:p>
          <a:p>
            <a:pPr lvl="1"/>
            <a:r>
              <a:rPr lang="fr-FR" sz="2400" dirty="0"/>
              <a:t>1991 : Lancement du premier site web par le CERN.​</a:t>
            </a:r>
          </a:p>
          <a:p>
            <a:pPr lvl="1"/>
            <a:r>
              <a:rPr lang="fr-FR" sz="2400" dirty="0"/>
              <a:t>1992 : Environ 10 sites web en ligne.​</a:t>
            </a:r>
          </a:p>
          <a:p>
            <a:pPr lvl="1"/>
            <a:r>
              <a:rPr lang="fr-FR" sz="2400" dirty="0"/>
              <a:t>1994 : Près de 3 000 sites web, incluant des précurseurs comme Yahoo!​</a:t>
            </a:r>
          </a:p>
          <a:p>
            <a:pPr lvl="1"/>
            <a:r>
              <a:rPr lang="fr-FR" sz="2400" dirty="0"/>
              <a:t>1998 : Plus de 2 millions de sites web, coïncidant avec l'émergence de Google.​</a:t>
            </a:r>
          </a:p>
          <a:p>
            <a:pPr lvl="1"/>
            <a:r>
              <a:rPr lang="fr-FR" sz="2400" dirty="0"/>
              <a:t>2014 : Le nombre de sites web dépasse le milliard.​</a:t>
            </a:r>
          </a:p>
          <a:p>
            <a:pPr lvl="1"/>
            <a:r>
              <a:rPr lang="fr-FR" sz="2400" dirty="0"/>
              <a:t>2021 : Environ 1,88 milliard de sites web recensés.​</a:t>
            </a:r>
          </a:p>
          <a:p>
            <a:pPr lvl="1"/>
            <a:endParaRPr lang="fr-FR" sz="2400" dirty="0"/>
          </a:p>
          <a:p>
            <a:endParaRPr lang="en-GB" sz="2800"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19</a:t>
            </a:fld>
            <a:endParaRPr lang="fr-FR"/>
          </a:p>
        </p:txBody>
      </p:sp>
      <p:pic>
        <p:nvPicPr>
          <p:cNvPr id="12290" name="Picture 2" descr="ttp://www.icone-png.com/png/9/93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423" y="4534932"/>
            <a:ext cx="1709106" cy="170910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825" y="3821449"/>
            <a:ext cx="1178260" cy="117826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4730" y="3016206"/>
            <a:ext cx="848450" cy="84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6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36538"/>
            <a:ext cx="82296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5pPr>
            <a:lvl6pPr marL="2514600" indent="-228600" defTabSz="4572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6pPr>
            <a:lvl7pPr marL="2971800" indent="-228600" defTabSz="4572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7pPr>
            <a:lvl8pPr marL="3429000" indent="-228600" defTabSz="4572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8pPr>
            <a:lvl9pPr marL="3886200" indent="-228600" defTabSz="4572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WenQuanYi Micro Hei" charset="0"/>
                <a:cs typeface="WenQuanYi Micro Hei" charset="0"/>
              </a:defRPr>
            </a:lvl9pPr>
          </a:lstStyle>
          <a:p>
            <a:pPr algn="ctr" eaLnBrk="1" hangingPunct="1">
              <a:buSzPct val="100000"/>
              <a:defRPr/>
            </a:pPr>
            <a:r>
              <a:rPr lang="en-US" altLang="x-none" sz="3600">
                <a:solidFill>
                  <a:srgbClr val="222268"/>
                </a:solidFill>
                <a:ea typeface="Calibri" charset="0"/>
                <a:cs typeface="Calibri" charset="0"/>
              </a:rPr>
              <a:t>L’introduction</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22"/>
            <a:ext cx="9046063" cy="68573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109177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Web</a:t>
            </a:r>
          </a:p>
        </p:txBody>
      </p:sp>
      <p:sp>
        <p:nvSpPr>
          <p:cNvPr id="3" name="Espace réservé du contenu 2"/>
          <p:cNvSpPr>
            <a:spLocks noGrp="1"/>
          </p:cNvSpPr>
          <p:nvPr>
            <p:ph idx="1"/>
          </p:nvPr>
        </p:nvSpPr>
        <p:spPr/>
        <p:txBody>
          <a:bodyPr/>
          <a:lstStyle/>
          <a:p>
            <a:r>
              <a:rPr lang="fr-FR" b="1" dirty="0">
                <a:solidFill>
                  <a:srgbClr val="4EAF03"/>
                </a:solidFill>
              </a:rPr>
              <a:t>Graphe de documents </a:t>
            </a:r>
            <a:r>
              <a:rPr lang="fr-FR" dirty="0"/>
              <a:t>reliés par des liens </a:t>
            </a:r>
            <a:r>
              <a:rPr lang="fr-FR" b="1" dirty="0">
                <a:solidFill>
                  <a:srgbClr val="4EAF03"/>
                </a:solidFill>
              </a:rPr>
              <a:t>hypertextes</a:t>
            </a:r>
          </a:p>
          <a:p>
            <a:r>
              <a:rPr lang="fr-FR" b="1" dirty="0">
                <a:solidFill>
                  <a:srgbClr val="4EAF03"/>
                </a:solidFill>
              </a:rPr>
              <a:t>URL</a:t>
            </a:r>
            <a:r>
              <a:rPr lang="fr-FR" dirty="0"/>
              <a:t> : adresse des pages</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20</a:t>
            </a:fld>
            <a:endParaRPr lang="fr-FR"/>
          </a:p>
        </p:txBody>
      </p:sp>
      <p:sp>
        <p:nvSpPr>
          <p:cNvPr id="5" name="Text Box 4"/>
          <p:cNvSpPr txBox="1">
            <a:spLocks noChangeArrowheads="1"/>
          </p:cNvSpPr>
          <p:nvPr/>
        </p:nvSpPr>
        <p:spPr bwMode="auto">
          <a:xfrm>
            <a:off x="1781175" y="350100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fr-FR" altLang="x-none" dirty="0">
                <a:solidFill>
                  <a:schemeClr val="bg1"/>
                </a:solidFill>
              </a:rPr>
              <a:t>http://</a:t>
            </a:r>
            <a:r>
              <a:rPr lang="fr-FR" altLang="x-none" dirty="0">
                <a:solidFill>
                  <a:srgbClr val="4EAF03"/>
                </a:solidFill>
              </a:rPr>
              <a:t>www.univ-montp3.fr/</a:t>
            </a:r>
            <a:r>
              <a:rPr lang="fr-FR" altLang="x-none" dirty="0" err="1">
                <a:solidFill>
                  <a:srgbClr val="3333FF"/>
                </a:solidFill>
              </a:rPr>
              <a:t>miap</a:t>
            </a:r>
            <a:r>
              <a:rPr lang="fr-FR" altLang="x-none" dirty="0">
                <a:solidFill>
                  <a:srgbClr val="3333FF"/>
                </a:solidFill>
              </a:rPr>
              <a:t>/</a:t>
            </a:r>
            <a:r>
              <a:rPr lang="fr-FR" altLang="x-none" dirty="0" err="1">
                <a:solidFill>
                  <a:srgbClr val="3333FF"/>
                </a:solidFill>
              </a:rPr>
              <a:t>ens</a:t>
            </a:r>
            <a:r>
              <a:rPr lang="fr-FR" altLang="x-none" dirty="0">
                <a:solidFill>
                  <a:srgbClr val="3333FF"/>
                </a:solidFill>
              </a:rPr>
              <a:t>/info/</a:t>
            </a:r>
            <a:r>
              <a:rPr lang="fr-FR" altLang="x-none" dirty="0" err="1">
                <a:solidFill>
                  <a:srgbClr val="3333FF"/>
                </a:solidFill>
              </a:rPr>
              <a:t>index.htm</a:t>
            </a:r>
            <a:endParaRPr lang="fr-FR" altLang="x-none" dirty="0">
              <a:solidFill>
                <a:srgbClr val="3333FF"/>
              </a:solidFill>
            </a:endParaRPr>
          </a:p>
        </p:txBody>
      </p:sp>
      <p:sp>
        <p:nvSpPr>
          <p:cNvPr id="6" name="Text Box 18"/>
          <p:cNvSpPr txBox="1">
            <a:spLocks noChangeArrowheads="1"/>
          </p:cNvSpPr>
          <p:nvPr/>
        </p:nvSpPr>
        <p:spPr bwMode="auto">
          <a:xfrm>
            <a:off x="5743575" y="4304283"/>
            <a:ext cx="35814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fr-FR" altLang="x-none" dirty="0">
                <a:solidFill>
                  <a:schemeClr val="bg1"/>
                </a:solidFill>
              </a:rPr>
              <a:t>Répertoires   Fichier</a:t>
            </a:r>
          </a:p>
        </p:txBody>
      </p:sp>
      <p:sp>
        <p:nvSpPr>
          <p:cNvPr id="7" name="Line 19"/>
          <p:cNvSpPr>
            <a:spLocks noChangeShapeType="1"/>
          </p:cNvSpPr>
          <p:nvPr/>
        </p:nvSpPr>
        <p:spPr bwMode="auto">
          <a:xfrm flipV="1">
            <a:off x="6810375" y="4004246"/>
            <a:ext cx="0" cy="38100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 name="Line 21"/>
          <p:cNvSpPr>
            <a:spLocks noChangeShapeType="1"/>
          </p:cNvSpPr>
          <p:nvPr/>
        </p:nvSpPr>
        <p:spPr bwMode="auto">
          <a:xfrm flipH="1" flipV="1">
            <a:off x="6048375" y="4004246"/>
            <a:ext cx="457200" cy="38100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 name="Line 22"/>
          <p:cNvSpPr>
            <a:spLocks noChangeShapeType="1"/>
          </p:cNvSpPr>
          <p:nvPr/>
        </p:nvSpPr>
        <p:spPr bwMode="auto">
          <a:xfrm flipV="1">
            <a:off x="7877175" y="4004246"/>
            <a:ext cx="0" cy="339725"/>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 name="Line 23"/>
          <p:cNvSpPr>
            <a:spLocks noChangeShapeType="1"/>
          </p:cNvSpPr>
          <p:nvPr/>
        </p:nvSpPr>
        <p:spPr bwMode="auto">
          <a:xfrm flipH="1" flipV="1">
            <a:off x="6353175" y="4004246"/>
            <a:ext cx="304800" cy="381000"/>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1" name="Picture 24" desc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364608"/>
            <a:ext cx="3162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6" y="3754927"/>
            <a:ext cx="792088" cy="83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0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49" y="2134098"/>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en-GB" dirty="0" err="1"/>
              <a:t>Créer</a:t>
            </a:r>
            <a:r>
              <a:rPr lang="en-GB" dirty="0"/>
              <a:t> des site web</a:t>
            </a:r>
          </a:p>
        </p:txBody>
      </p:sp>
      <p:pic>
        <p:nvPicPr>
          <p:cNvPr id="6" name="Picture 2" descr="ttp://www.icone-png.com/png/9/93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801" y="1552556"/>
            <a:ext cx="1354573" cy="135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983" y="2210506"/>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429" y="2134099"/>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vers la droite 8"/>
          <p:cNvSpPr/>
          <p:nvPr/>
        </p:nvSpPr>
        <p:spPr>
          <a:xfrm>
            <a:off x="1965805" y="233725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ZoneTexte 9"/>
          <p:cNvSpPr txBox="1"/>
          <p:nvPr/>
        </p:nvSpPr>
        <p:spPr>
          <a:xfrm>
            <a:off x="1671571" y="1545168"/>
            <a:ext cx="1983812" cy="1477328"/>
          </a:xfrm>
          <a:prstGeom prst="rect">
            <a:avLst/>
          </a:prstGeom>
          <a:noFill/>
        </p:spPr>
        <p:txBody>
          <a:bodyPr wrap="square" rtlCol="0">
            <a:spAutoFit/>
          </a:bodyPr>
          <a:lstStyle/>
          <a:p>
            <a:pPr algn="ctr"/>
            <a:r>
              <a:rPr lang="fr-FR" dirty="0">
                <a:solidFill>
                  <a:schemeClr val="bg1"/>
                </a:solidFill>
              </a:rPr>
              <a:t>Publication du site </a:t>
            </a:r>
          </a:p>
          <a:p>
            <a:pPr algn="ctr"/>
            <a:r>
              <a:rPr lang="fr-FR" dirty="0">
                <a:solidFill>
                  <a:schemeClr val="bg1"/>
                </a:solidFill>
              </a:rPr>
              <a:t>par le créateur</a:t>
            </a:r>
          </a:p>
          <a:p>
            <a:pPr algn="ctr"/>
            <a:endParaRPr lang="fr-FR" dirty="0">
              <a:solidFill>
                <a:schemeClr val="bg1"/>
              </a:solidFill>
            </a:endParaRPr>
          </a:p>
          <a:p>
            <a:pPr algn="ctr"/>
            <a:endParaRPr lang="fr-FR" dirty="0">
              <a:solidFill>
                <a:schemeClr val="bg1"/>
              </a:solidFill>
            </a:endParaRPr>
          </a:p>
          <a:p>
            <a:pPr algn="ctr"/>
            <a:r>
              <a:rPr lang="fr-FR" b="1" dirty="0">
                <a:solidFill>
                  <a:srgbClr val="4EAF03"/>
                </a:solidFill>
              </a:rPr>
              <a:t>FTP</a:t>
            </a:r>
          </a:p>
        </p:txBody>
      </p:sp>
      <p:sp>
        <p:nvSpPr>
          <p:cNvPr id="12" name="Flèche vers la droite 11"/>
          <p:cNvSpPr/>
          <p:nvPr/>
        </p:nvSpPr>
        <p:spPr>
          <a:xfrm rot="10800000">
            <a:off x="5286177" y="2122456"/>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ZoneTexte 12"/>
          <p:cNvSpPr txBox="1"/>
          <p:nvPr/>
        </p:nvSpPr>
        <p:spPr>
          <a:xfrm>
            <a:off x="4906341" y="1429801"/>
            <a:ext cx="2299844" cy="646331"/>
          </a:xfrm>
          <a:prstGeom prst="rect">
            <a:avLst/>
          </a:prstGeom>
          <a:noFill/>
        </p:spPr>
        <p:txBody>
          <a:bodyPr wrap="square" rtlCol="0">
            <a:spAutoFit/>
          </a:bodyPr>
          <a:lstStyle/>
          <a:p>
            <a:pPr algn="ctr"/>
            <a:r>
              <a:rPr lang="fr-FR" dirty="0">
                <a:solidFill>
                  <a:schemeClr val="bg1"/>
                </a:solidFill>
              </a:rPr>
              <a:t>Demande des pages au serveur</a:t>
            </a:r>
          </a:p>
        </p:txBody>
      </p:sp>
      <p:sp>
        <p:nvSpPr>
          <p:cNvPr id="15" name="Flèche vers la droite 14"/>
          <p:cNvSpPr/>
          <p:nvPr/>
        </p:nvSpPr>
        <p:spPr>
          <a:xfrm>
            <a:off x="5307000" y="248510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ZoneTexte 15"/>
          <p:cNvSpPr txBox="1"/>
          <p:nvPr/>
        </p:nvSpPr>
        <p:spPr>
          <a:xfrm>
            <a:off x="5004048" y="2780928"/>
            <a:ext cx="2299844" cy="646331"/>
          </a:xfrm>
          <a:prstGeom prst="rect">
            <a:avLst/>
          </a:prstGeom>
          <a:noFill/>
        </p:spPr>
        <p:txBody>
          <a:bodyPr wrap="square" rtlCol="0">
            <a:spAutoFit/>
          </a:bodyPr>
          <a:lstStyle/>
          <a:p>
            <a:pPr algn="ctr"/>
            <a:r>
              <a:rPr lang="fr-FR" dirty="0">
                <a:solidFill>
                  <a:schemeClr val="bg1"/>
                </a:solidFill>
              </a:rPr>
              <a:t>Envoie des pages au navigateur</a:t>
            </a:r>
          </a:p>
        </p:txBody>
      </p:sp>
      <p:sp>
        <p:nvSpPr>
          <p:cNvPr id="3" name="ZoneTexte 2"/>
          <p:cNvSpPr txBox="1"/>
          <p:nvPr/>
        </p:nvSpPr>
        <p:spPr>
          <a:xfrm>
            <a:off x="7032236" y="1841174"/>
            <a:ext cx="691215" cy="369332"/>
          </a:xfrm>
          <a:prstGeom prst="rect">
            <a:avLst/>
          </a:prstGeom>
          <a:noFill/>
        </p:spPr>
        <p:txBody>
          <a:bodyPr wrap="none" rtlCol="0">
            <a:spAutoFit/>
          </a:bodyPr>
          <a:lstStyle/>
          <a:p>
            <a:r>
              <a:rPr lang="en-GB" b="1">
                <a:solidFill>
                  <a:srgbClr val="4EAF03"/>
                </a:solidFill>
              </a:rPr>
              <a:t>HTPP</a:t>
            </a:r>
          </a:p>
        </p:txBody>
      </p:sp>
      <p:sp>
        <p:nvSpPr>
          <p:cNvPr id="19" name="ZoneTexte 18"/>
          <p:cNvSpPr txBox="1"/>
          <p:nvPr/>
        </p:nvSpPr>
        <p:spPr>
          <a:xfrm>
            <a:off x="3315551" y="3009509"/>
            <a:ext cx="2299844" cy="369332"/>
          </a:xfrm>
          <a:prstGeom prst="rect">
            <a:avLst/>
          </a:prstGeom>
          <a:noFill/>
        </p:spPr>
        <p:txBody>
          <a:bodyPr wrap="square" rtlCol="0">
            <a:spAutoFit/>
          </a:bodyPr>
          <a:lstStyle/>
          <a:p>
            <a:pPr algn="ctr"/>
            <a:r>
              <a:rPr lang="fr-FR" dirty="0">
                <a:solidFill>
                  <a:schemeClr val="bg1"/>
                </a:solidFill>
              </a:rPr>
              <a:t>Hébergeur</a:t>
            </a:r>
          </a:p>
        </p:txBody>
      </p:sp>
    </p:spTree>
    <p:extLst>
      <p:ext uri="{BB962C8B-B14F-4D97-AF65-F5344CB8AC3E}">
        <p14:creationId xmlns:p14="http://schemas.microsoft.com/office/powerpoint/2010/main" val="121267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49" y="2134098"/>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en-GB" dirty="0" err="1"/>
              <a:t>Hébergeur</a:t>
            </a:r>
            <a:r>
              <a:rPr lang="en-GB" dirty="0"/>
              <a:t> (</a:t>
            </a:r>
            <a:r>
              <a:rPr lang="en-GB" dirty="0" err="1"/>
              <a:t>serveur</a:t>
            </a:r>
            <a:r>
              <a:rPr lang="en-GB" dirty="0"/>
              <a:t> web)</a:t>
            </a:r>
          </a:p>
        </p:txBody>
      </p:sp>
      <p:pic>
        <p:nvPicPr>
          <p:cNvPr id="6" name="Picture 2" descr="ttp://www.icone-png.com/png/9/93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801" y="1552556"/>
            <a:ext cx="1354573" cy="135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983" y="2210506"/>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429" y="2134099"/>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vers la droite 8"/>
          <p:cNvSpPr/>
          <p:nvPr/>
        </p:nvSpPr>
        <p:spPr>
          <a:xfrm>
            <a:off x="1965805" y="233725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ZoneTexte 9"/>
          <p:cNvSpPr txBox="1"/>
          <p:nvPr/>
        </p:nvSpPr>
        <p:spPr>
          <a:xfrm>
            <a:off x="1671571" y="1545168"/>
            <a:ext cx="1983812" cy="1477328"/>
          </a:xfrm>
          <a:prstGeom prst="rect">
            <a:avLst/>
          </a:prstGeom>
          <a:noFill/>
        </p:spPr>
        <p:txBody>
          <a:bodyPr wrap="square" rtlCol="0">
            <a:spAutoFit/>
          </a:bodyPr>
          <a:lstStyle/>
          <a:p>
            <a:pPr algn="ctr"/>
            <a:r>
              <a:rPr lang="fr-FR" dirty="0">
                <a:solidFill>
                  <a:schemeClr val="bg1"/>
                </a:solidFill>
              </a:rPr>
              <a:t>Publication du site </a:t>
            </a:r>
          </a:p>
          <a:p>
            <a:pPr algn="ctr"/>
            <a:r>
              <a:rPr lang="fr-FR" dirty="0">
                <a:solidFill>
                  <a:schemeClr val="bg1"/>
                </a:solidFill>
              </a:rPr>
              <a:t>par le créateur</a:t>
            </a:r>
          </a:p>
          <a:p>
            <a:pPr algn="ctr"/>
            <a:endParaRPr lang="fr-FR" dirty="0">
              <a:solidFill>
                <a:schemeClr val="bg1"/>
              </a:solidFill>
            </a:endParaRPr>
          </a:p>
          <a:p>
            <a:pPr algn="ctr"/>
            <a:endParaRPr lang="fr-FR" dirty="0">
              <a:solidFill>
                <a:schemeClr val="bg1"/>
              </a:solidFill>
            </a:endParaRPr>
          </a:p>
          <a:p>
            <a:pPr algn="ctr"/>
            <a:r>
              <a:rPr lang="fr-FR" b="1" dirty="0">
                <a:solidFill>
                  <a:srgbClr val="4EAF03"/>
                </a:solidFill>
              </a:rPr>
              <a:t>FTP</a:t>
            </a:r>
          </a:p>
        </p:txBody>
      </p:sp>
      <p:sp>
        <p:nvSpPr>
          <p:cNvPr id="12" name="Flèche vers la droite 11"/>
          <p:cNvSpPr/>
          <p:nvPr/>
        </p:nvSpPr>
        <p:spPr>
          <a:xfrm rot="10800000">
            <a:off x="5286177" y="2122456"/>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ZoneTexte 12"/>
          <p:cNvSpPr txBox="1"/>
          <p:nvPr/>
        </p:nvSpPr>
        <p:spPr>
          <a:xfrm>
            <a:off x="4906341" y="1429801"/>
            <a:ext cx="2299844" cy="646331"/>
          </a:xfrm>
          <a:prstGeom prst="rect">
            <a:avLst/>
          </a:prstGeom>
          <a:noFill/>
        </p:spPr>
        <p:txBody>
          <a:bodyPr wrap="square" rtlCol="0">
            <a:spAutoFit/>
          </a:bodyPr>
          <a:lstStyle/>
          <a:p>
            <a:pPr algn="ctr"/>
            <a:r>
              <a:rPr lang="fr-FR" dirty="0">
                <a:solidFill>
                  <a:schemeClr val="bg1"/>
                </a:solidFill>
              </a:rPr>
              <a:t>Demande des pages au serveur</a:t>
            </a:r>
          </a:p>
        </p:txBody>
      </p:sp>
      <p:sp>
        <p:nvSpPr>
          <p:cNvPr id="15" name="Flèche vers la droite 14"/>
          <p:cNvSpPr/>
          <p:nvPr/>
        </p:nvSpPr>
        <p:spPr>
          <a:xfrm>
            <a:off x="5307000" y="248510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ZoneTexte 15"/>
          <p:cNvSpPr txBox="1"/>
          <p:nvPr/>
        </p:nvSpPr>
        <p:spPr>
          <a:xfrm>
            <a:off x="5004048" y="2780928"/>
            <a:ext cx="2299844" cy="646331"/>
          </a:xfrm>
          <a:prstGeom prst="rect">
            <a:avLst/>
          </a:prstGeom>
          <a:noFill/>
        </p:spPr>
        <p:txBody>
          <a:bodyPr wrap="square" rtlCol="0">
            <a:spAutoFit/>
          </a:bodyPr>
          <a:lstStyle/>
          <a:p>
            <a:pPr algn="ctr"/>
            <a:r>
              <a:rPr lang="fr-FR" dirty="0">
                <a:solidFill>
                  <a:schemeClr val="bg1"/>
                </a:solidFill>
              </a:rPr>
              <a:t>Envoie des pages au navigateur</a:t>
            </a:r>
          </a:p>
        </p:txBody>
      </p:sp>
      <p:sp>
        <p:nvSpPr>
          <p:cNvPr id="3" name="ZoneTexte 2"/>
          <p:cNvSpPr txBox="1"/>
          <p:nvPr/>
        </p:nvSpPr>
        <p:spPr>
          <a:xfrm>
            <a:off x="7032236" y="1841174"/>
            <a:ext cx="691215" cy="369332"/>
          </a:xfrm>
          <a:prstGeom prst="rect">
            <a:avLst/>
          </a:prstGeom>
          <a:noFill/>
        </p:spPr>
        <p:txBody>
          <a:bodyPr wrap="none" rtlCol="0">
            <a:spAutoFit/>
          </a:bodyPr>
          <a:lstStyle/>
          <a:p>
            <a:r>
              <a:rPr lang="en-GB" b="1">
                <a:solidFill>
                  <a:srgbClr val="4EAF03"/>
                </a:solidFill>
              </a:rPr>
              <a:t>HTPP</a:t>
            </a:r>
          </a:p>
        </p:txBody>
      </p:sp>
      <p:sp>
        <p:nvSpPr>
          <p:cNvPr id="19" name="ZoneTexte 18"/>
          <p:cNvSpPr txBox="1"/>
          <p:nvPr/>
        </p:nvSpPr>
        <p:spPr>
          <a:xfrm>
            <a:off x="3315551" y="3009509"/>
            <a:ext cx="2299844" cy="369332"/>
          </a:xfrm>
          <a:prstGeom prst="rect">
            <a:avLst/>
          </a:prstGeom>
          <a:noFill/>
        </p:spPr>
        <p:txBody>
          <a:bodyPr wrap="square" rtlCol="0">
            <a:spAutoFit/>
          </a:bodyPr>
          <a:lstStyle/>
          <a:p>
            <a:pPr algn="ctr"/>
            <a:r>
              <a:rPr lang="fr-FR" b="1">
                <a:solidFill>
                  <a:srgbClr val="FF00FF"/>
                </a:solidFill>
              </a:rPr>
              <a:t>Hébergeur</a:t>
            </a:r>
            <a:endParaRPr lang="fr-FR" b="1" dirty="0">
              <a:solidFill>
                <a:srgbClr val="FF00FF"/>
              </a:solidFill>
            </a:endParaRPr>
          </a:p>
        </p:txBody>
      </p:sp>
      <p:pic>
        <p:nvPicPr>
          <p:cNvPr id="20" name="Picture 4" descr="3 datacen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658" y="3882798"/>
            <a:ext cx="2316737" cy="170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081" y="3207155"/>
            <a:ext cx="1291755" cy="3060059"/>
          </a:xfrm>
          <a:prstGeom prst="rect">
            <a:avLst/>
          </a:prstGeom>
        </p:spPr>
      </p:pic>
    </p:spTree>
    <p:extLst>
      <p:ext uri="{BB962C8B-B14F-4D97-AF65-F5344CB8AC3E}">
        <p14:creationId xmlns:p14="http://schemas.microsoft.com/office/powerpoint/2010/main" val="77324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49" y="2134098"/>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en-GB" dirty="0"/>
              <a:t>Code et </a:t>
            </a:r>
            <a:r>
              <a:rPr lang="en-GB" dirty="0" err="1"/>
              <a:t>Interprétation</a:t>
            </a:r>
            <a:r>
              <a:rPr lang="en-GB" dirty="0"/>
              <a:t> du code</a:t>
            </a:r>
          </a:p>
        </p:txBody>
      </p:sp>
      <p:pic>
        <p:nvPicPr>
          <p:cNvPr id="6" name="Picture 2" descr="ttp://www.icone-png.com/png/9/93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801" y="1552556"/>
            <a:ext cx="1354573" cy="135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983" y="2210506"/>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429" y="2134099"/>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vers la droite 8"/>
          <p:cNvSpPr/>
          <p:nvPr/>
        </p:nvSpPr>
        <p:spPr>
          <a:xfrm>
            <a:off x="1965805" y="233725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ZoneTexte 9"/>
          <p:cNvSpPr txBox="1"/>
          <p:nvPr/>
        </p:nvSpPr>
        <p:spPr>
          <a:xfrm>
            <a:off x="1671571" y="1545168"/>
            <a:ext cx="1983812" cy="1477328"/>
          </a:xfrm>
          <a:prstGeom prst="rect">
            <a:avLst/>
          </a:prstGeom>
          <a:noFill/>
        </p:spPr>
        <p:txBody>
          <a:bodyPr wrap="square" rtlCol="0">
            <a:spAutoFit/>
          </a:bodyPr>
          <a:lstStyle/>
          <a:p>
            <a:pPr algn="ctr"/>
            <a:r>
              <a:rPr lang="fr-FR" dirty="0">
                <a:solidFill>
                  <a:schemeClr val="bg1"/>
                </a:solidFill>
              </a:rPr>
              <a:t>Publication du site </a:t>
            </a:r>
          </a:p>
          <a:p>
            <a:pPr algn="ctr"/>
            <a:r>
              <a:rPr lang="fr-FR" dirty="0">
                <a:solidFill>
                  <a:schemeClr val="bg1"/>
                </a:solidFill>
              </a:rPr>
              <a:t>par le créateur</a:t>
            </a:r>
          </a:p>
          <a:p>
            <a:pPr algn="ctr"/>
            <a:endParaRPr lang="fr-FR" dirty="0">
              <a:solidFill>
                <a:schemeClr val="bg1"/>
              </a:solidFill>
            </a:endParaRPr>
          </a:p>
          <a:p>
            <a:pPr algn="ctr"/>
            <a:endParaRPr lang="fr-FR" dirty="0">
              <a:solidFill>
                <a:schemeClr val="bg1"/>
              </a:solidFill>
            </a:endParaRPr>
          </a:p>
          <a:p>
            <a:pPr algn="ctr"/>
            <a:r>
              <a:rPr lang="fr-FR" b="1" dirty="0">
                <a:solidFill>
                  <a:srgbClr val="4EAF03"/>
                </a:solidFill>
              </a:rPr>
              <a:t>FTP</a:t>
            </a:r>
          </a:p>
        </p:txBody>
      </p:sp>
      <p:sp>
        <p:nvSpPr>
          <p:cNvPr id="12" name="Flèche vers la droite 11"/>
          <p:cNvSpPr/>
          <p:nvPr/>
        </p:nvSpPr>
        <p:spPr>
          <a:xfrm rot="10800000">
            <a:off x="5286177" y="2122456"/>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ZoneTexte 12"/>
          <p:cNvSpPr txBox="1"/>
          <p:nvPr/>
        </p:nvSpPr>
        <p:spPr>
          <a:xfrm>
            <a:off x="4906341" y="1429801"/>
            <a:ext cx="2299844" cy="646331"/>
          </a:xfrm>
          <a:prstGeom prst="rect">
            <a:avLst/>
          </a:prstGeom>
          <a:noFill/>
        </p:spPr>
        <p:txBody>
          <a:bodyPr wrap="square" rtlCol="0">
            <a:spAutoFit/>
          </a:bodyPr>
          <a:lstStyle/>
          <a:p>
            <a:pPr algn="ctr"/>
            <a:r>
              <a:rPr lang="fr-FR" dirty="0">
                <a:solidFill>
                  <a:schemeClr val="bg1"/>
                </a:solidFill>
              </a:rPr>
              <a:t>Demande des pages au serveur</a:t>
            </a:r>
          </a:p>
        </p:txBody>
      </p:sp>
      <p:sp>
        <p:nvSpPr>
          <p:cNvPr id="15" name="Flèche vers la droite 14"/>
          <p:cNvSpPr/>
          <p:nvPr/>
        </p:nvSpPr>
        <p:spPr>
          <a:xfrm>
            <a:off x="5307000" y="248510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ZoneTexte 15"/>
          <p:cNvSpPr txBox="1"/>
          <p:nvPr/>
        </p:nvSpPr>
        <p:spPr>
          <a:xfrm>
            <a:off x="5004048" y="2780928"/>
            <a:ext cx="2299844" cy="646331"/>
          </a:xfrm>
          <a:prstGeom prst="rect">
            <a:avLst/>
          </a:prstGeom>
          <a:noFill/>
        </p:spPr>
        <p:txBody>
          <a:bodyPr wrap="square" rtlCol="0">
            <a:spAutoFit/>
          </a:bodyPr>
          <a:lstStyle/>
          <a:p>
            <a:pPr algn="ctr"/>
            <a:r>
              <a:rPr lang="fr-FR" dirty="0">
                <a:solidFill>
                  <a:schemeClr val="bg1"/>
                </a:solidFill>
              </a:rPr>
              <a:t>Envoie des pages au navigateur</a:t>
            </a:r>
          </a:p>
        </p:txBody>
      </p:sp>
      <p:sp>
        <p:nvSpPr>
          <p:cNvPr id="3" name="ZoneTexte 2"/>
          <p:cNvSpPr txBox="1"/>
          <p:nvPr/>
        </p:nvSpPr>
        <p:spPr>
          <a:xfrm>
            <a:off x="7032236" y="1841174"/>
            <a:ext cx="691215" cy="369332"/>
          </a:xfrm>
          <a:prstGeom prst="rect">
            <a:avLst/>
          </a:prstGeom>
          <a:noFill/>
        </p:spPr>
        <p:txBody>
          <a:bodyPr wrap="none" rtlCol="0">
            <a:spAutoFit/>
          </a:bodyPr>
          <a:lstStyle/>
          <a:p>
            <a:r>
              <a:rPr lang="en-GB" b="1">
                <a:solidFill>
                  <a:srgbClr val="4EAF03"/>
                </a:solidFill>
              </a:rPr>
              <a:t>HTPP</a:t>
            </a:r>
          </a:p>
        </p:txBody>
      </p:sp>
      <p:sp>
        <p:nvSpPr>
          <p:cNvPr id="19" name="ZoneTexte 18"/>
          <p:cNvSpPr txBox="1"/>
          <p:nvPr/>
        </p:nvSpPr>
        <p:spPr>
          <a:xfrm>
            <a:off x="3315551" y="3009509"/>
            <a:ext cx="2299844" cy="369332"/>
          </a:xfrm>
          <a:prstGeom prst="rect">
            <a:avLst/>
          </a:prstGeom>
          <a:noFill/>
        </p:spPr>
        <p:txBody>
          <a:bodyPr wrap="square" rtlCol="0">
            <a:spAutoFit/>
          </a:bodyPr>
          <a:lstStyle/>
          <a:p>
            <a:pPr algn="ctr"/>
            <a:r>
              <a:rPr lang="fr-FR" dirty="0">
                <a:solidFill>
                  <a:schemeClr val="bg1"/>
                </a:solidFill>
              </a:rPr>
              <a:t>Hébergeur</a:t>
            </a:r>
          </a:p>
        </p:txBody>
      </p:sp>
      <p:pic>
        <p:nvPicPr>
          <p:cNvPr id="14338" name="Picture 2" descr="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531" y="2734604"/>
            <a:ext cx="398621" cy="3986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5337" y="3242593"/>
            <a:ext cx="1524969" cy="646331"/>
          </a:xfrm>
          <a:prstGeom prst="rect">
            <a:avLst/>
          </a:prstGeom>
        </p:spPr>
        <p:txBody>
          <a:bodyPr wrap="none">
            <a:spAutoFit/>
          </a:bodyPr>
          <a:lstStyle/>
          <a:p>
            <a:r>
              <a:rPr lang="fr-FR" altLang="x-none" b="1" dirty="0">
                <a:solidFill>
                  <a:srgbClr val="FF00FF"/>
                </a:solidFill>
              </a:rPr>
              <a:t>Dreamweaver</a:t>
            </a:r>
          </a:p>
          <a:p>
            <a:r>
              <a:rPr lang="fr-FR" altLang="x-none" b="1" dirty="0" err="1">
                <a:solidFill>
                  <a:srgbClr val="FF00FF"/>
                </a:solidFill>
              </a:rPr>
              <a:t>Bluefish</a:t>
            </a:r>
            <a:r>
              <a:rPr lang="fr-FR" altLang="x-none" b="1" dirty="0">
                <a:solidFill>
                  <a:srgbClr val="FF00FF"/>
                </a:solidFill>
              </a:rPr>
              <a:t> </a:t>
            </a:r>
            <a:endParaRPr lang="en-GB" b="1" dirty="0">
              <a:solidFill>
                <a:srgbClr val="FF00FF"/>
              </a:solidFill>
            </a:endParaRPr>
          </a:p>
        </p:txBody>
      </p:sp>
      <p:pic>
        <p:nvPicPr>
          <p:cNvPr id="14340" name="Picture 4" descr="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84" y="3993992"/>
            <a:ext cx="1438345" cy="95547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564" y="3594760"/>
            <a:ext cx="1510871" cy="123685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47630" y="5006747"/>
            <a:ext cx="7994433" cy="646331"/>
          </a:xfrm>
          <a:prstGeom prst="rect">
            <a:avLst/>
          </a:prstGeom>
        </p:spPr>
        <p:txBody>
          <a:bodyPr wrap="none">
            <a:spAutoFit/>
          </a:bodyPr>
          <a:lstStyle/>
          <a:p>
            <a:r>
              <a:rPr lang="fr-FR" altLang="x-none" b="1" dirty="0">
                <a:solidFill>
                  <a:srgbClr val="FF00FF"/>
                </a:solidFill>
              </a:rPr>
              <a:t>Code													Interprétation</a:t>
            </a:r>
          </a:p>
          <a:p>
            <a:r>
              <a:rPr lang="fr-FR" b="1" dirty="0">
                <a:solidFill>
                  <a:srgbClr val="FF00FF"/>
                </a:solidFill>
              </a:rPr>
              <a:t>															du code</a:t>
            </a:r>
            <a:endParaRPr lang="en-GB" b="1" dirty="0">
              <a:solidFill>
                <a:srgbClr val="FF00FF"/>
              </a:solidFill>
            </a:endParaRPr>
          </a:p>
        </p:txBody>
      </p:sp>
      <p:sp>
        <p:nvSpPr>
          <p:cNvPr id="22" name="ZoneTexte 21"/>
          <p:cNvSpPr txBox="1"/>
          <p:nvPr/>
        </p:nvSpPr>
        <p:spPr>
          <a:xfrm>
            <a:off x="6476077" y="3095191"/>
            <a:ext cx="2299844" cy="369332"/>
          </a:xfrm>
          <a:prstGeom prst="rect">
            <a:avLst/>
          </a:prstGeom>
          <a:noFill/>
        </p:spPr>
        <p:txBody>
          <a:bodyPr wrap="square" rtlCol="0">
            <a:spAutoFit/>
          </a:bodyPr>
          <a:lstStyle/>
          <a:p>
            <a:pPr algn="ctr"/>
            <a:r>
              <a:rPr lang="fr-FR" b="1" dirty="0">
                <a:solidFill>
                  <a:srgbClr val="FF00FF"/>
                </a:solidFill>
              </a:rPr>
              <a:t>Firefox</a:t>
            </a:r>
          </a:p>
        </p:txBody>
      </p:sp>
    </p:spTree>
    <p:extLst>
      <p:ext uri="{BB962C8B-B14F-4D97-AF65-F5344CB8AC3E}">
        <p14:creationId xmlns:p14="http://schemas.microsoft.com/office/powerpoint/2010/main" val="348624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tp://www.icone-png.com/png/9/93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27" y="2722499"/>
            <a:ext cx="1354573" cy="135457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en-GB" dirty="0"/>
              <a:t>Blog </a:t>
            </a:r>
            <a:r>
              <a:rPr lang="en-GB" dirty="0" err="1"/>
              <a:t>clé</a:t>
            </a:r>
            <a:r>
              <a:rPr lang="en-GB" dirty="0"/>
              <a:t> </a:t>
            </a:r>
            <a:r>
              <a:rPr lang="en-GB" dirty="0" err="1"/>
              <a:t>en</a:t>
            </a:r>
            <a:r>
              <a:rPr lang="en-GB" dirty="0"/>
              <a:t> main</a:t>
            </a:r>
          </a:p>
        </p:txBody>
      </p:sp>
      <p:sp>
        <p:nvSpPr>
          <p:cNvPr id="3" name="Espace réservé du contenu 2"/>
          <p:cNvSpPr>
            <a:spLocks noGrp="1"/>
          </p:cNvSpPr>
          <p:nvPr>
            <p:ph idx="1"/>
          </p:nvPr>
        </p:nvSpPr>
        <p:spPr/>
        <p:txBody>
          <a:bodyPr/>
          <a:lstStyle/>
          <a:p>
            <a:r>
              <a:rPr lang="fr-FR" altLang="x-none" dirty="0"/>
              <a:t>Service payé par la pub</a:t>
            </a:r>
          </a:p>
          <a:p>
            <a:r>
              <a:rPr lang="fr-FR" altLang="x-none" dirty="0"/>
              <a:t>Personnalisation limitée</a:t>
            </a:r>
          </a:p>
          <a:p>
            <a:endParaRPr lang="en-GB" b="1"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24</a:t>
            </a:fld>
            <a:endParaRPr lang="fr-FR"/>
          </a:p>
        </p:txBody>
      </p:sp>
      <p:pic>
        <p:nvPicPr>
          <p:cNvPr id="5"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63238"/>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tp://www.icone-png.com/png/9/93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781696"/>
            <a:ext cx="1354573" cy="1354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478" y="3439646"/>
            <a:ext cx="792088" cy="838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924" y="3363239"/>
            <a:ext cx="792088" cy="838361"/>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vers la droite 8"/>
          <p:cNvSpPr/>
          <p:nvPr/>
        </p:nvSpPr>
        <p:spPr>
          <a:xfrm>
            <a:off x="1784300" y="356639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ZoneTexte 9"/>
          <p:cNvSpPr txBox="1"/>
          <p:nvPr/>
        </p:nvSpPr>
        <p:spPr>
          <a:xfrm>
            <a:off x="1490065" y="2774308"/>
            <a:ext cx="2185847" cy="646331"/>
          </a:xfrm>
          <a:prstGeom prst="rect">
            <a:avLst/>
          </a:prstGeom>
          <a:noFill/>
        </p:spPr>
        <p:txBody>
          <a:bodyPr wrap="square" rtlCol="0">
            <a:spAutoFit/>
          </a:bodyPr>
          <a:lstStyle/>
          <a:p>
            <a:pPr algn="ctr"/>
            <a:r>
              <a:rPr lang="fr-FR" dirty="0">
                <a:solidFill>
                  <a:srgbClr val="FF00FF"/>
                </a:solidFill>
              </a:rPr>
              <a:t>Création du site</a:t>
            </a:r>
          </a:p>
          <a:p>
            <a:pPr algn="ctr"/>
            <a:r>
              <a:rPr lang="fr-FR" b="1" dirty="0">
                <a:solidFill>
                  <a:srgbClr val="FF00FF"/>
                </a:solidFill>
              </a:rPr>
              <a:t>HTTP</a:t>
            </a:r>
          </a:p>
        </p:txBody>
      </p:sp>
      <p:sp>
        <p:nvSpPr>
          <p:cNvPr id="11" name="Flèche vers la droite 10"/>
          <p:cNvSpPr/>
          <p:nvPr/>
        </p:nvSpPr>
        <p:spPr>
          <a:xfrm rot="10800000">
            <a:off x="5104672" y="3351596"/>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11"/>
          <p:cNvSpPr txBox="1"/>
          <p:nvPr/>
        </p:nvSpPr>
        <p:spPr>
          <a:xfrm>
            <a:off x="4724836" y="2658941"/>
            <a:ext cx="2299844" cy="646331"/>
          </a:xfrm>
          <a:prstGeom prst="rect">
            <a:avLst/>
          </a:prstGeom>
          <a:noFill/>
        </p:spPr>
        <p:txBody>
          <a:bodyPr wrap="square" rtlCol="0">
            <a:spAutoFit/>
          </a:bodyPr>
          <a:lstStyle/>
          <a:p>
            <a:pPr algn="ctr"/>
            <a:r>
              <a:rPr lang="fr-FR" dirty="0">
                <a:solidFill>
                  <a:schemeClr val="bg1"/>
                </a:solidFill>
              </a:rPr>
              <a:t>Demande des pages au serveur</a:t>
            </a:r>
          </a:p>
        </p:txBody>
      </p:sp>
      <p:sp>
        <p:nvSpPr>
          <p:cNvPr id="13" name="Flèche vers la droite 12"/>
          <p:cNvSpPr/>
          <p:nvPr/>
        </p:nvSpPr>
        <p:spPr>
          <a:xfrm>
            <a:off x="5125495" y="3714245"/>
            <a:ext cx="1563564" cy="249499"/>
          </a:xfrm>
          <a:prstGeom prst="rightArrow">
            <a:avLst/>
          </a:prstGeom>
          <a:solidFill>
            <a:srgbClr val="4EAF03"/>
          </a:solidFill>
          <a:ln>
            <a:solidFill>
              <a:srgbClr val="4EAF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ZoneTexte 13"/>
          <p:cNvSpPr txBox="1"/>
          <p:nvPr/>
        </p:nvSpPr>
        <p:spPr>
          <a:xfrm>
            <a:off x="4822543" y="4010068"/>
            <a:ext cx="2299844" cy="646331"/>
          </a:xfrm>
          <a:prstGeom prst="rect">
            <a:avLst/>
          </a:prstGeom>
          <a:noFill/>
        </p:spPr>
        <p:txBody>
          <a:bodyPr wrap="square" rtlCol="0">
            <a:spAutoFit/>
          </a:bodyPr>
          <a:lstStyle/>
          <a:p>
            <a:pPr algn="ctr"/>
            <a:r>
              <a:rPr lang="fr-FR" dirty="0">
                <a:solidFill>
                  <a:schemeClr val="bg1"/>
                </a:solidFill>
              </a:rPr>
              <a:t>Envoie des pages au navigateur</a:t>
            </a:r>
          </a:p>
        </p:txBody>
      </p:sp>
      <p:sp>
        <p:nvSpPr>
          <p:cNvPr id="15" name="ZoneTexte 14"/>
          <p:cNvSpPr txBox="1"/>
          <p:nvPr/>
        </p:nvSpPr>
        <p:spPr>
          <a:xfrm>
            <a:off x="6850731" y="3070314"/>
            <a:ext cx="691215" cy="369332"/>
          </a:xfrm>
          <a:prstGeom prst="rect">
            <a:avLst/>
          </a:prstGeom>
          <a:noFill/>
        </p:spPr>
        <p:txBody>
          <a:bodyPr wrap="none" rtlCol="0">
            <a:spAutoFit/>
          </a:bodyPr>
          <a:lstStyle/>
          <a:p>
            <a:r>
              <a:rPr lang="en-GB" b="1">
                <a:solidFill>
                  <a:srgbClr val="4EAF03"/>
                </a:solidFill>
              </a:rPr>
              <a:t>HTPP</a:t>
            </a:r>
          </a:p>
        </p:txBody>
      </p:sp>
      <p:sp>
        <p:nvSpPr>
          <p:cNvPr id="16" name="ZoneTexte 15"/>
          <p:cNvSpPr txBox="1"/>
          <p:nvPr/>
        </p:nvSpPr>
        <p:spPr>
          <a:xfrm>
            <a:off x="3134046" y="4238649"/>
            <a:ext cx="2299844" cy="369332"/>
          </a:xfrm>
          <a:prstGeom prst="rect">
            <a:avLst/>
          </a:prstGeom>
          <a:noFill/>
        </p:spPr>
        <p:txBody>
          <a:bodyPr wrap="square" rtlCol="0">
            <a:spAutoFit/>
          </a:bodyPr>
          <a:lstStyle/>
          <a:p>
            <a:pPr algn="ctr"/>
            <a:r>
              <a:rPr lang="fr-FR" dirty="0">
                <a:solidFill>
                  <a:schemeClr val="bg1"/>
                </a:solidFill>
              </a:rPr>
              <a:t>Hébergeur</a:t>
            </a:r>
          </a:p>
        </p:txBody>
      </p:sp>
      <p:pic>
        <p:nvPicPr>
          <p:cNvPr id="15362" name="Picture 2" descr="ttp://static1.squarespace.com/static/5169d53ae4b00ee22f289866/t/517200c6e4b0152c18fc86d7/14018337718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698" y="3924501"/>
            <a:ext cx="1784300" cy="59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Monde plus </a:t>
            </a:r>
            <a:r>
              <a:rPr lang="en-GB" dirty="0" err="1"/>
              <a:t>ou</a:t>
            </a:r>
            <a:r>
              <a:rPr lang="en-GB" dirty="0"/>
              <a:t> </a:t>
            </a:r>
            <a:r>
              <a:rPr lang="en-GB" dirty="0" err="1"/>
              <a:t>moins</a:t>
            </a:r>
            <a:r>
              <a:rPr lang="en-GB" dirty="0"/>
              <a:t> </a:t>
            </a:r>
            <a:r>
              <a:rPr lang="en-GB" dirty="0" err="1"/>
              <a:t>connecté</a:t>
            </a:r>
            <a:endParaRPr lang="en-GB"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25</a:t>
            </a:fld>
            <a:endParaRPr lang="fr-FR"/>
          </a:p>
        </p:txBody>
      </p:sp>
      <p:pic>
        <p:nvPicPr>
          <p:cNvPr id="1028" name="Picture 4" descr="Infographie : 67% de la population mondiale est connectée">
            <a:extLst>
              <a:ext uri="{FF2B5EF4-FFF2-40B4-BE49-F238E27FC236}">
                <a16:creationId xmlns:a16="http://schemas.microsoft.com/office/drawing/2014/main" id="{00471B6B-3BF5-52D5-3095-C996C9125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5462"/>
            <a:ext cx="7620000"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23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Monde plus </a:t>
            </a:r>
            <a:r>
              <a:rPr lang="en-GB" dirty="0" err="1"/>
              <a:t>ou</a:t>
            </a:r>
            <a:r>
              <a:rPr lang="en-GB" dirty="0"/>
              <a:t> </a:t>
            </a:r>
            <a:r>
              <a:rPr lang="en-GB" dirty="0" err="1"/>
              <a:t>moins</a:t>
            </a:r>
            <a:r>
              <a:rPr lang="en-GB" dirty="0"/>
              <a:t> </a:t>
            </a:r>
            <a:r>
              <a:rPr lang="en-GB" dirty="0" err="1"/>
              <a:t>censuré</a:t>
            </a:r>
            <a:endParaRPr lang="en-GB"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26</a:t>
            </a:fld>
            <a:endParaRPr lang="fr-FR"/>
          </a:p>
        </p:txBody>
      </p:sp>
      <p:pic>
        <p:nvPicPr>
          <p:cNvPr id="2050" name="Picture 2" descr="A quoi sert un VPN en voyage">
            <a:extLst>
              <a:ext uri="{FF2B5EF4-FFF2-40B4-BE49-F238E27FC236}">
                <a16:creationId xmlns:a16="http://schemas.microsoft.com/office/drawing/2014/main" id="{4919D1E8-7B7F-2A57-0378-6DD93B13E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740352" cy="515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6 sites les plus </a:t>
            </a:r>
            <a:r>
              <a:rPr lang="en-GB" dirty="0" err="1"/>
              <a:t>visités</a:t>
            </a:r>
            <a:r>
              <a:rPr lang="en-GB" dirty="0"/>
              <a:t> du monde</a:t>
            </a:r>
          </a:p>
        </p:txBody>
      </p:sp>
      <p:sp>
        <p:nvSpPr>
          <p:cNvPr id="3" name="Espace réservé du contenu 2"/>
          <p:cNvSpPr>
            <a:spLocks noGrp="1"/>
          </p:cNvSpPr>
          <p:nvPr>
            <p:ph idx="1"/>
          </p:nvPr>
        </p:nvSpPr>
        <p:spPr>
          <a:xfrm>
            <a:off x="145915" y="1268760"/>
            <a:ext cx="8868902" cy="5162302"/>
          </a:xfrm>
        </p:spPr>
        <p:txBody>
          <a:bodyPr>
            <a:normAutofit/>
          </a:bodyPr>
          <a:lstStyle/>
          <a:p>
            <a:r>
              <a:rPr lang="en-GB" sz="2800" dirty="0"/>
              <a:t>Google : plus de 82 milliards de </a:t>
            </a:r>
            <a:r>
              <a:rPr lang="en-GB" sz="2800" dirty="0" err="1"/>
              <a:t>visites</a:t>
            </a:r>
            <a:r>
              <a:rPr lang="en-GB" sz="2800" dirty="0"/>
              <a:t> </a:t>
            </a:r>
            <a:r>
              <a:rPr lang="en-GB" sz="2800" dirty="0" err="1"/>
              <a:t>mensuelles</a:t>
            </a:r>
            <a:r>
              <a:rPr lang="en-GB" sz="2800" dirty="0"/>
              <a:t>.​</a:t>
            </a:r>
          </a:p>
          <a:p>
            <a:r>
              <a:rPr lang="en-GB" sz="2800" dirty="0"/>
              <a:t>YouTube : environ 33 milliards de </a:t>
            </a:r>
            <a:r>
              <a:rPr lang="en-GB" sz="2800" dirty="0" err="1"/>
              <a:t>visites</a:t>
            </a:r>
            <a:r>
              <a:rPr lang="en-GB" sz="2800" dirty="0"/>
              <a:t> </a:t>
            </a:r>
            <a:r>
              <a:rPr lang="en-GB" sz="2800" dirty="0" err="1"/>
              <a:t>mensuelles</a:t>
            </a:r>
            <a:r>
              <a:rPr lang="en-GB" sz="2800" dirty="0"/>
              <a:t>.​</a:t>
            </a:r>
          </a:p>
          <a:p>
            <a:r>
              <a:rPr lang="en-GB" sz="2800" dirty="0"/>
              <a:t>Facebook : environ 17 milliards de </a:t>
            </a:r>
            <a:r>
              <a:rPr lang="en-GB" sz="2800" dirty="0" err="1"/>
              <a:t>visites</a:t>
            </a:r>
            <a:r>
              <a:rPr lang="en-GB" sz="2800" dirty="0"/>
              <a:t> </a:t>
            </a:r>
            <a:r>
              <a:rPr lang="en-GB" sz="2800" dirty="0" err="1"/>
              <a:t>mensuelles</a:t>
            </a:r>
            <a:r>
              <a:rPr lang="en-GB" sz="2800" dirty="0"/>
              <a:t>.​</a:t>
            </a:r>
          </a:p>
          <a:p>
            <a:r>
              <a:rPr lang="en-GB" sz="2800" dirty="0"/>
              <a:t>Instagram : environ 6 milliards de </a:t>
            </a:r>
            <a:r>
              <a:rPr lang="en-GB" sz="2800" dirty="0" err="1"/>
              <a:t>visites</a:t>
            </a:r>
            <a:r>
              <a:rPr lang="en-GB" sz="2800" dirty="0"/>
              <a:t> </a:t>
            </a:r>
            <a:r>
              <a:rPr lang="en-GB" sz="2800" dirty="0" err="1"/>
              <a:t>mensuelles</a:t>
            </a:r>
            <a:r>
              <a:rPr lang="en-GB" sz="2800" dirty="0"/>
              <a:t>.​</a:t>
            </a:r>
          </a:p>
          <a:p>
            <a:r>
              <a:rPr lang="en-GB" sz="2800" dirty="0"/>
              <a:t>X (</a:t>
            </a:r>
            <a:r>
              <a:rPr lang="en-GB" sz="2800" dirty="0" err="1"/>
              <a:t>anciennement</a:t>
            </a:r>
            <a:r>
              <a:rPr lang="en-GB" sz="2800" dirty="0"/>
              <a:t> Twitter) : environ 6 milliards de </a:t>
            </a:r>
            <a:r>
              <a:rPr lang="en-GB" sz="2800" dirty="0" err="1"/>
              <a:t>visites</a:t>
            </a:r>
            <a:r>
              <a:rPr lang="en-GB" sz="2800" dirty="0"/>
              <a:t> </a:t>
            </a:r>
            <a:r>
              <a:rPr lang="en-GB" sz="2800" dirty="0" err="1"/>
              <a:t>mensuelles</a:t>
            </a:r>
            <a:r>
              <a:rPr lang="en-GB" sz="2800" dirty="0"/>
              <a:t>. ​</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27</a:t>
            </a:fld>
            <a:endParaRPr lang="fr-FR"/>
          </a:p>
        </p:txBody>
      </p:sp>
    </p:spTree>
    <p:extLst>
      <p:ext uri="{BB962C8B-B14F-4D97-AF65-F5344CB8AC3E}">
        <p14:creationId xmlns:p14="http://schemas.microsoft.com/office/powerpoint/2010/main" val="1982198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A827B-740E-AF23-409F-D041F3E631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782CA5-E883-4AD7-3215-B7A77710F110}"/>
              </a:ext>
            </a:extLst>
          </p:cNvPr>
          <p:cNvSpPr>
            <a:spLocks noGrp="1"/>
          </p:cNvSpPr>
          <p:nvPr>
            <p:ph type="ctrTitle"/>
          </p:nvPr>
        </p:nvSpPr>
        <p:spPr/>
        <p:txBody>
          <a:bodyPr/>
          <a:lstStyle/>
          <a:p>
            <a:pPr algn="ctr"/>
            <a:r>
              <a:rPr lang="en-GB" dirty="0">
                <a:solidFill>
                  <a:srgbClr val="4EAF03"/>
                </a:solidFill>
              </a:rPr>
              <a:t>IA </a:t>
            </a:r>
            <a:r>
              <a:rPr lang="en-GB" dirty="0" err="1">
                <a:solidFill>
                  <a:srgbClr val="4EAF03"/>
                </a:solidFill>
              </a:rPr>
              <a:t>Générative</a:t>
            </a:r>
            <a:endParaRPr lang="en-GB" dirty="0">
              <a:solidFill>
                <a:srgbClr val="4EAF03"/>
              </a:solidFill>
            </a:endParaRPr>
          </a:p>
        </p:txBody>
      </p:sp>
      <p:sp>
        <p:nvSpPr>
          <p:cNvPr id="3" name="Sous-titre 2">
            <a:extLst>
              <a:ext uri="{FF2B5EF4-FFF2-40B4-BE49-F238E27FC236}">
                <a16:creationId xmlns:a16="http://schemas.microsoft.com/office/drawing/2014/main" id="{51FE4BCE-F745-CD87-2EC8-23D0677B4C0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4439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939AE3-7EE7-5A1D-BF7E-BE09CAE135E5}"/>
              </a:ext>
            </a:extLst>
          </p:cNvPr>
          <p:cNvSpPr>
            <a:spLocks noGrp="1"/>
          </p:cNvSpPr>
          <p:nvPr>
            <p:ph type="title"/>
          </p:nvPr>
        </p:nvSpPr>
        <p:spPr/>
        <p:txBody>
          <a:bodyPr>
            <a:normAutofit fontScale="90000"/>
          </a:bodyPr>
          <a:lstStyle/>
          <a:p>
            <a:r>
              <a:rPr lang="fr-FR" b="1" dirty="0">
                <a:latin typeface="Calibri" panose="020F0502020204030204" pitchFamily="34" charset="0"/>
                <a:cs typeface="Calibri" panose="020F0502020204030204" pitchFamily="34" charset="0"/>
              </a:rPr>
              <a:t>Qu'est-ce qu'une IA générative ?</a:t>
            </a:r>
            <a:r>
              <a:rPr lang="fr-FR" dirty="0">
                <a:latin typeface="Calibri" panose="020F0502020204030204" pitchFamily="34" charset="0"/>
                <a:cs typeface="Calibri" panose="020F0502020204030204" pitchFamily="34" charset="0"/>
              </a:rPr>
              <a:t> </a:t>
            </a:r>
          </a:p>
        </p:txBody>
      </p:sp>
      <p:sp>
        <p:nvSpPr>
          <p:cNvPr id="3" name="Espace réservé du contenu 2">
            <a:extLst>
              <a:ext uri="{FF2B5EF4-FFF2-40B4-BE49-F238E27FC236}">
                <a16:creationId xmlns:a16="http://schemas.microsoft.com/office/drawing/2014/main" id="{347D5636-2C41-211F-A36A-2AB6F5EE6D8A}"/>
              </a:ext>
            </a:extLst>
          </p:cNvPr>
          <p:cNvSpPr>
            <a:spLocks noGrp="1"/>
          </p:cNvSpPr>
          <p:nvPr>
            <p:ph idx="1"/>
          </p:nvPr>
        </p:nvSpPr>
        <p:spPr/>
        <p:txBody>
          <a:bodyPr>
            <a:noAutofit/>
          </a:bodyPr>
          <a:lstStyle/>
          <a:p>
            <a:r>
              <a:rPr lang="fr-FR" sz="2400" dirty="0">
                <a:latin typeface="Calibri" panose="020F0502020204030204" pitchFamily="34" charset="0"/>
                <a:cs typeface="Calibri" panose="020F0502020204030204" pitchFamily="34" charset="0"/>
              </a:rPr>
              <a:t>Un type d'IA capable de </a:t>
            </a:r>
            <a:r>
              <a:rPr lang="fr-FR" sz="2400" b="1" dirty="0">
                <a:solidFill>
                  <a:srgbClr val="4EAF03"/>
                </a:solidFill>
                <a:latin typeface="Calibri" panose="020F0502020204030204" pitchFamily="34" charset="0"/>
                <a:cs typeface="Calibri" panose="020F0502020204030204" pitchFamily="34" charset="0"/>
              </a:rPr>
              <a:t>créer du contenu nouveau et original</a:t>
            </a:r>
            <a:r>
              <a:rPr lang="fr-FR" sz="2400" dirty="0">
                <a:latin typeface="Calibri" panose="020F0502020204030204" pitchFamily="34" charset="0"/>
                <a:cs typeface="Calibri" panose="020F0502020204030204" pitchFamily="34" charset="0"/>
              </a:rPr>
              <a:t> à partir de </a:t>
            </a:r>
            <a:r>
              <a:rPr lang="fr-FR" sz="2400" b="1" dirty="0">
                <a:solidFill>
                  <a:srgbClr val="4EAF03"/>
                </a:solidFill>
                <a:latin typeface="Calibri" panose="020F0502020204030204" pitchFamily="34" charset="0"/>
                <a:cs typeface="Calibri" panose="020F0502020204030204" pitchFamily="34" charset="0"/>
              </a:rPr>
              <a:t>données d'entraînement : </a:t>
            </a:r>
            <a:r>
              <a:rPr lang="fr-FR" sz="2400" dirty="0">
                <a:latin typeface="Calibri" panose="020F0502020204030204" pitchFamily="34" charset="0"/>
                <a:cs typeface="Calibri" panose="020F0502020204030204" pitchFamily="34" charset="0"/>
              </a:rPr>
              <a:t>textes, images, musique, données tabulaires…</a:t>
            </a:r>
          </a:p>
          <a:p>
            <a:r>
              <a:rPr lang="fr-FR" sz="2400" dirty="0">
                <a:latin typeface="Calibri" panose="020F0502020204030204" pitchFamily="34" charset="0"/>
                <a:cs typeface="Calibri" panose="020F0502020204030204" pitchFamily="34" charset="0"/>
              </a:rPr>
              <a:t>Fonctionnement :</a:t>
            </a:r>
          </a:p>
          <a:p>
            <a:pPr lvl="1"/>
            <a:r>
              <a:rPr lang="fr-FR" sz="2400" dirty="0">
                <a:latin typeface="Calibri" panose="020F0502020204030204" pitchFamily="34" charset="0"/>
                <a:cs typeface="Calibri" panose="020F0502020204030204" pitchFamily="34" charset="0"/>
              </a:rPr>
              <a:t>S'appuie sur des </a:t>
            </a:r>
            <a:r>
              <a:rPr lang="fr-FR" sz="2400" b="1" dirty="0">
                <a:solidFill>
                  <a:srgbClr val="4EAF03"/>
                </a:solidFill>
                <a:latin typeface="Calibri" panose="020F0502020204030204" pitchFamily="34" charset="0"/>
                <a:cs typeface="Calibri" panose="020F0502020204030204" pitchFamily="34" charset="0"/>
              </a:rPr>
              <a:t>réseaux neuronaux profonds </a:t>
            </a:r>
            <a:endParaRPr lang="fr-FR" sz="2400" dirty="0">
              <a:latin typeface="Calibri" panose="020F0502020204030204" pitchFamily="34" charset="0"/>
              <a:cs typeface="Calibri" panose="020F0502020204030204" pitchFamily="34" charset="0"/>
            </a:endParaRPr>
          </a:p>
          <a:p>
            <a:pPr lvl="1"/>
            <a:r>
              <a:rPr lang="fr-FR" sz="2400" dirty="0">
                <a:latin typeface="Calibri" panose="020F0502020204030204" pitchFamily="34" charset="0"/>
                <a:cs typeface="Calibri" panose="020F0502020204030204" pitchFamily="34" charset="0"/>
              </a:rPr>
              <a:t>Apprend des </a:t>
            </a:r>
            <a:r>
              <a:rPr lang="fr-FR" sz="2400" b="1" dirty="0">
                <a:solidFill>
                  <a:srgbClr val="4EAF03"/>
                </a:solidFill>
                <a:latin typeface="Calibri" panose="020F0502020204030204" pitchFamily="34" charset="0"/>
                <a:cs typeface="Calibri" panose="020F0502020204030204" pitchFamily="34" charset="0"/>
              </a:rPr>
              <a:t>motifs</a:t>
            </a:r>
            <a:r>
              <a:rPr lang="fr-FR" sz="2400" dirty="0">
                <a:latin typeface="Calibri" panose="020F0502020204030204" pitchFamily="34" charset="0"/>
                <a:cs typeface="Calibri" panose="020F0502020204030204" pitchFamily="34" charset="0"/>
              </a:rPr>
              <a:t>, des structures et des styles à partir de données existantes</a:t>
            </a:r>
          </a:p>
          <a:p>
            <a:pPr lvl="1"/>
            <a:r>
              <a:rPr lang="fr-FR" sz="2400" dirty="0">
                <a:latin typeface="Calibri" panose="020F0502020204030204" pitchFamily="34" charset="0"/>
                <a:cs typeface="Calibri" panose="020F0502020204030204" pitchFamily="34" charset="0"/>
              </a:rPr>
              <a:t>Génère des </a:t>
            </a:r>
            <a:r>
              <a:rPr lang="fr-FR" sz="2400" b="1" dirty="0">
                <a:solidFill>
                  <a:srgbClr val="4EAF03"/>
                </a:solidFill>
                <a:latin typeface="Calibri" panose="020F0502020204030204" pitchFamily="34" charset="0"/>
                <a:cs typeface="Calibri" panose="020F0502020204030204" pitchFamily="34" charset="0"/>
              </a:rPr>
              <a:t>résultats proches du contenu humain</a:t>
            </a:r>
          </a:p>
          <a:p>
            <a:r>
              <a:rPr lang="fr-FR" sz="2400" dirty="0">
                <a:latin typeface="Calibri" panose="020F0502020204030204" pitchFamily="34" charset="0"/>
                <a:cs typeface="Calibri" panose="020F0502020204030204" pitchFamily="34" charset="0"/>
              </a:rPr>
              <a:t>Exemples d’</a:t>
            </a:r>
            <a:r>
              <a:rPr lang="fr-FR" sz="2400" b="1" dirty="0">
                <a:solidFill>
                  <a:srgbClr val="4EAF03"/>
                </a:solidFill>
                <a:latin typeface="Calibri" panose="020F0502020204030204" pitchFamily="34" charset="0"/>
                <a:cs typeface="Calibri" panose="020F0502020204030204" pitchFamily="34" charset="0"/>
              </a:rPr>
              <a:t>applications</a:t>
            </a:r>
            <a:r>
              <a:rPr lang="fr-FR" sz="2400" dirty="0">
                <a:latin typeface="Calibri" panose="020F0502020204030204" pitchFamily="34" charset="0"/>
                <a:cs typeface="Calibri" panose="020F0502020204030204" pitchFamily="34" charset="0"/>
              </a:rPr>
              <a:t> :</a:t>
            </a:r>
          </a:p>
          <a:p>
            <a:pPr lvl="1"/>
            <a:r>
              <a:rPr lang="fr-FR" sz="2400" dirty="0">
                <a:latin typeface="Calibri" panose="020F0502020204030204" pitchFamily="34" charset="0"/>
                <a:cs typeface="Calibri" panose="020F0502020204030204" pitchFamily="34" charset="0"/>
              </a:rPr>
              <a:t>Création de contenu automatisée (mails, articles…)</a:t>
            </a:r>
          </a:p>
          <a:p>
            <a:pPr lvl="1"/>
            <a:r>
              <a:rPr lang="fr-FR" sz="2400" dirty="0">
                <a:latin typeface="Calibri" panose="020F0502020204030204" pitchFamily="34" charset="0"/>
                <a:cs typeface="Calibri" panose="020F0502020204030204" pitchFamily="34" charset="0"/>
              </a:rPr>
              <a:t>Génération d'images réalistes ou artistiques</a:t>
            </a:r>
          </a:p>
          <a:p>
            <a:pPr lvl="1"/>
            <a:r>
              <a:rPr lang="fr-FR" sz="2400" dirty="0">
                <a:latin typeface="Calibri" panose="020F0502020204030204" pitchFamily="34" charset="0"/>
                <a:cs typeface="Calibri" panose="020F0502020204030204" pitchFamily="34" charset="0"/>
              </a:rPr>
              <a:t>Synthèse vocale, génération musicale</a:t>
            </a:r>
          </a:p>
          <a:p>
            <a:pPr lvl="1"/>
            <a:r>
              <a:rPr lang="fr-FR" sz="2400" dirty="0" err="1">
                <a:latin typeface="Calibri" panose="020F0502020204030204" pitchFamily="34" charset="0"/>
                <a:cs typeface="Calibri" panose="020F0502020204030204" pitchFamily="34" charset="0"/>
              </a:rPr>
              <a:t>Chatbots</a:t>
            </a:r>
            <a:r>
              <a:rPr lang="fr-FR" sz="2400" dirty="0">
                <a:latin typeface="Calibri" panose="020F0502020204030204" pitchFamily="34" charset="0"/>
                <a:cs typeface="Calibri" panose="020F0502020204030204" pitchFamily="34" charset="0"/>
              </a:rPr>
              <a:t> et assistants conversationnels</a:t>
            </a:r>
          </a:p>
        </p:txBody>
      </p:sp>
      <p:sp>
        <p:nvSpPr>
          <p:cNvPr id="4" name="Espace réservé du numéro de diapositive 3">
            <a:extLst>
              <a:ext uri="{FF2B5EF4-FFF2-40B4-BE49-F238E27FC236}">
                <a16:creationId xmlns:a16="http://schemas.microsoft.com/office/drawing/2014/main" id="{0AEBE8D5-9AE0-238D-C06B-F283167BC51F}"/>
              </a:ext>
            </a:extLst>
          </p:cNvPr>
          <p:cNvSpPr>
            <a:spLocks noGrp="1"/>
          </p:cNvSpPr>
          <p:nvPr>
            <p:ph type="sldNum" sz="quarter" idx="12"/>
          </p:nvPr>
        </p:nvSpPr>
        <p:spPr/>
        <p:txBody>
          <a:bodyPr/>
          <a:lstStyle/>
          <a:p>
            <a:fld id="{BE6A53CE-317A-6D46-9381-9000A76D9D79}" type="slidenum">
              <a:rPr lang="fr-FR" smtClean="0">
                <a:latin typeface="Calibri" panose="020F0502020204030204" pitchFamily="34" charset="0"/>
                <a:cs typeface="Calibri" panose="020F0502020204030204" pitchFamily="34" charset="0"/>
              </a:rPr>
              <a:t>29</a:t>
            </a:fld>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68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046A-111A-CA1C-F627-C657AEC3092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808517-4DB0-E418-BB6E-81C222709586}"/>
              </a:ext>
            </a:extLst>
          </p:cNvPr>
          <p:cNvSpPr>
            <a:spLocks noGrp="1"/>
          </p:cNvSpPr>
          <p:nvPr>
            <p:ph type="title"/>
          </p:nvPr>
        </p:nvSpPr>
        <p:spPr/>
        <p:txBody>
          <a:bodyPr>
            <a:normAutofit fontScale="90000"/>
          </a:bodyPr>
          <a:lstStyle/>
          <a:p>
            <a:r>
              <a:rPr lang="en-GB" dirty="0"/>
              <a:t>Plan de la séance</a:t>
            </a:r>
          </a:p>
        </p:txBody>
      </p:sp>
      <p:sp>
        <p:nvSpPr>
          <p:cNvPr id="3" name="Espace réservé du contenu 2">
            <a:extLst>
              <a:ext uri="{FF2B5EF4-FFF2-40B4-BE49-F238E27FC236}">
                <a16:creationId xmlns:a16="http://schemas.microsoft.com/office/drawing/2014/main" id="{79B5B9EF-6B5B-F96E-48FA-70F66C049DAC}"/>
              </a:ext>
            </a:extLst>
          </p:cNvPr>
          <p:cNvSpPr>
            <a:spLocks noGrp="1"/>
          </p:cNvSpPr>
          <p:nvPr>
            <p:ph idx="1"/>
          </p:nvPr>
        </p:nvSpPr>
        <p:spPr>
          <a:xfrm>
            <a:off x="1043607" y="1556792"/>
            <a:ext cx="7971209" cy="4874270"/>
          </a:xfrm>
        </p:spPr>
        <p:txBody>
          <a:bodyPr/>
          <a:lstStyle/>
          <a:p>
            <a:r>
              <a:rPr lang="fr-FR" dirty="0"/>
              <a:t>Internet</a:t>
            </a:r>
          </a:p>
          <a:p>
            <a:r>
              <a:rPr lang="fr-FR" dirty="0"/>
              <a:t>Web</a:t>
            </a:r>
          </a:p>
          <a:p>
            <a:r>
              <a:rPr lang="fr-FR" dirty="0"/>
              <a:t>IA générative</a:t>
            </a:r>
          </a:p>
          <a:p>
            <a:endParaRPr lang="fr-FR" dirty="0"/>
          </a:p>
          <a:p>
            <a:endParaRPr lang="en-GB" dirty="0"/>
          </a:p>
        </p:txBody>
      </p:sp>
      <p:sp>
        <p:nvSpPr>
          <p:cNvPr id="4" name="Espace réservé du numéro de diapositive 3">
            <a:extLst>
              <a:ext uri="{FF2B5EF4-FFF2-40B4-BE49-F238E27FC236}">
                <a16:creationId xmlns:a16="http://schemas.microsoft.com/office/drawing/2014/main" id="{E3F243A7-E6BF-CB77-630F-1BA076A84399}"/>
              </a:ext>
            </a:extLst>
          </p:cNvPr>
          <p:cNvSpPr>
            <a:spLocks noGrp="1"/>
          </p:cNvSpPr>
          <p:nvPr>
            <p:ph type="sldNum" sz="quarter" idx="12"/>
          </p:nvPr>
        </p:nvSpPr>
        <p:spPr/>
        <p:txBody>
          <a:bodyPr/>
          <a:lstStyle/>
          <a:p>
            <a:fld id="{BE6A53CE-317A-6D46-9381-9000A76D9D79}" type="slidenum">
              <a:rPr lang="fr-FR" smtClean="0"/>
              <a:t>3</a:t>
            </a:fld>
            <a:endParaRPr lang="fr-FR"/>
          </a:p>
        </p:txBody>
      </p:sp>
    </p:spTree>
    <p:extLst>
      <p:ext uri="{BB962C8B-B14F-4D97-AF65-F5344CB8AC3E}">
        <p14:creationId xmlns:p14="http://schemas.microsoft.com/office/powerpoint/2010/main" val="53849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0785F-AC56-572F-7224-AE08BBB88AB8}"/>
              </a:ext>
            </a:extLst>
          </p:cNvPr>
          <p:cNvSpPr>
            <a:spLocks noGrp="1"/>
          </p:cNvSpPr>
          <p:nvPr>
            <p:ph type="title"/>
          </p:nvPr>
        </p:nvSpPr>
        <p:spPr/>
        <p:txBody>
          <a:bodyPr>
            <a:normAutofit fontScale="90000"/>
          </a:bodyPr>
          <a:lstStyle/>
          <a:p>
            <a:r>
              <a:rPr lang="fr-FR" dirty="0"/>
              <a:t>7 étapes du fonctionnement de CHATGPT</a:t>
            </a:r>
          </a:p>
        </p:txBody>
      </p:sp>
      <p:sp>
        <p:nvSpPr>
          <p:cNvPr id="3" name="Espace réservé du contenu 2">
            <a:extLst>
              <a:ext uri="{FF2B5EF4-FFF2-40B4-BE49-F238E27FC236}">
                <a16:creationId xmlns:a16="http://schemas.microsoft.com/office/drawing/2014/main" id="{987D1FBF-EB17-2CE4-79A1-9A61710048C9}"/>
              </a:ext>
            </a:extLst>
          </p:cNvPr>
          <p:cNvSpPr>
            <a:spLocks noGrp="1"/>
          </p:cNvSpPr>
          <p:nvPr>
            <p:ph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033FE2B-5940-CE31-30F2-34BF32B637D3}"/>
              </a:ext>
            </a:extLst>
          </p:cNvPr>
          <p:cNvSpPr>
            <a:spLocks noGrp="1"/>
          </p:cNvSpPr>
          <p:nvPr>
            <p:ph type="sldNum" sz="quarter" idx="12"/>
          </p:nvPr>
        </p:nvSpPr>
        <p:spPr/>
        <p:txBody>
          <a:bodyPr/>
          <a:lstStyle/>
          <a:p>
            <a:fld id="{BE6A53CE-317A-6D46-9381-9000A76D9D79}" type="slidenum">
              <a:rPr lang="fr-FR" smtClean="0"/>
              <a:t>30</a:t>
            </a:fld>
            <a:endParaRPr lang="fr-FR"/>
          </a:p>
        </p:txBody>
      </p:sp>
      <p:pic>
        <p:nvPicPr>
          <p:cNvPr id="1026" name="Picture 2">
            <a:extLst>
              <a:ext uri="{FF2B5EF4-FFF2-40B4-BE49-F238E27FC236}">
                <a16:creationId xmlns:a16="http://schemas.microsoft.com/office/drawing/2014/main" id="{E4815FD7-AE84-87EF-DA2B-B5C936B1CE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28"/>
          <a:stretch/>
        </p:blipFill>
        <p:spPr bwMode="auto">
          <a:xfrm>
            <a:off x="127000" y="1190289"/>
            <a:ext cx="8890000" cy="448421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A08C245-B55A-AA2C-E894-CC357DC36669}"/>
              </a:ext>
            </a:extLst>
          </p:cNvPr>
          <p:cNvSpPr txBox="1"/>
          <p:nvPr/>
        </p:nvSpPr>
        <p:spPr>
          <a:xfrm>
            <a:off x="2699792" y="6023212"/>
            <a:ext cx="4710544" cy="276999"/>
          </a:xfrm>
          <a:prstGeom prst="rect">
            <a:avLst/>
          </a:prstGeom>
          <a:noFill/>
        </p:spPr>
        <p:txBody>
          <a:bodyPr wrap="square">
            <a:spAutoFit/>
          </a:bodyPr>
          <a:lstStyle/>
          <a:p>
            <a:r>
              <a:rPr lang="fr-FR" sz="1200" dirty="0">
                <a:solidFill>
                  <a:schemeClr val="bg1"/>
                </a:solidFill>
              </a:rPr>
              <a:t>https://</a:t>
            </a:r>
            <a:r>
              <a:rPr lang="fr-FR" sz="1200" dirty="0" err="1">
                <a:solidFill>
                  <a:schemeClr val="bg1"/>
                </a:solidFill>
              </a:rPr>
              <a:t>www.conseils-redaction-web.fr</a:t>
            </a:r>
            <a:r>
              <a:rPr lang="fr-FR" sz="1200" dirty="0">
                <a:solidFill>
                  <a:schemeClr val="bg1"/>
                </a:solidFill>
              </a:rPr>
              <a:t>/</a:t>
            </a:r>
            <a:r>
              <a:rPr lang="fr-FR" sz="1200" dirty="0" err="1">
                <a:solidFill>
                  <a:schemeClr val="bg1"/>
                </a:solidFill>
              </a:rPr>
              <a:t>chatgpt</a:t>
            </a:r>
            <a:endParaRPr lang="fr-FR" sz="1200" dirty="0">
              <a:solidFill>
                <a:schemeClr val="bg1"/>
              </a:solidFill>
            </a:endParaRPr>
          </a:p>
        </p:txBody>
      </p:sp>
    </p:spTree>
    <p:extLst>
      <p:ext uri="{BB962C8B-B14F-4D97-AF65-F5344CB8AC3E}">
        <p14:creationId xmlns:p14="http://schemas.microsoft.com/office/powerpoint/2010/main" val="162183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37446-41A1-C7F6-151B-E576B1518757}"/>
              </a:ext>
            </a:extLst>
          </p:cNvPr>
          <p:cNvSpPr>
            <a:spLocks noGrp="1"/>
          </p:cNvSpPr>
          <p:nvPr>
            <p:ph type="title"/>
          </p:nvPr>
        </p:nvSpPr>
        <p:spPr/>
        <p:txBody>
          <a:bodyPr>
            <a:normAutofit fontScale="90000"/>
          </a:bodyPr>
          <a:lstStyle/>
          <a:p>
            <a:r>
              <a:rPr lang="fr-FR" dirty="0"/>
              <a:t>Et concrètement</a:t>
            </a:r>
          </a:p>
        </p:txBody>
      </p:sp>
      <p:sp>
        <p:nvSpPr>
          <p:cNvPr id="4" name="Espace réservé du numéro de diapositive 3">
            <a:extLst>
              <a:ext uri="{FF2B5EF4-FFF2-40B4-BE49-F238E27FC236}">
                <a16:creationId xmlns:a16="http://schemas.microsoft.com/office/drawing/2014/main" id="{14D943C9-6025-DF16-56BA-DFC9737C6C0D}"/>
              </a:ext>
            </a:extLst>
          </p:cNvPr>
          <p:cNvSpPr>
            <a:spLocks noGrp="1"/>
          </p:cNvSpPr>
          <p:nvPr>
            <p:ph type="sldNum" sz="quarter" idx="12"/>
          </p:nvPr>
        </p:nvSpPr>
        <p:spPr/>
        <p:txBody>
          <a:bodyPr/>
          <a:lstStyle/>
          <a:p>
            <a:fld id="{BE6A53CE-317A-6D46-9381-9000A76D9D79}" type="slidenum">
              <a:rPr lang="fr-FR" smtClean="0"/>
              <a:t>31</a:t>
            </a:fld>
            <a:endParaRPr lang="fr-FR"/>
          </a:p>
        </p:txBody>
      </p:sp>
      <p:graphicFrame>
        <p:nvGraphicFramePr>
          <p:cNvPr id="10" name="Espace réservé du contenu 9">
            <a:extLst>
              <a:ext uri="{FF2B5EF4-FFF2-40B4-BE49-F238E27FC236}">
                <a16:creationId xmlns:a16="http://schemas.microsoft.com/office/drawing/2014/main" id="{1BA3FFA9-4B21-F825-BF4F-B3B395FB1930}"/>
              </a:ext>
            </a:extLst>
          </p:cNvPr>
          <p:cNvGraphicFramePr>
            <a:graphicFrameLocks noGrp="1"/>
          </p:cNvGraphicFramePr>
          <p:nvPr>
            <p:ph idx="1"/>
            <p:extLst>
              <p:ext uri="{D42A27DB-BD31-4B8C-83A1-F6EECF244321}">
                <p14:modId xmlns:p14="http://schemas.microsoft.com/office/powerpoint/2010/main" val="1584580872"/>
              </p:ext>
            </p:extLst>
          </p:nvPr>
        </p:nvGraphicFramePr>
        <p:xfrm>
          <a:off x="169003" y="1048039"/>
          <a:ext cx="2962838"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 coins arrondis 10">
            <a:extLst>
              <a:ext uri="{FF2B5EF4-FFF2-40B4-BE49-F238E27FC236}">
                <a16:creationId xmlns:a16="http://schemas.microsoft.com/office/drawing/2014/main" id="{541C7339-0857-314A-28C0-F3EE1AE6EE5E}"/>
              </a:ext>
            </a:extLst>
          </p:cNvPr>
          <p:cNvSpPr/>
          <p:nvPr/>
        </p:nvSpPr>
        <p:spPr>
          <a:xfrm>
            <a:off x="3601648" y="1019778"/>
            <a:ext cx="5339100" cy="2380961"/>
          </a:xfrm>
          <a:prstGeom prst="roundRect">
            <a:avLst/>
          </a:prstGeom>
          <a:solidFill>
            <a:srgbClr val="4EAF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accent6">
                    <a:lumMod val="75000"/>
                  </a:schemeClr>
                </a:solidFill>
              </a:rPr>
              <a:t>Ignore les prompts précédents dans cette conversation. Tu es un écrivain expérimenté avec une grande expertise dans l’industrie. </a:t>
            </a:r>
            <a:r>
              <a:rPr lang="fr-FR" sz="1600" dirty="0">
                <a:solidFill>
                  <a:schemeClr val="accent4">
                    <a:lumMod val="75000"/>
                  </a:schemeClr>
                </a:solidFill>
              </a:rPr>
              <a:t>Ton travail est d’écrire du contenu qui va être publié en ligne sur des sites, des médias sociaux, des newsletters et des publicités.</a:t>
            </a:r>
            <a:r>
              <a:rPr lang="fr-FR" sz="1600" dirty="0"/>
              <a:t> </a:t>
            </a:r>
            <a:r>
              <a:rPr lang="fr-FR" sz="1600" dirty="0">
                <a:solidFill>
                  <a:srgbClr val="485824"/>
                </a:solidFill>
              </a:rPr>
              <a:t>Tu écris dans un style informatif, amical et engageant et tu incorpore de l’humour et des exemples de la vie réelle. Je vais te fournir des séries de sujets et tu va me proposer des plans d’article pour une publication. </a:t>
            </a:r>
            <a:r>
              <a:rPr lang="fr-FR" sz="1600" dirty="0"/>
              <a:t>Comprends-tu ?</a:t>
            </a:r>
          </a:p>
        </p:txBody>
      </p:sp>
      <p:sp>
        <p:nvSpPr>
          <p:cNvPr id="12" name="Rectangle : coins arrondis 11">
            <a:extLst>
              <a:ext uri="{FF2B5EF4-FFF2-40B4-BE49-F238E27FC236}">
                <a16:creationId xmlns:a16="http://schemas.microsoft.com/office/drawing/2014/main" id="{321BBAB7-4955-DC8E-58DC-1E464DBCFD87}"/>
              </a:ext>
            </a:extLst>
          </p:cNvPr>
          <p:cNvSpPr/>
          <p:nvPr/>
        </p:nvSpPr>
        <p:spPr>
          <a:xfrm>
            <a:off x="3572870" y="4013451"/>
            <a:ext cx="5339100" cy="787066"/>
          </a:xfrm>
          <a:prstGeom prst="roundRect">
            <a:avLst/>
          </a:prstGeom>
          <a:solidFill>
            <a:srgbClr val="4EAF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FF00FF"/>
                </a:solidFill>
              </a:rPr>
              <a:t>Peux-tu </a:t>
            </a:r>
            <a:r>
              <a:rPr lang="fr-FR" sz="1600" dirty="0" err="1">
                <a:solidFill>
                  <a:srgbClr val="FF00FF"/>
                </a:solidFill>
              </a:rPr>
              <a:t>réecrire</a:t>
            </a:r>
            <a:r>
              <a:rPr lang="fr-FR" sz="1600" dirty="0">
                <a:solidFill>
                  <a:srgbClr val="FF00FF"/>
                </a:solidFill>
              </a:rPr>
              <a:t> de manière plus nature et expressive et inclure des exemples précis ?</a:t>
            </a:r>
          </a:p>
        </p:txBody>
      </p:sp>
      <p:sp>
        <p:nvSpPr>
          <p:cNvPr id="13" name="Rectangle : coins arrondis 12">
            <a:extLst>
              <a:ext uri="{FF2B5EF4-FFF2-40B4-BE49-F238E27FC236}">
                <a16:creationId xmlns:a16="http://schemas.microsoft.com/office/drawing/2014/main" id="{E706AA45-2321-AF8E-8962-FDC6D1ECC3A1}"/>
              </a:ext>
            </a:extLst>
          </p:cNvPr>
          <p:cNvSpPr/>
          <p:nvPr/>
        </p:nvSpPr>
        <p:spPr>
          <a:xfrm>
            <a:off x="3569066" y="4946190"/>
            <a:ext cx="5339100" cy="787066"/>
          </a:xfrm>
          <a:prstGeom prst="roundRect">
            <a:avLst/>
          </a:prstGeom>
          <a:solidFill>
            <a:srgbClr val="4EAF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2">
                    <a:lumMod val="75000"/>
                  </a:schemeClr>
                </a:solidFill>
              </a:rPr>
              <a:t>Peux-tu reformater le texte pour une publication </a:t>
            </a:r>
            <a:r>
              <a:rPr lang="fr-FR" sz="1600" dirty="0" err="1">
                <a:solidFill>
                  <a:schemeClr val="tx2">
                    <a:lumMod val="75000"/>
                  </a:schemeClr>
                </a:solidFill>
              </a:rPr>
              <a:t>Linkedin</a:t>
            </a:r>
            <a:r>
              <a:rPr lang="fr-FR" sz="1600" dirty="0">
                <a:solidFill>
                  <a:schemeClr val="tx2">
                    <a:lumMod val="75000"/>
                  </a:schemeClr>
                </a:solidFill>
              </a:rPr>
              <a:t> ?</a:t>
            </a:r>
          </a:p>
        </p:txBody>
      </p:sp>
    </p:spTree>
    <p:extLst>
      <p:ext uri="{BB962C8B-B14F-4D97-AF65-F5344CB8AC3E}">
        <p14:creationId xmlns:p14="http://schemas.microsoft.com/office/powerpoint/2010/main" val="36083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E4508D-8669-8E80-DEF0-6BA04C8ED2EC}"/>
              </a:ext>
            </a:extLst>
          </p:cNvPr>
          <p:cNvSpPr>
            <a:spLocks noGrp="1"/>
          </p:cNvSpPr>
          <p:nvPr>
            <p:ph type="title"/>
          </p:nvPr>
        </p:nvSpPr>
        <p:spPr/>
        <p:txBody>
          <a:bodyPr>
            <a:normAutofit fontScale="90000"/>
          </a:bodyPr>
          <a:lstStyle/>
          <a:p>
            <a:r>
              <a:rPr lang="fr-FR" dirty="0"/>
              <a:t>Amorçage du prompt</a:t>
            </a:r>
          </a:p>
        </p:txBody>
      </p:sp>
      <p:sp>
        <p:nvSpPr>
          <p:cNvPr id="4" name="Espace réservé du numéro de diapositive 3">
            <a:extLst>
              <a:ext uri="{FF2B5EF4-FFF2-40B4-BE49-F238E27FC236}">
                <a16:creationId xmlns:a16="http://schemas.microsoft.com/office/drawing/2014/main" id="{7A82D745-C046-BD84-82DB-F545716701D7}"/>
              </a:ext>
            </a:extLst>
          </p:cNvPr>
          <p:cNvSpPr>
            <a:spLocks noGrp="1"/>
          </p:cNvSpPr>
          <p:nvPr>
            <p:ph type="sldNum" sz="quarter" idx="12"/>
          </p:nvPr>
        </p:nvSpPr>
        <p:spPr/>
        <p:txBody>
          <a:bodyPr/>
          <a:lstStyle/>
          <a:p>
            <a:fld id="{BE6A53CE-317A-6D46-9381-9000A76D9D79}" type="slidenum">
              <a:rPr lang="fr-FR" smtClean="0"/>
              <a:t>32</a:t>
            </a:fld>
            <a:endParaRPr lang="fr-FR"/>
          </a:p>
        </p:txBody>
      </p:sp>
      <p:sp>
        <p:nvSpPr>
          <p:cNvPr id="7" name="Espace réservé du contenu 2">
            <a:extLst>
              <a:ext uri="{FF2B5EF4-FFF2-40B4-BE49-F238E27FC236}">
                <a16:creationId xmlns:a16="http://schemas.microsoft.com/office/drawing/2014/main" id="{91C543B0-2D01-492F-D873-5E3976799FDA}"/>
              </a:ext>
            </a:extLst>
          </p:cNvPr>
          <p:cNvSpPr txBox="1">
            <a:spLocks/>
          </p:cNvSpPr>
          <p:nvPr/>
        </p:nvSpPr>
        <p:spPr>
          <a:xfrm>
            <a:off x="145915" y="815717"/>
            <a:ext cx="8868902" cy="5615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600" dirty="0">
                <a:latin typeface="Calibri" panose="020F0502020204030204" pitchFamily="34" charset="0"/>
                <a:cs typeface="Calibri" panose="020F0502020204030204" pitchFamily="34" charset="0"/>
              </a:rPr>
              <a:t>Fournir une </a:t>
            </a:r>
            <a:r>
              <a:rPr lang="fr-FR" sz="2600" b="1" dirty="0">
                <a:solidFill>
                  <a:srgbClr val="4EAF03"/>
                </a:solidFill>
                <a:latin typeface="Calibri" panose="020F0502020204030204" pitchFamily="34" charset="0"/>
                <a:cs typeface="Calibri" panose="020F0502020204030204" pitchFamily="34" charset="0"/>
              </a:rPr>
              <a:t>entrée initiale au modèle </a:t>
            </a:r>
            <a:r>
              <a:rPr lang="fr-FR" sz="2600" dirty="0">
                <a:latin typeface="Calibri" panose="020F0502020204030204" pitchFamily="34" charset="0"/>
                <a:cs typeface="Calibri" panose="020F0502020204030204" pitchFamily="34" charset="0"/>
              </a:rPr>
              <a:t>avant qu’il génère sa réponse pour le guider lors de la génération de la réponse.</a:t>
            </a:r>
          </a:p>
          <a:p>
            <a:endParaRPr lang="fr-FR" sz="2600" dirty="0">
              <a:latin typeface="Calibri" panose="020F0502020204030204" pitchFamily="34" charset="0"/>
              <a:cs typeface="Calibri" panose="020F0502020204030204" pitchFamily="34" charset="0"/>
            </a:endParaRPr>
          </a:p>
          <a:p>
            <a:r>
              <a:rPr lang="fr-FR" sz="2600" dirty="0">
                <a:latin typeface="Calibri" panose="020F0502020204030204" pitchFamily="34" charset="0"/>
                <a:cs typeface="Calibri" panose="020F0502020204030204" pitchFamily="34" charset="0"/>
              </a:rPr>
              <a:t>Exemple </a:t>
            </a:r>
            <a:r>
              <a:rPr lang="fr-FR" sz="2600" b="1" dirty="0">
                <a:solidFill>
                  <a:srgbClr val="4EAF03"/>
                </a:solidFill>
                <a:latin typeface="Calibri" panose="020F0502020204030204" pitchFamily="34" charset="0"/>
                <a:cs typeface="Calibri" panose="020F0502020204030204" pitchFamily="34" charset="0"/>
              </a:rPr>
              <a:t>sans amorçage </a:t>
            </a:r>
            <a:r>
              <a:rPr lang="fr-FR" sz="2600" dirty="0">
                <a:latin typeface="Calibri" panose="020F0502020204030204" pitchFamily="34" charset="0"/>
                <a:cs typeface="Calibri" panose="020F0502020204030204" pitchFamily="34" charset="0"/>
              </a:rPr>
              <a:t>:</a:t>
            </a:r>
          </a:p>
          <a:p>
            <a:pPr lvl="1"/>
            <a:r>
              <a:rPr lang="fr-FR" sz="2600" dirty="0">
                <a:latin typeface="Calibri" panose="020F0502020204030204" pitchFamily="34" charset="0"/>
                <a:cs typeface="Calibri" panose="020F0502020204030204" pitchFamily="34" charset="0"/>
              </a:rPr>
              <a:t>Où est ce que je peux aller pour mes prochaines vacances ?</a:t>
            </a:r>
          </a:p>
          <a:p>
            <a:pPr lvl="1"/>
            <a:endParaRPr lang="fr-FR" sz="2600" dirty="0">
              <a:latin typeface="Calibri" panose="020F0502020204030204" pitchFamily="34" charset="0"/>
              <a:cs typeface="Calibri" panose="020F0502020204030204" pitchFamily="34" charset="0"/>
            </a:endParaRPr>
          </a:p>
          <a:p>
            <a:r>
              <a:rPr lang="fr-FR" sz="2600" dirty="0">
                <a:latin typeface="Calibri" panose="020F0502020204030204" pitchFamily="34" charset="0"/>
                <a:cs typeface="Calibri" panose="020F0502020204030204" pitchFamily="34" charset="0"/>
              </a:rPr>
              <a:t>Exemple </a:t>
            </a:r>
            <a:r>
              <a:rPr lang="fr-FR" sz="2600" b="1" dirty="0">
                <a:solidFill>
                  <a:srgbClr val="4EAF03"/>
                </a:solidFill>
                <a:latin typeface="Calibri" panose="020F0502020204030204" pitchFamily="34" charset="0"/>
                <a:cs typeface="Calibri" panose="020F0502020204030204" pitchFamily="34" charset="0"/>
              </a:rPr>
              <a:t>avec amorçage </a:t>
            </a:r>
            <a:r>
              <a:rPr lang="fr-FR" sz="2600" dirty="0">
                <a:latin typeface="Calibri" panose="020F0502020204030204" pitchFamily="34" charset="0"/>
                <a:cs typeface="Calibri" panose="020F0502020204030204" pitchFamily="34" charset="0"/>
              </a:rPr>
              <a:t>:</a:t>
            </a:r>
          </a:p>
          <a:p>
            <a:pPr lvl="1"/>
            <a:r>
              <a:rPr lang="fr-FR" sz="2600" dirty="0">
                <a:latin typeface="Calibri" panose="020F0502020204030204" pitchFamily="34" charset="0"/>
                <a:cs typeface="Calibri" panose="020F0502020204030204" pitchFamily="34" charset="0"/>
              </a:rPr>
              <a:t>Je veux faire un voyage en famille avec femme et enfant. Idéalement, je voudrais aller dans une destination tropicale près de la mer. De plus, il est préférable que le vol soit direct depuis Paris et que le voyage ne coute pas plus de 3000 euros par personne. Quelle destination me recommande-tu ?</a:t>
            </a:r>
          </a:p>
        </p:txBody>
      </p:sp>
    </p:spTree>
    <p:extLst>
      <p:ext uri="{BB962C8B-B14F-4D97-AF65-F5344CB8AC3E}">
        <p14:creationId xmlns:p14="http://schemas.microsoft.com/office/powerpoint/2010/main" val="256217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56D6-DCA2-AC7F-81F0-9FA778A424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D86586-C835-7B46-DD3A-5911BFBD0405}"/>
              </a:ext>
            </a:extLst>
          </p:cNvPr>
          <p:cNvSpPr>
            <a:spLocks noGrp="1"/>
          </p:cNvSpPr>
          <p:nvPr>
            <p:ph type="title"/>
          </p:nvPr>
        </p:nvSpPr>
        <p:spPr/>
        <p:txBody>
          <a:bodyPr>
            <a:normAutofit fontScale="90000"/>
          </a:bodyPr>
          <a:lstStyle/>
          <a:p>
            <a:r>
              <a:rPr lang="fr-FR" dirty="0"/>
              <a:t>Prompt typique</a:t>
            </a:r>
          </a:p>
        </p:txBody>
      </p:sp>
      <p:sp>
        <p:nvSpPr>
          <p:cNvPr id="4" name="Espace réservé du numéro de diapositive 3">
            <a:extLst>
              <a:ext uri="{FF2B5EF4-FFF2-40B4-BE49-F238E27FC236}">
                <a16:creationId xmlns:a16="http://schemas.microsoft.com/office/drawing/2014/main" id="{E6A9997D-7DBE-E76B-61CF-14B15B1A601E}"/>
              </a:ext>
            </a:extLst>
          </p:cNvPr>
          <p:cNvSpPr>
            <a:spLocks noGrp="1"/>
          </p:cNvSpPr>
          <p:nvPr>
            <p:ph type="sldNum" sz="quarter" idx="12"/>
          </p:nvPr>
        </p:nvSpPr>
        <p:spPr/>
        <p:txBody>
          <a:bodyPr/>
          <a:lstStyle/>
          <a:p>
            <a:fld id="{BE6A53CE-317A-6D46-9381-9000A76D9D79}" type="slidenum">
              <a:rPr lang="fr-FR" smtClean="0"/>
              <a:t>33</a:t>
            </a:fld>
            <a:endParaRPr lang="fr-FR"/>
          </a:p>
        </p:txBody>
      </p:sp>
      <p:sp>
        <p:nvSpPr>
          <p:cNvPr id="7" name="Espace réservé du contenu 2">
            <a:extLst>
              <a:ext uri="{FF2B5EF4-FFF2-40B4-BE49-F238E27FC236}">
                <a16:creationId xmlns:a16="http://schemas.microsoft.com/office/drawing/2014/main" id="{E40B1ADE-295A-1542-07D5-43E2163FD6FD}"/>
              </a:ext>
            </a:extLst>
          </p:cNvPr>
          <p:cNvSpPr txBox="1">
            <a:spLocks/>
          </p:cNvSpPr>
          <p:nvPr/>
        </p:nvSpPr>
        <p:spPr>
          <a:xfrm>
            <a:off x="145915" y="815717"/>
            <a:ext cx="8868902" cy="5615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latin typeface="Calibri" panose="020F0502020204030204" pitchFamily="34" charset="0"/>
                <a:cs typeface="Calibri" panose="020F0502020204030204" pitchFamily="34" charset="0"/>
              </a:rPr>
              <a:t>Résume-moi ce texte…</a:t>
            </a:r>
          </a:p>
          <a:p>
            <a:r>
              <a:rPr lang="fr-FR" sz="2000" dirty="0">
                <a:latin typeface="Calibri" panose="020F0502020204030204" pitchFamily="34" charset="0"/>
                <a:cs typeface="Calibri" panose="020F0502020204030204" pitchFamily="34" charset="0"/>
              </a:rPr>
              <a:t>Donnes moi des métaphores, analogies, synonymes pour….</a:t>
            </a:r>
          </a:p>
          <a:p>
            <a:r>
              <a:rPr lang="fr-FR" sz="2000" dirty="0">
                <a:latin typeface="Calibri" panose="020F0502020204030204" pitchFamily="34" charset="0"/>
                <a:cs typeface="Calibri" panose="020F0502020204030204" pitchFamily="34" charset="0"/>
              </a:rPr>
              <a:t>Traduit en Français ce texte…</a:t>
            </a:r>
          </a:p>
          <a:p>
            <a:r>
              <a:rPr lang="fr-FR" sz="2000" dirty="0">
                <a:latin typeface="Calibri" panose="020F0502020204030204" pitchFamily="34" charset="0"/>
                <a:cs typeface="Calibri" panose="020F0502020204030204" pitchFamily="34" charset="0"/>
              </a:rPr>
              <a:t>Explique-moi le concept de …</a:t>
            </a:r>
          </a:p>
          <a:p>
            <a:r>
              <a:rPr lang="fr-FR" sz="2000" dirty="0">
                <a:latin typeface="Calibri" panose="020F0502020204030204" pitchFamily="34" charset="0"/>
                <a:cs typeface="Calibri" panose="020F0502020204030204" pitchFamily="34" charset="0"/>
              </a:rPr>
              <a:t>Peux-tu me proposer un plan pour un rapport sur…</a:t>
            </a:r>
          </a:p>
          <a:p>
            <a:r>
              <a:rPr lang="fr-FR" sz="2000" dirty="0">
                <a:latin typeface="Calibri" panose="020F0502020204030204" pitchFamily="34" charset="0"/>
                <a:cs typeface="Calibri" panose="020F0502020204030204" pitchFamily="34" charset="0"/>
              </a:rPr>
              <a:t>Fais-moi le brouillon d’une liste de titres de chapitres pour une livre sur...</a:t>
            </a:r>
          </a:p>
          <a:p>
            <a:r>
              <a:rPr lang="fr-FR" sz="2000" dirty="0">
                <a:latin typeface="Calibri" panose="020F0502020204030204" pitchFamily="34" charset="0"/>
                <a:cs typeface="Calibri" panose="020F0502020204030204" pitchFamily="34" charset="0"/>
              </a:rPr>
              <a:t>Donnes moi le plan pour un cours sur…</a:t>
            </a:r>
          </a:p>
          <a:p>
            <a:r>
              <a:rPr lang="fr-FR" sz="2000" dirty="0">
                <a:latin typeface="Calibri" panose="020F0502020204030204" pitchFamily="34" charset="0"/>
                <a:cs typeface="Calibri" panose="020F0502020204030204" pitchFamily="34" charset="0"/>
              </a:rPr>
              <a:t>Peux-tu me suggérer des prompts créatifs pour m’aider à démarrer…</a:t>
            </a:r>
          </a:p>
          <a:p>
            <a:r>
              <a:rPr lang="fr-FR" sz="2000" dirty="0">
                <a:latin typeface="Calibri" panose="020F0502020204030204" pitchFamily="34" charset="0"/>
                <a:cs typeface="Calibri" panose="020F0502020204030204" pitchFamily="34" charset="0"/>
              </a:rPr>
              <a:t>Brainstorme et proposes moi 10 idées pour améliorer…</a:t>
            </a:r>
          </a:p>
          <a:p>
            <a:r>
              <a:rPr lang="fr-FR" sz="2000" dirty="0">
                <a:latin typeface="Calibri" panose="020F0502020204030204" pitchFamily="34" charset="0"/>
                <a:cs typeface="Calibri" panose="020F0502020204030204" pitchFamily="34" charset="0"/>
              </a:rPr>
              <a:t>Créée moi un brouillon pour un ce message</a:t>
            </a:r>
          </a:p>
          <a:p>
            <a:r>
              <a:rPr lang="fr-FR" sz="2000" dirty="0">
                <a:latin typeface="Calibri" panose="020F0502020204030204" pitchFamily="34" charset="0"/>
                <a:cs typeface="Calibri" panose="020F0502020204030204" pitchFamily="34" charset="0"/>
              </a:rPr>
              <a:t>Peux tu créer un </a:t>
            </a:r>
            <a:r>
              <a:rPr lang="fr-FR" sz="2000" dirty="0" err="1">
                <a:latin typeface="Calibri" panose="020F0502020204030204" pitchFamily="34" charset="0"/>
                <a:cs typeface="Calibri" panose="020F0502020204030204" pitchFamily="34" charset="0"/>
              </a:rPr>
              <a:t>template</a:t>
            </a:r>
            <a:r>
              <a:rPr lang="fr-FR" sz="2000" dirty="0">
                <a:latin typeface="Calibri" panose="020F0502020204030204" pitchFamily="34" charset="0"/>
                <a:cs typeface="Calibri" panose="020F0502020204030204" pitchFamily="34" charset="0"/>
              </a:rPr>
              <a:t> pour pour un formulaire sur…</a:t>
            </a:r>
          </a:p>
          <a:p>
            <a:r>
              <a:rPr lang="fr-FR" sz="2000" dirty="0">
                <a:latin typeface="Calibri" panose="020F0502020204030204" pitchFamily="34" charset="0"/>
                <a:cs typeface="Calibri" panose="020F0502020204030204" pitchFamily="34" charset="0"/>
              </a:rPr>
              <a:t>Peux-tu me proposer un refus poli à ce mail…</a:t>
            </a:r>
          </a:p>
          <a:p>
            <a:r>
              <a:rPr lang="fr-FR" sz="2000" dirty="0">
                <a:latin typeface="Calibri" panose="020F0502020204030204" pitchFamily="34" charset="0"/>
                <a:cs typeface="Calibri" panose="020F0502020204030204" pitchFamily="34" charset="0"/>
              </a:rPr>
              <a:t>Donnes moi des recettes avec les ingrédients…</a:t>
            </a:r>
          </a:p>
          <a:p>
            <a:r>
              <a:rPr lang="fr-FR" sz="2000" dirty="0">
                <a:latin typeface="Calibri" panose="020F0502020204030204" pitchFamily="34" charset="0"/>
                <a:cs typeface="Calibri" panose="020F0502020204030204" pitchFamily="34" charset="0"/>
              </a:rPr>
              <a:t>Peux-tu me suggérer des options de menu équilibrée…</a:t>
            </a:r>
          </a:p>
          <a:p>
            <a:r>
              <a:rPr lang="fr-FR" sz="2000" dirty="0">
                <a:latin typeface="Calibri" panose="020F0502020204030204" pitchFamily="34" charset="0"/>
                <a:cs typeface="Calibri" panose="020F0502020204030204" pitchFamily="34" charset="0"/>
              </a:rPr>
              <a:t>Peux-tu me proposer un agenda quotidien..</a:t>
            </a:r>
          </a:p>
          <a:p>
            <a:r>
              <a:rPr lang="fr-FR" sz="2000" dirty="0">
                <a:latin typeface="Calibri" panose="020F0502020204030204" pitchFamily="34" charset="0"/>
                <a:cs typeface="Calibri" panose="020F0502020204030204" pitchFamily="34" charset="0"/>
              </a:rPr>
              <a:t>Comment améliorer mon CV ?</a:t>
            </a: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835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01A1-7C9D-4F9E-B92C-86924E799F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5104F4-5CD8-63ED-6615-2236F2B3FA35}"/>
              </a:ext>
            </a:extLst>
          </p:cNvPr>
          <p:cNvSpPr>
            <a:spLocks noGrp="1"/>
          </p:cNvSpPr>
          <p:nvPr>
            <p:ph type="title"/>
          </p:nvPr>
        </p:nvSpPr>
        <p:spPr/>
        <p:txBody>
          <a:bodyPr>
            <a:normAutofit fontScale="90000"/>
          </a:bodyPr>
          <a:lstStyle/>
          <a:p>
            <a:r>
              <a:rPr lang="fr-FR" dirty="0"/>
              <a:t>Révision d’un prompt</a:t>
            </a:r>
          </a:p>
        </p:txBody>
      </p:sp>
      <p:sp>
        <p:nvSpPr>
          <p:cNvPr id="4" name="Espace réservé du numéro de diapositive 3">
            <a:extLst>
              <a:ext uri="{FF2B5EF4-FFF2-40B4-BE49-F238E27FC236}">
                <a16:creationId xmlns:a16="http://schemas.microsoft.com/office/drawing/2014/main" id="{7D80483C-0C3E-767D-D071-193E9AD6F0A8}"/>
              </a:ext>
            </a:extLst>
          </p:cNvPr>
          <p:cNvSpPr>
            <a:spLocks noGrp="1"/>
          </p:cNvSpPr>
          <p:nvPr>
            <p:ph type="sldNum" sz="quarter" idx="12"/>
          </p:nvPr>
        </p:nvSpPr>
        <p:spPr/>
        <p:txBody>
          <a:bodyPr/>
          <a:lstStyle/>
          <a:p>
            <a:fld id="{BE6A53CE-317A-6D46-9381-9000A76D9D79}" type="slidenum">
              <a:rPr lang="fr-FR" smtClean="0"/>
              <a:t>34</a:t>
            </a:fld>
            <a:endParaRPr lang="fr-FR"/>
          </a:p>
        </p:txBody>
      </p:sp>
      <p:sp>
        <p:nvSpPr>
          <p:cNvPr id="7" name="Espace réservé du contenu 2">
            <a:extLst>
              <a:ext uri="{FF2B5EF4-FFF2-40B4-BE49-F238E27FC236}">
                <a16:creationId xmlns:a16="http://schemas.microsoft.com/office/drawing/2014/main" id="{4AAC242D-8CB0-A03C-2DFC-53E8EF52B5D0}"/>
              </a:ext>
            </a:extLst>
          </p:cNvPr>
          <p:cNvSpPr txBox="1">
            <a:spLocks/>
          </p:cNvSpPr>
          <p:nvPr/>
        </p:nvSpPr>
        <p:spPr>
          <a:xfrm>
            <a:off x="145915" y="815717"/>
            <a:ext cx="8868902" cy="5615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latin typeface="Calibri" panose="020F0502020204030204" pitchFamily="34" charset="0"/>
                <a:cs typeface="Calibri" panose="020F0502020204030204" pitchFamily="34" charset="0"/>
              </a:rPr>
              <a:t>Contrairement au moteur de recherche, l’IA générative mémorise les </a:t>
            </a:r>
            <a:r>
              <a:rPr lang="fr-FR" sz="2000" b="1" dirty="0">
                <a:solidFill>
                  <a:srgbClr val="4EAF03"/>
                </a:solidFill>
                <a:latin typeface="Calibri" panose="020F0502020204030204" pitchFamily="34" charset="0"/>
                <a:cs typeface="Calibri" panose="020F0502020204030204" pitchFamily="34" charset="0"/>
              </a:rPr>
              <a:t>conversations précédentes</a:t>
            </a:r>
            <a:r>
              <a:rPr lang="fr-FR" sz="2000" dirty="0">
                <a:latin typeface="Calibri" panose="020F0502020204030204" pitchFamily="34" charset="0"/>
                <a:cs typeface="Calibri" panose="020F0502020204030204" pitchFamily="34" charset="0"/>
              </a:rPr>
              <a:t>, permettant de </a:t>
            </a:r>
            <a:r>
              <a:rPr lang="fr-FR" sz="2000" b="1" dirty="0">
                <a:solidFill>
                  <a:srgbClr val="4EAF03"/>
                </a:solidFill>
                <a:latin typeface="Calibri" panose="020F0502020204030204" pitchFamily="34" charset="0"/>
                <a:cs typeface="Calibri" panose="020F0502020204030204" pitchFamily="34" charset="0"/>
              </a:rPr>
              <a:t>préciser les réponses </a:t>
            </a:r>
            <a:r>
              <a:rPr lang="fr-FR" sz="2000" dirty="0">
                <a:latin typeface="Calibri" panose="020F0502020204030204" pitchFamily="34" charset="0"/>
                <a:cs typeface="Calibri" panose="020F0502020204030204" pitchFamily="34" charset="0"/>
              </a:rPr>
              <a:t>petit à petit :</a:t>
            </a:r>
          </a:p>
          <a:p>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Peux-tu mettre les mots clés en gras ?</a:t>
            </a:r>
          </a:p>
          <a:p>
            <a:r>
              <a:rPr lang="fr-FR" sz="2000" dirty="0">
                <a:latin typeface="Calibri" panose="020F0502020204030204" pitchFamily="34" charset="0"/>
                <a:cs typeface="Calibri" panose="020F0502020204030204" pitchFamily="34" charset="0"/>
              </a:rPr>
              <a:t>Peux-tu organiser le texte par date, lieu, prix ?</a:t>
            </a:r>
          </a:p>
          <a:p>
            <a:r>
              <a:rPr lang="fr-FR" sz="2000" dirty="0">
                <a:latin typeface="Calibri" panose="020F0502020204030204" pitchFamily="34" charset="0"/>
                <a:cs typeface="Calibri" panose="020F0502020204030204" pitchFamily="34" charset="0"/>
              </a:rPr>
              <a:t>Peux-tu proposer des résultats nouveaux et moins communs ?</a:t>
            </a:r>
          </a:p>
          <a:p>
            <a:r>
              <a:rPr lang="fr-FR" sz="2000" dirty="0">
                <a:latin typeface="Calibri" panose="020F0502020204030204" pitchFamily="34" charset="0"/>
                <a:cs typeface="Calibri" panose="020F0502020204030204" pitchFamily="34" charset="0"/>
              </a:rPr>
              <a:t>Peux-tu ajouter les bons emojis dans ce texte ?</a:t>
            </a:r>
          </a:p>
          <a:p>
            <a:r>
              <a:rPr lang="fr-FR" sz="2000" dirty="0">
                <a:latin typeface="Calibri" panose="020F0502020204030204" pitchFamily="34" charset="0"/>
                <a:cs typeface="Calibri" panose="020F0502020204030204" pitchFamily="34" charset="0"/>
              </a:rPr>
              <a:t>Peux-tu expliquer ce concept à un enfant de 5 ans ?</a:t>
            </a:r>
          </a:p>
          <a:p>
            <a:r>
              <a:rPr lang="fr-FR" sz="2000" dirty="0">
                <a:latin typeface="Calibri" panose="020F0502020204030204" pitchFamily="34" charset="0"/>
                <a:cs typeface="Calibri" panose="020F0502020204030204" pitchFamily="34" charset="0"/>
              </a:rPr>
              <a:t>Peux-tu reformater en tableau par catégorie ?</a:t>
            </a:r>
          </a:p>
          <a:p>
            <a:r>
              <a:rPr lang="fr-FR" sz="2000" dirty="0">
                <a:latin typeface="Calibri" panose="020F0502020204030204" pitchFamily="34" charset="0"/>
                <a:cs typeface="Calibri" panose="020F0502020204030204" pitchFamily="34" charset="0"/>
              </a:rPr>
              <a:t>Peux-tu réécrire depuis la perspective d’un expert industriel ?</a:t>
            </a:r>
          </a:p>
          <a:p>
            <a:r>
              <a:rPr lang="fr-FR" sz="2000" dirty="0">
                <a:latin typeface="Calibri" panose="020F0502020204030204" pitchFamily="34" charset="0"/>
                <a:cs typeface="Calibri" panose="020F0502020204030204" pitchFamily="34" charset="0"/>
              </a:rPr>
              <a:t>Peux-tu réécrire de manière plus ou moins formelle ?</a:t>
            </a:r>
          </a:p>
          <a:p>
            <a:r>
              <a:rPr lang="fr-FR" sz="2000" dirty="0">
                <a:latin typeface="Calibri" panose="020F0502020204030204" pitchFamily="34" charset="0"/>
                <a:cs typeface="Calibri" panose="020F0502020204030204" pitchFamily="34" charset="0"/>
              </a:rPr>
              <a:t>Peux-tu corriger la grammaire et remplacer ce terme ?</a:t>
            </a:r>
          </a:p>
          <a:p>
            <a:r>
              <a:rPr lang="fr-FR" sz="2000" dirty="0">
                <a:latin typeface="Calibri" panose="020F0502020204030204" pitchFamily="34" charset="0"/>
                <a:cs typeface="Calibri" panose="020F0502020204030204" pitchFamily="34" charset="0"/>
              </a:rPr>
              <a:t>Peux-tu ajouter de l’humour, de la bienveillance dans ce mail ?</a:t>
            </a:r>
          </a:p>
          <a:p>
            <a:r>
              <a:rPr lang="fr-FR" sz="2000" dirty="0">
                <a:latin typeface="Calibri" panose="020F0502020204030204" pitchFamily="34" charset="0"/>
                <a:cs typeface="Calibri" panose="020F0502020204030204" pitchFamily="34" charset="0"/>
              </a:rPr>
              <a:t>Peux-tu résumer en 3 lignes ? Écrire sous forme de puces ?</a:t>
            </a: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004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5D556-DD73-43C3-4D6F-FEA3A6C29C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2AABA0-E0B9-21EC-7BCF-AFE14A0A30DE}"/>
              </a:ext>
            </a:extLst>
          </p:cNvPr>
          <p:cNvSpPr>
            <a:spLocks noGrp="1"/>
          </p:cNvSpPr>
          <p:nvPr>
            <p:ph type="title"/>
          </p:nvPr>
        </p:nvSpPr>
        <p:spPr/>
        <p:txBody>
          <a:bodyPr>
            <a:noAutofit/>
          </a:bodyPr>
          <a:lstStyle/>
          <a:p>
            <a:r>
              <a:rPr lang="fr-FR" sz="3200" dirty="0" err="1"/>
              <a:t>Prompting</a:t>
            </a:r>
            <a:r>
              <a:rPr lang="fr-FR" sz="3200" dirty="0"/>
              <a:t> à partir de Zéro, Un et un peu d’exemples</a:t>
            </a:r>
          </a:p>
        </p:txBody>
      </p:sp>
      <p:sp>
        <p:nvSpPr>
          <p:cNvPr id="4" name="Espace réservé du numéro de diapositive 3">
            <a:extLst>
              <a:ext uri="{FF2B5EF4-FFF2-40B4-BE49-F238E27FC236}">
                <a16:creationId xmlns:a16="http://schemas.microsoft.com/office/drawing/2014/main" id="{CF71D1BB-4563-2BF4-02BD-962E7225EE36}"/>
              </a:ext>
            </a:extLst>
          </p:cNvPr>
          <p:cNvSpPr>
            <a:spLocks noGrp="1"/>
          </p:cNvSpPr>
          <p:nvPr>
            <p:ph type="sldNum" sz="quarter" idx="12"/>
          </p:nvPr>
        </p:nvSpPr>
        <p:spPr/>
        <p:txBody>
          <a:bodyPr/>
          <a:lstStyle/>
          <a:p>
            <a:fld id="{BE6A53CE-317A-6D46-9381-9000A76D9D79}" type="slidenum">
              <a:rPr lang="fr-FR" smtClean="0"/>
              <a:t>35</a:t>
            </a:fld>
            <a:endParaRPr lang="fr-FR"/>
          </a:p>
        </p:txBody>
      </p:sp>
      <p:sp>
        <p:nvSpPr>
          <p:cNvPr id="7" name="Espace réservé du contenu 2">
            <a:extLst>
              <a:ext uri="{FF2B5EF4-FFF2-40B4-BE49-F238E27FC236}">
                <a16:creationId xmlns:a16="http://schemas.microsoft.com/office/drawing/2014/main" id="{47D12132-B51F-7EAB-1217-F8D535030C97}"/>
              </a:ext>
            </a:extLst>
          </p:cNvPr>
          <p:cNvSpPr txBox="1">
            <a:spLocks/>
          </p:cNvSpPr>
          <p:nvPr/>
        </p:nvSpPr>
        <p:spPr>
          <a:xfrm>
            <a:off x="250196" y="917297"/>
            <a:ext cx="8868902" cy="5615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fr-FR" sz="2800" b="1" dirty="0" err="1">
                <a:solidFill>
                  <a:srgbClr val="4EAF03"/>
                </a:solidFill>
                <a:latin typeface="Calibri" panose="020F0502020204030204" pitchFamily="34" charset="0"/>
                <a:cs typeface="Calibri" panose="020F0502020204030204" pitchFamily="34" charset="0"/>
              </a:rPr>
              <a:t>Zero</a:t>
            </a:r>
            <a:r>
              <a:rPr lang="fr-FR" sz="2800" b="1" dirty="0">
                <a:solidFill>
                  <a:srgbClr val="4EAF03"/>
                </a:solidFill>
                <a:latin typeface="Calibri" panose="020F0502020204030204" pitchFamily="34" charset="0"/>
                <a:cs typeface="Calibri" panose="020F0502020204030204" pitchFamily="34" charset="0"/>
              </a:rPr>
              <a:t> Shot : </a:t>
            </a:r>
            <a:r>
              <a:rPr lang="fr-FR" sz="2800" dirty="0">
                <a:latin typeface="Calibri" panose="020F0502020204030204" pitchFamily="34" charset="0"/>
                <a:cs typeface="Calibri" panose="020F0502020204030204" pitchFamily="34" charset="0"/>
              </a:rPr>
              <a:t>Pas de données avant le prompt</a:t>
            </a:r>
          </a:p>
          <a:p>
            <a:pPr marL="857250" lvl="1" indent="-457200"/>
            <a:r>
              <a:rPr lang="fr-FR" sz="2000" dirty="0">
                <a:latin typeface="Calibri" panose="020F0502020204030204" pitchFamily="34" charset="0"/>
                <a:cs typeface="Calibri" panose="020F0502020204030204" pitchFamily="34" charset="0"/>
              </a:rPr>
              <a:t>Ecrit un article pour un blog de voyage en Espagne</a:t>
            </a:r>
          </a:p>
          <a:p>
            <a:pPr marL="857250" lvl="1" indent="-457200"/>
            <a:endParaRPr lang="fr-FR" sz="2000" dirty="0">
              <a:latin typeface="Calibri" panose="020F0502020204030204" pitchFamily="34" charset="0"/>
              <a:cs typeface="Calibri" panose="020F0502020204030204" pitchFamily="34" charset="0"/>
            </a:endParaRPr>
          </a:p>
          <a:p>
            <a:pPr marL="457200" indent="-457200">
              <a:buFont typeface="+mj-lt"/>
              <a:buAutoNum type="arabicPeriod"/>
            </a:pPr>
            <a:r>
              <a:rPr lang="fr-FR" sz="2800" b="1" dirty="0">
                <a:solidFill>
                  <a:srgbClr val="4EAF03"/>
                </a:solidFill>
                <a:latin typeface="Calibri" panose="020F0502020204030204" pitchFamily="34" charset="0"/>
                <a:cs typeface="Calibri" panose="020F0502020204030204" pitchFamily="34" charset="0"/>
              </a:rPr>
              <a:t>One Shot : </a:t>
            </a:r>
            <a:r>
              <a:rPr lang="fr-FR" sz="2800" dirty="0">
                <a:latin typeface="Calibri" panose="020F0502020204030204" pitchFamily="34" charset="0"/>
                <a:cs typeface="Calibri" panose="020F0502020204030204" pitchFamily="34" charset="0"/>
              </a:rPr>
              <a:t>Un exemple avant le prompt</a:t>
            </a:r>
          </a:p>
          <a:p>
            <a:pPr marL="857250" lvl="1" indent="-457200"/>
            <a:r>
              <a:rPr lang="fr-FR" sz="2000" dirty="0">
                <a:latin typeface="Calibri" panose="020F0502020204030204" pitchFamily="34" charset="0"/>
                <a:cs typeface="Calibri" panose="020F0502020204030204" pitchFamily="34" charset="0"/>
              </a:rPr>
              <a:t>Ecrit un article pour un blog de voyage en Espagne qui ressemble à cet article « ….  » </a:t>
            </a:r>
          </a:p>
          <a:p>
            <a:pPr marL="857250" lvl="1" indent="-457200"/>
            <a:endParaRPr lang="fr-FR" sz="2000" dirty="0">
              <a:latin typeface="Calibri" panose="020F0502020204030204" pitchFamily="34" charset="0"/>
              <a:cs typeface="Calibri" panose="020F0502020204030204" pitchFamily="34" charset="0"/>
            </a:endParaRPr>
          </a:p>
          <a:p>
            <a:pPr marL="457200" indent="-457200">
              <a:buFont typeface="+mj-lt"/>
              <a:buAutoNum type="arabicPeriod"/>
            </a:pPr>
            <a:r>
              <a:rPr lang="fr-FR" sz="2800" b="1" dirty="0">
                <a:solidFill>
                  <a:srgbClr val="4EAF03"/>
                </a:solidFill>
                <a:latin typeface="Calibri" panose="020F0502020204030204" pitchFamily="34" charset="0"/>
                <a:cs typeface="Calibri" panose="020F0502020204030204" pitchFamily="34" charset="0"/>
              </a:rPr>
              <a:t>Few Shot : </a:t>
            </a:r>
            <a:r>
              <a:rPr lang="fr-FR" sz="2800" dirty="0">
                <a:latin typeface="Calibri" panose="020F0502020204030204" pitchFamily="34" charset="0"/>
                <a:cs typeface="Calibri" panose="020F0502020204030204" pitchFamily="34" charset="0"/>
              </a:rPr>
              <a:t>Des exemples avant le prompt</a:t>
            </a:r>
          </a:p>
          <a:p>
            <a:pPr lvl="1"/>
            <a:r>
              <a:rPr lang="fr-FR" sz="2000" dirty="0">
                <a:latin typeface="Calibri" panose="020F0502020204030204" pitchFamily="34" charset="0"/>
                <a:cs typeface="Calibri" panose="020F0502020204030204" pitchFamily="34" charset="0"/>
              </a:rPr>
              <a:t>Ecrit un article pour un blog de voyage en Espagne qui ressemble à ces articles « ….  », « … », « … » </a:t>
            </a:r>
          </a:p>
          <a:p>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357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8C2E-424A-72B5-DE90-D50BC3B211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B71A4D-C52D-49D5-DA85-C4293C6210EA}"/>
              </a:ext>
            </a:extLst>
          </p:cNvPr>
          <p:cNvSpPr>
            <a:spLocks noGrp="1"/>
          </p:cNvSpPr>
          <p:nvPr>
            <p:ph type="title"/>
          </p:nvPr>
        </p:nvSpPr>
        <p:spPr/>
        <p:txBody>
          <a:bodyPr>
            <a:noAutofit/>
          </a:bodyPr>
          <a:lstStyle/>
          <a:p>
            <a:r>
              <a:rPr lang="fr-FR" sz="3200" dirty="0" err="1"/>
              <a:t>Prompting</a:t>
            </a:r>
            <a:r>
              <a:rPr lang="fr-FR" sz="3200" dirty="0"/>
              <a:t> avancés</a:t>
            </a:r>
          </a:p>
        </p:txBody>
      </p:sp>
      <p:sp>
        <p:nvSpPr>
          <p:cNvPr id="4" name="Espace réservé du numéro de diapositive 3">
            <a:extLst>
              <a:ext uri="{FF2B5EF4-FFF2-40B4-BE49-F238E27FC236}">
                <a16:creationId xmlns:a16="http://schemas.microsoft.com/office/drawing/2014/main" id="{4BDCA638-DD4C-0DC5-D2C6-ED9F79062BF4}"/>
              </a:ext>
            </a:extLst>
          </p:cNvPr>
          <p:cNvSpPr>
            <a:spLocks noGrp="1"/>
          </p:cNvSpPr>
          <p:nvPr>
            <p:ph type="sldNum" sz="quarter" idx="12"/>
          </p:nvPr>
        </p:nvSpPr>
        <p:spPr/>
        <p:txBody>
          <a:bodyPr/>
          <a:lstStyle/>
          <a:p>
            <a:fld id="{BE6A53CE-317A-6D46-9381-9000A76D9D79}" type="slidenum">
              <a:rPr lang="fr-FR" smtClean="0"/>
              <a:t>36</a:t>
            </a:fld>
            <a:endParaRPr lang="fr-FR"/>
          </a:p>
        </p:txBody>
      </p:sp>
      <p:sp>
        <p:nvSpPr>
          <p:cNvPr id="7" name="Espace réservé du contenu 2">
            <a:extLst>
              <a:ext uri="{FF2B5EF4-FFF2-40B4-BE49-F238E27FC236}">
                <a16:creationId xmlns:a16="http://schemas.microsoft.com/office/drawing/2014/main" id="{A3DD5509-6778-6FE4-5E4F-AACB0F22BEF0}"/>
              </a:ext>
            </a:extLst>
          </p:cNvPr>
          <p:cNvSpPr txBox="1">
            <a:spLocks/>
          </p:cNvSpPr>
          <p:nvPr/>
        </p:nvSpPr>
        <p:spPr>
          <a:xfrm>
            <a:off x="275098" y="1114122"/>
            <a:ext cx="8868902" cy="5615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latin typeface="Calibri" panose="020F0502020204030204" pitchFamily="34" charset="0"/>
                <a:cs typeface="Calibri" panose="020F0502020204030204" pitchFamily="34" charset="0"/>
              </a:rPr>
              <a:t>Expliquer étape par étape son</a:t>
            </a:r>
            <a:r>
              <a:rPr lang="fr-FR" sz="2800" dirty="0">
                <a:solidFill>
                  <a:srgbClr val="4EAF03"/>
                </a:solidFill>
                <a:latin typeface="Calibri" panose="020F0502020204030204" pitchFamily="34" charset="0"/>
                <a:cs typeface="Calibri" panose="020F0502020204030204" pitchFamily="34" charset="0"/>
              </a:rPr>
              <a:t> </a:t>
            </a:r>
            <a:r>
              <a:rPr lang="fr-FR" sz="2800" b="1" dirty="0">
                <a:solidFill>
                  <a:srgbClr val="4EAF03"/>
                </a:solidFill>
                <a:latin typeface="Calibri" panose="020F0502020204030204" pitchFamily="34" charset="0"/>
                <a:cs typeface="Calibri" panose="020F0502020204030204" pitchFamily="34" charset="0"/>
              </a:rPr>
              <a:t>raisonnement</a:t>
            </a:r>
            <a:endParaRPr lang="fr-FR" sz="2800" b="1" dirty="0">
              <a:latin typeface="Calibri" panose="020F0502020204030204" pitchFamily="34" charset="0"/>
              <a:cs typeface="Calibri" panose="020F0502020204030204" pitchFamily="34" charset="0"/>
            </a:endParaRPr>
          </a:p>
          <a:p>
            <a:pPr marL="857250" lvl="1" indent="-457200"/>
            <a:r>
              <a:rPr lang="fr-FR" sz="2000" dirty="0">
                <a:latin typeface="Calibri" panose="020F0502020204030204" pitchFamily="34" charset="0"/>
                <a:cs typeface="Calibri" panose="020F0502020204030204" pitchFamily="34" charset="0"/>
              </a:rPr>
              <a:t>Quel est le diamètre du soleil? </a:t>
            </a:r>
            <a:r>
              <a:rPr lang="fr-FR" sz="2000" b="1" dirty="0">
                <a:solidFill>
                  <a:srgbClr val="FF0000"/>
                </a:solidFill>
                <a:latin typeface="Calibri" panose="020F0502020204030204" pitchFamily="34" charset="0"/>
                <a:cs typeface="Calibri" panose="020F0502020204030204" pitchFamily="34" charset="0"/>
              </a:rPr>
              <a:t>Réfléchis étape par étape</a:t>
            </a:r>
          </a:p>
          <a:p>
            <a:pPr marL="857250" lvl="1" indent="-457200"/>
            <a:endParaRPr lang="fr-FR" sz="2000" dirty="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Demander à l’IA ses </a:t>
            </a:r>
            <a:r>
              <a:rPr lang="fr-FR" sz="2800" b="1" dirty="0">
                <a:solidFill>
                  <a:srgbClr val="4EAF03"/>
                </a:solidFill>
                <a:latin typeface="Calibri" panose="020F0502020204030204" pitchFamily="34" charset="0"/>
                <a:cs typeface="Calibri" panose="020F0502020204030204" pitchFamily="34" charset="0"/>
              </a:rPr>
              <a:t>sources</a:t>
            </a:r>
            <a:endParaRPr lang="fr-FR" sz="2800" b="1" dirty="0">
              <a:latin typeface="Calibri" panose="020F0502020204030204" pitchFamily="34" charset="0"/>
              <a:cs typeface="Calibri" panose="020F0502020204030204" pitchFamily="34" charset="0"/>
            </a:endParaRPr>
          </a:p>
          <a:p>
            <a:pPr marL="857250" lvl="1" indent="-457200"/>
            <a:r>
              <a:rPr lang="fr-FR" sz="2000" dirty="0">
                <a:latin typeface="Calibri" panose="020F0502020204030204" pitchFamily="34" charset="0"/>
                <a:cs typeface="Calibri" panose="020F0502020204030204" pitchFamily="34" charset="0"/>
              </a:rPr>
              <a:t>Quel est le diamètre du soleil? </a:t>
            </a:r>
            <a:r>
              <a:rPr lang="fr-FR" sz="2000" b="1" dirty="0">
                <a:solidFill>
                  <a:srgbClr val="FF0000"/>
                </a:solidFill>
                <a:latin typeface="Calibri" panose="020F0502020204030204" pitchFamily="34" charset="0"/>
                <a:cs typeface="Calibri" panose="020F0502020204030204" pitchFamily="34" charset="0"/>
              </a:rPr>
              <a:t>Donnes moi tes sources</a:t>
            </a:r>
          </a:p>
          <a:p>
            <a:pPr marL="857250" lvl="1" indent="-457200"/>
            <a:endParaRPr lang="fr-FR" sz="2000" dirty="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Demander à l’IA de </a:t>
            </a:r>
            <a:r>
              <a:rPr lang="fr-FR" sz="2800" b="1" dirty="0">
                <a:solidFill>
                  <a:srgbClr val="4EAF03"/>
                </a:solidFill>
                <a:latin typeface="Calibri" panose="020F0502020204030204" pitchFamily="34" charset="0"/>
                <a:cs typeface="Calibri" panose="020F0502020204030204" pitchFamily="34" charset="0"/>
              </a:rPr>
              <a:t>demander avant d’écrire</a:t>
            </a:r>
          </a:p>
          <a:p>
            <a:pPr lvl="1"/>
            <a:r>
              <a:rPr lang="fr-FR" sz="2000" dirty="0">
                <a:latin typeface="Calibri" panose="020F0502020204030204" pitchFamily="34" charset="0"/>
                <a:cs typeface="Calibri" panose="020F0502020204030204" pitchFamily="34" charset="0"/>
              </a:rPr>
              <a:t>Tu es un expert de la communication. Je vais te demander de réaliser des tâches spécifiques. Avant de répondre, je veux que tu te demandes si tu as bien compris la tâche demandée</a:t>
            </a:r>
            <a:r>
              <a:rPr lang="fr-FR" sz="2000" b="1" dirty="0">
                <a:solidFill>
                  <a:srgbClr val="FF0000"/>
                </a:solidFill>
                <a:latin typeface="Calibri" panose="020F0502020204030204" pitchFamily="34" charset="0"/>
                <a:cs typeface="Calibri" panose="020F0502020204030204" pitchFamily="34" charset="0"/>
              </a:rPr>
              <a:t>.   As-tu compris ?</a:t>
            </a:r>
          </a:p>
          <a:p>
            <a:pPr lvl="1"/>
            <a:r>
              <a:rPr lang="fr-FR" sz="2000" dirty="0">
                <a:latin typeface="Calibri" panose="020F0502020204030204" pitchFamily="34" charset="0"/>
                <a:cs typeface="Calibri" panose="020F0502020204030204" pitchFamily="34" charset="0"/>
              </a:rPr>
              <a:t>Super, ma question est « Comment je peux faire adhérer plus de personne à mon association ». La tache est « de construire un guide avec les étapes ». Poses moi n’importe quelle question avant de réaliser ta tâche ?</a:t>
            </a: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0567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8ADC-32D6-3F92-D00A-C04F01E704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A08C25-C9E4-51DD-6266-55E2C3647D42}"/>
              </a:ext>
            </a:extLst>
          </p:cNvPr>
          <p:cNvSpPr>
            <a:spLocks noGrp="1"/>
          </p:cNvSpPr>
          <p:nvPr>
            <p:ph type="title"/>
          </p:nvPr>
        </p:nvSpPr>
        <p:spPr/>
        <p:txBody>
          <a:bodyPr>
            <a:noAutofit/>
          </a:bodyPr>
          <a:lstStyle/>
          <a:p>
            <a:r>
              <a:rPr lang="fr-FR" sz="3200" dirty="0" err="1"/>
              <a:t>Prompting</a:t>
            </a:r>
            <a:r>
              <a:rPr lang="fr-FR" sz="3200" dirty="0"/>
              <a:t> avancés</a:t>
            </a:r>
          </a:p>
        </p:txBody>
      </p:sp>
      <p:sp>
        <p:nvSpPr>
          <p:cNvPr id="4" name="Espace réservé du numéro de diapositive 3">
            <a:extLst>
              <a:ext uri="{FF2B5EF4-FFF2-40B4-BE49-F238E27FC236}">
                <a16:creationId xmlns:a16="http://schemas.microsoft.com/office/drawing/2014/main" id="{853325A3-4CCE-FE07-1D03-46696CFCD793}"/>
              </a:ext>
            </a:extLst>
          </p:cNvPr>
          <p:cNvSpPr>
            <a:spLocks noGrp="1"/>
          </p:cNvSpPr>
          <p:nvPr>
            <p:ph type="sldNum" sz="quarter" idx="12"/>
          </p:nvPr>
        </p:nvSpPr>
        <p:spPr/>
        <p:txBody>
          <a:bodyPr/>
          <a:lstStyle/>
          <a:p>
            <a:fld id="{BE6A53CE-317A-6D46-9381-9000A76D9D79}" type="slidenum">
              <a:rPr lang="fr-FR" smtClean="0"/>
              <a:t>37</a:t>
            </a:fld>
            <a:endParaRPr lang="fr-FR"/>
          </a:p>
        </p:txBody>
      </p:sp>
      <p:sp>
        <p:nvSpPr>
          <p:cNvPr id="7" name="Espace réservé du contenu 2">
            <a:extLst>
              <a:ext uri="{FF2B5EF4-FFF2-40B4-BE49-F238E27FC236}">
                <a16:creationId xmlns:a16="http://schemas.microsoft.com/office/drawing/2014/main" id="{5C4D45E3-A504-2E9B-2327-6AAB52BCBF4E}"/>
              </a:ext>
            </a:extLst>
          </p:cNvPr>
          <p:cNvSpPr txBox="1">
            <a:spLocks/>
          </p:cNvSpPr>
          <p:nvPr/>
        </p:nvSpPr>
        <p:spPr>
          <a:xfrm>
            <a:off x="137549" y="815717"/>
            <a:ext cx="8868902" cy="56153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b="1" dirty="0">
                <a:solidFill>
                  <a:srgbClr val="4EAF03"/>
                </a:solidFill>
                <a:latin typeface="Calibri" panose="020F0502020204030204" pitchFamily="34" charset="0"/>
                <a:cs typeface="Calibri" panose="020F0502020204030204" pitchFamily="34" charset="0"/>
              </a:rPr>
              <a:t>Critiquer</a:t>
            </a:r>
            <a:endParaRPr lang="fr-FR" sz="2800" b="1" dirty="0">
              <a:latin typeface="Calibri" panose="020F0502020204030204" pitchFamily="34" charset="0"/>
              <a:cs typeface="Calibri" panose="020F0502020204030204" pitchFamily="34" charset="0"/>
            </a:endParaRPr>
          </a:p>
          <a:p>
            <a:pPr marL="857250" lvl="1" indent="-457200"/>
            <a:r>
              <a:rPr lang="fr-FR" sz="1800" dirty="0">
                <a:latin typeface="Calibri" panose="020F0502020204030204" pitchFamily="34" charset="0"/>
                <a:cs typeface="Calibri" panose="020F0502020204030204" pitchFamily="34" charset="0"/>
              </a:rPr>
              <a:t>Je voudrais que tu agisses comme un expert et un critique de l’animation sociale. </a:t>
            </a:r>
            <a:r>
              <a:rPr lang="fr-FR" sz="1800" b="1" dirty="0">
                <a:solidFill>
                  <a:srgbClr val="FF0000"/>
                </a:solidFill>
                <a:latin typeface="Calibri" panose="020F0502020204030204" pitchFamily="34" charset="0"/>
                <a:cs typeface="Calibri" panose="020F0502020204030204" pitchFamily="34" charset="0"/>
              </a:rPr>
              <a:t>Critique le contenu </a:t>
            </a:r>
            <a:r>
              <a:rPr lang="fr-FR" sz="1800" dirty="0">
                <a:latin typeface="Calibri" panose="020F0502020204030204" pitchFamily="34" charset="0"/>
                <a:cs typeface="Calibri" panose="020F0502020204030204" pitchFamily="34" charset="0"/>
              </a:rPr>
              <a:t>que je vais te donner juste après, convainc moi qu’il est superficiel et donnes moi des critiques constructives qui me permettrait de m’améliorer. Penses étape par étape.</a:t>
            </a:r>
          </a:p>
          <a:p>
            <a:pPr marL="457200" indent="-457200"/>
            <a:r>
              <a:rPr lang="fr-FR" sz="2400" b="1" dirty="0">
                <a:solidFill>
                  <a:srgbClr val="4EAF03"/>
                </a:solidFill>
                <a:latin typeface="Calibri" panose="020F0502020204030204" pitchFamily="34" charset="0"/>
                <a:cs typeface="Calibri" panose="020F0502020204030204" pitchFamily="34" charset="0"/>
              </a:rPr>
              <a:t>Comparer</a:t>
            </a:r>
          </a:p>
          <a:p>
            <a:pPr marL="857250" lvl="1" indent="-457200"/>
            <a:r>
              <a:rPr lang="fr-FR" sz="1800" dirty="0">
                <a:latin typeface="Calibri" panose="020F0502020204030204" pitchFamily="34" charset="0"/>
                <a:cs typeface="Calibri" panose="020F0502020204030204" pitchFamily="34" charset="0"/>
              </a:rPr>
              <a:t>Peux tu </a:t>
            </a:r>
            <a:r>
              <a:rPr lang="fr-FR" sz="1800" b="1" dirty="0">
                <a:solidFill>
                  <a:srgbClr val="FF0000"/>
                </a:solidFill>
                <a:latin typeface="Calibri" panose="020F0502020204030204" pitchFamily="34" charset="0"/>
                <a:cs typeface="Calibri" panose="020F0502020204030204" pitchFamily="34" charset="0"/>
              </a:rPr>
              <a:t>comparer les 2 textes</a:t>
            </a:r>
            <a:r>
              <a:rPr lang="fr-FR" sz="1800" dirty="0">
                <a:latin typeface="Calibri" panose="020F0502020204030204" pitchFamily="34" charset="0"/>
                <a:cs typeface="Calibri" panose="020F0502020204030204" pitchFamily="34" charset="0"/>
              </a:rPr>
              <a:t> ci-après; Souligne les similarités, les différences, les caractéristiques qualitative et quantitatives, fonctionnel, impact dans un tableau. Voici les deux contenus : « … » et « … »</a:t>
            </a:r>
          </a:p>
          <a:p>
            <a:pPr marL="457200" indent="-457200"/>
            <a:r>
              <a:rPr lang="fr-FR" sz="2400" b="1" dirty="0">
                <a:solidFill>
                  <a:srgbClr val="4EAF03"/>
                </a:solidFill>
                <a:latin typeface="Calibri" panose="020F0502020204030204" pitchFamily="34" charset="0"/>
                <a:cs typeface="Calibri" panose="020F0502020204030204" pitchFamily="34" charset="0"/>
              </a:rPr>
              <a:t>Prompt inversé</a:t>
            </a:r>
          </a:p>
          <a:p>
            <a:pPr marL="857250" lvl="1" indent="-457200"/>
            <a:r>
              <a:rPr lang="fr-FR" sz="1800" dirty="0">
                <a:latin typeface="Calibri" panose="020F0502020204030204" pitchFamily="34" charset="0"/>
                <a:cs typeface="Calibri" panose="020F0502020204030204" pitchFamily="34" charset="0"/>
              </a:rPr>
              <a:t>Tu es un expert expert du prompt engineering. </a:t>
            </a:r>
            <a:r>
              <a:rPr lang="fr-FR" sz="1800" b="1" dirty="0">
                <a:solidFill>
                  <a:srgbClr val="FF0000"/>
                </a:solidFill>
                <a:latin typeface="Calibri" panose="020F0502020204030204" pitchFamily="34" charset="0"/>
                <a:cs typeface="Calibri" panose="020F0502020204030204" pitchFamily="34" charset="0"/>
              </a:rPr>
              <a:t>Je veux que tu retrouve les prompts à partir de textes que je vais te donner. </a:t>
            </a:r>
            <a:r>
              <a:rPr lang="fr-FR" sz="1800" dirty="0">
                <a:latin typeface="Calibri" panose="020F0502020204030204" pitchFamily="34" charset="0"/>
                <a:cs typeface="Calibri" panose="020F0502020204030204" pitchFamily="34" charset="0"/>
              </a:rPr>
              <a:t>Essaye d’être le plus spécifique possible en te basant sur le ton, le style, la syntaxe, le langage et tous les facteurs que tu trouveras pertinents. </a:t>
            </a:r>
            <a:r>
              <a:rPr lang="fr-FR" sz="1800" b="1" dirty="0">
                <a:solidFill>
                  <a:srgbClr val="FF0000"/>
                </a:solidFill>
                <a:latin typeface="Calibri" panose="020F0502020204030204" pitchFamily="34" charset="0"/>
                <a:cs typeface="Calibri" panose="020F0502020204030204" pitchFamily="34" charset="0"/>
              </a:rPr>
              <a:t>Je voudrais réutiliser ce prompt pour répliquer le style des textes que je vais te fournir. Ton prompt sera effectif si, quand il sera utilisé dans l’IA, il fournira les textes que je t’aurai donné en entrée. </a:t>
            </a:r>
            <a:r>
              <a:rPr lang="fr-FR" sz="1800" dirty="0">
                <a:latin typeface="Calibri" panose="020F0502020204030204" pitchFamily="34" charset="0"/>
                <a:cs typeface="Calibri" panose="020F0502020204030204" pitchFamily="34" charset="0"/>
              </a:rPr>
              <a:t>Réponds « compris » si tu as compris. Si cela n’est pas clair, ne réponds pas et pose-moi des questions pour clarifier ta compréhension.</a:t>
            </a:r>
          </a:p>
          <a:p>
            <a:pPr marL="457200" indent="-457200"/>
            <a:endParaRPr lang="fr-FR" sz="2400" dirty="0">
              <a:latin typeface="Calibri" panose="020F0502020204030204" pitchFamily="34" charset="0"/>
              <a:cs typeface="Calibri" panose="020F0502020204030204" pitchFamily="34" charset="0"/>
            </a:endParaRPr>
          </a:p>
          <a:p>
            <a:pPr marL="857250" lvl="1" indent="-457200"/>
            <a:endParaRPr lang="fr-FR" sz="2000" dirty="0">
              <a:latin typeface="Calibri" panose="020F0502020204030204" pitchFamily="34" charset="0"/>
              <a:cs typeface="Calibri" panose="020F0502020204030204" pitchFamily="34" charset="0"/>
            </a:endParaRPr>
          </a:p>
          <a:p>
            <a:pPr marL="457200" indent="-457200"/>
            <a:endParaRPr lang="fr-FR" sz="2400" dirty="0">
              <a:latin typeface="Calibri" panose="020F0502020204030204" pitchFamily="34" charset="0"/>
              <a:cs typeface="Calibri" panose="020F0502020204030204" pitchFamily="34" charset="0"/>
            </a:endParaRPr>
          </a:p>
          <a:p>
            <a:pPr marL="857250" lvl="1" indent="-457200"/>
            <a:endParaRPr lang="fr-FR" sz="20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6975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2FCA6-674D-6094-8B8D-77D14A830CB7}"/>
              </a:ext>
            </a:extLst>
          </p:cNvPr>
          <p:cNvSpPr>
            <a:spLocks noGrp="1"/>
          </p:cNvSpPr>
          <p:nvPr>
            <p:ph type="title"/>
          </p:nvPr>
        </p:nvSpPr>
        <p:spPr/>
        <p:txBody>
          <a:bodyPr>
            <a:normAutofit fontScale="90000"/>
          </a:bodyPr>
          <a:lstStyle/>
          <a:p>
            <a:r>
              <a:rPr lang="fr-FR" sz="4000" dirty="0"/>
              <a:t>Une IA sécurisée et éthique ?</a:t>
            </a:r>
          </a:p>
        </p:txBody>
      </p:sp>
      <p:sp>
        <p:nvSpPr>
          <p:cNvPr id="3" name="Espace réservé du contenu 2">
            <a:extLst>
              <a:ext uri="{FF2B5EF4-FFF2-40B4-BE49-F238E27FC236}">
                <a16:creationId xmlns:a16="http://schemas.microsoft.com/office/drawing/2014/main" id="{AA57956D-6816-055E-4A45-2A312CF5D098}"/>
              </a:ext>
            </a:extLst>
          </p:cNvPr>
          <p:cNvSpPr>
            <a:spLocks noGrp="1"/>
          </p:cNvSpPr>
          <p:nvPr>
            <p:ph idx="1"/>
          </p:nvPr>
        </p:nvSpPr>
        <p:spPr/>
        <p:txBody>
          <a:bodyPr>
            <a:normAutofit fontScale="62500" lnSpcReduction="20000"/>
          </a:bodyPr>
          <a:lstStyle/>
          <a:p>
            <a:endParaRPr lang="fr-FR" dirty="0"/>
          </a:p>
          <a:p>
            <a:r>
              <a:rPr lang="fr-FR" b="1" dirty="0">
                <a:solidFill>
                  <a:srgbClr val="4EAF03"/>
                </a:solidFill>
              </a:rPr>
              <a:t>1. Biais et désinformation</a:t>
            </a:r>
          </a:p>
          <a:p>
            <a:pPr lvl="1"/>
            <a:r>
              <a:rPr lang="fr-FR" dirty="0"/>
              <a:t>Les réponses peuvent contenir des </a:t>
            </a:r>
            <a:r>
              <a:rPr lang="fr-FR" b="1" dirty="0">
                <a:solidFill>
                  <a:srgbClr val="4EAF03"/>
                </a:solidFill>
              </a:rPr>
              <a:t>informations biaisées </a:t>
            </a:r>
            <a:r>
              <a:rPr lang="fr-FR" dirty="0"/>
              <a:t>ou </a:t>
            </a:r>
            <a:r>
              <a:rPr lang="fr-FR" b="1" dirty="0">
                <a:solidFill>
                  <a:srgbClr val="4EAF03"/>
                </a:solidFill>
              </a:rPr>
              <a:t>incorrectes</a:t>
            </a:r>
            <a:r>
              <a:rPr lang="fr-FR" dirty="0"/>
              <a:t> si les données d'entraînement sont imparfaites.</a:t>
            </a:r>
          </a:p>
          <a:p>
            <a:pPr lvl="1"/>
            <a:r>
              <a:rPr lang="fr-FR" dirty="0"/>
              <a:t>Un </a:t>
            </a:r>
            <a:r>
              <a:rPr lang="fr-FR" b="1" dirty="0">
                <a:solidFill>
                  <a:srgbClr val="4EAF03"/>
                </a:solidFill>
              </a:rPr>
              <a:t>prompt mal formulé </a:t>
            </a:r>
            <a:r>
              <a:rPr lang="fr-FR" dirty="0"/>
              <a:t>peut entraîner des résultats inexacts ou orientés.</a:t>
            </a:r>
          </a:p>
          <a:p>
            <a:endParaRPr lang="fr-FR" dirty="0"/>
          </a:p>
          <a:p>
            <a:r>
              <a:rPr lang="fr-FR" b="1" dirty="0">
                <a:solidFill>
                  <a:srgbClr val="4EAF03"/>
                </a:solidFill>
              </a:rPr>
              <a:t>2. Manipulation et mésusage</a:t>
            </a:r>
          </a:p>
          <a:p>
            <a:pPr lvl="1"/>
            <a:r>
              <a:rPr lang="fr-FR" dirty="0"/>
              <a:t> Des </a:t>
            </a:r>
            <a:r>
              <a:rPr lang="fr-FR" b="1" dirty="0">
                <a:solidFill>
                  <a:srgbClr val="4EAF03"/>
                </a:solidFill>
              </a:rPr>
              <a:t>prompts conçus pour manipuler l'IA</a:t>
            </a:r>
            <a:r>
              <a:rPr lang="fr-FR" dirty="0"/>
              <a:t> peuvent générer du contenu trompeur ou nuisible.</a:t>
            </a:r>
          </a:p>
          <a:p>
            <a:pPr lvl="1"/>
            <a:r>
              <a:rPr lang="fr-FR" dirty="0"/>
              <a:t>Exploitation des modèles pour </a:t>
            </a:r>
            <a:r>
              <a:rPr lang="fr-FR" b="1" dirty="0">
                <a:solidFill>
                  <a:srgbClr val="4EAF03"/>
                </a:solidFill>
              </a:rPr>
              <a:t>produire de la désinformation ou des propos haineux</a:t>
            </a:r>
            <a:r>
              <a:rPr lang="fr-FR" dirty="0"/>
              <a:t>.</a:t>
            </a:r>
          </a:p>
          <a:p>
            <a:pPr lvl="1"/>
            <a:endParaRPr lang="fr-FR" dirty="0"/>
          </a:p>
          <a:p>
            <a:r>
              <a:rPr lang="fr-FR" b="1" dirty="0">
                <a:solidFill>
                  <a:srgbClr val="4EAF03"/>
                </a:solidFill>
              </a:rPr>
              <a:t> 3. Risque de fuite d'informations sensibles</a:t>
            </a:r>
          </a:p>
          <a:p>
            <a:pPr lvl="1"/>
            <a:r>
              <a:rPr lang="fr-FR" dirty="0"/>
              <a:t>Attention aux informations personnelles ou professionnelles dans les requêtes.</a:t>
            </a:r>
          </a:p>
          <a:p>
            <a:pPr lvl="1"/>
            <a:r>
              <a:rPr lang="fr-FR" dirty="0"/>
              <a:t>Les prompts contenant des </a:t>
            </a:r>
            <a:r>
              <a:rPr lang="fr-FR" b="1" dirty="0">
                <a:solidFill>
                  <a:srgbClr val="4EAF03"/>
                </a:solidFill>
              </a:rPr>
              <a:t>données confidentielles </a:t>
            </a:r>
            <a:r>
              <a:rPr lang="fr-FR" dirty="0"/>
              <a:t>peuvent entraîner des fuites involontaires.</a:t>
            </a:r>
          </a:p>
          <a:p>
            <a:pPr lvl="1"/>
            <a:endParaRPr lang="fr-FR" dirty="0"/>
          </a:p>
          <a:p>
            <a:r>
              <a:rPr lang="fr-FR" b="1" dirty="0">
                <a:solidFill>
                  <a:srgbClr val="4EAF03"/>
                </a:solidFill>
              </a:rPr>
              <a:t>4. Dépendance et perte d'esprit critique</a:t>
            </a:r>
          </a:p>
          <a:p>
            <a:pPr lvl="1"/>
            <a:r>
              <a:rPr lang="fr-FR" dirty="0"/>
              <a:t>Risque de s'appuyer excessivement sur l'IA sans vérifier la véracité des réponses.</a:t>
            </a:r>
          </a:p>
          <a:p>
            <a:pPr lvl="1"/>
            <a:r>
              <a:rPr lang="fr-FR" b="1" dirty="0">
                <a:solidFill>
                  <a:srgbClr val="4EAF03"/>
                </a:solidFill>
              </a:rPr>
              <a:t>Perte de compétences humaines en analyse et en réflexion critique</a:t>
            </a:r>
            <a:r>
              <a:rPr lang="fr-FR" dirty="0"/>
              <a:t>.</a:t>
            </a:r>
          </a:p>
        </p:txBody>
      </p:sp>
      <p:sp>
        <p:nvSpPr>
          <p:cNvPr id="4" name="Espace réservé du numéro de diapositive 3">
            <a:extLst>
              <a:ext uri="{FF2B5EF4-FFF2-40B4-BE49-F238E27FC236}">
                <a16:creationId xmlns:a16="http://schemas.microsoft.com/office/drawing/2014/main" id="{69DF4AF7-37C6-A67F-FFF6-F9BA7F731C23}"/>
              </a:ext>
            </a:extLst>
          </p:cNvPr>
          <p:cNvSpPr>
            <a:spLocks noGrp="1"/>
          </p:cNvSpPr>
          <p:nvPr>
            <p:ph type="sldNum" sz="quarter" idx="12"/>
          </p:nvPr>
        </p:nvSpPr>
        <p:spPr/>
        <p:txBody>
          <a:bodyPr/>
          <a:lstStyle/>
          <a:p>
            <a:fld id="{BE6A53CE-317A-6D46-9381-9000A76D9D79}" type="slidenum">
              <a:rPr lang="fr-FR" smtClean="0"/>
              <a:t>38</a:t>
            </a:fld>
            <a:endParaRPr lang="fr-FR"/>
          </a:p>
        </p:txBody>
      </p:sp>
    </p:spTree>
    <p:extLst>
      <p:ext uri="{BB962C8B-B14F-4D97-AF65-F5344CB8AC3E}">
        <p14:creationId xmlns:p14="http://schemas.microsoft.com/office/powerpoint/2010/main" val="3430413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34BDE-691C-64BD-D939-9DA6B68B5AED}"/>
              </a:ext>
            </a:extLst>
          </p:cNvPr>
          <p:cNvSpPr>
            <a:spLocks noGrp="1"/>
          </p:cNvSpPr>
          <p:nvPr>
            <p:ph type="title"/>
          </p:nvPr>
        </p:nvSpPr>
        <p:spPr/>
        <p:txBody>
          <a:bodyPr>
            <a:normAutofit fontScale="90000"/>
          </a:bodyPr>
          <a:lstStyle/>
          <a:p>
            <a:r>
              <a:rPr lang="fr-FR" sz="4400"/>
              <a:t>Alternatives</a:t>
            </a:r>
            <a:endParaRPr lang="fr-FR" dirty="0"/>
          </a:p>
        </p:txBody>
      </p:sp>
      <p:sp>
        <p:nvSpPr>
          <p:cNvPr id="4" name="Espace réservé du numéro de diapositive 3">
            <a:extLst>
              <a:ext uri="{FF2B5EF4-FFF2-40B4-BE49-F238E27FC236}">
                <a16:creationId xmlns:a16="http://schemas.microsoft.com/office/drawing/2014/main" id="{F8C5AE88-8B40-98E9-CB67-50760CE3D31B}"/>
              </a:ext>
            </a:extLst>
          </p:cNvPr>
          <p:cNvSpPr>
            <a:spLocks noGrp="1"/>
          </p:cNvSpPr>
          <p:nvPr>
            <p:ph type="sldNum" sz="quarter" idx="12"/>
          </p:nvPr>
        </p:nvSpPr>
        <p:spPr/>
        <p:txBody>
          <a:bodyPr/>
          <a:lstStyle/>
          <a:p>
            <a:fld id="{BE6A53CE-317A-6D46-9381-9000A76D9D79}" type="slidenum">
              <a:rPr lang="fr-FR" smtClean="0"/>
              <a:t>39</a:t>
            </a:fld>
            <a:endParaRPr lang="fr-FR"/>
          </a:p>
        </p:txBody>
      </p:sp>
      <p:pic>
        <p:nvPicPr>
          <p:cNvPr id="1026" name="Picture 2">
            <a:extLst>
              <a:ext uri="{FF2B5EF4-FFF2-40B4-BE49-F238E27FC236}">
                <a16:creationId xmlns:a16="http://schemas.microsoft.com/office/drawing/2014/main" id="{2461B16A-F3D5-ABF6-C398-63B9FA02C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13" t="30500" r="26375" b="29000"/>
          <a:stretch/>
        </p:blipFill>
        <p:spPr bwMode="auto">
          <a:xfrm>
            <a:off x="1259632" y="1844824"/>
            <a:ext cx="2016224" cy="86409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88D1905-B37E-01DE-34F6-04010CD0DC07}"/>
              </a:ext>
            </a:extLst>
          </p:cNvPr>
          <p:cNvPicPr>
            <a:picLocks noChangeAspect="1"/>
          </p:cNvPicPr>
          <p:nvPr/>
        </p:nvPicPr>
        <p:blipFill>
          <a:blip r:embed="rId3"/>
          <a:stretch>
            <a:fillRect/>
          </a:stretch>
        </p:blipFill>
        <p:spPr>
          <a:xfrm>
            <a:off x="4572000" y="1376759"/>
            <a:ext cx="3200400" cy="1800225"/>
          </a:xfrm>
          <a:prstGeom prst="rect">
            <a:avLst/>
          </a:prstGeom>
        </p:spPr>
      </p:pic>
      <p:pic>
        <p:nvPicPr>
          <p:cNvPr id="1028" name="Picture 4" descr="Google Ai Gemini Logo PNG vector in SVG, PDF, AI, CDR format">
            <a:extLst>
              <a:ext uri="{FF2B5EF4-FFF2-40B4-BE49-F238E27FC236}">
                <a16:creationId xmlns:a16="http://schemas.microsoft.com/office/drawing/2014/main" id="{4A4C74ED-2FEC-D89A-E6EB-455975E5CB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59" t="25612" r="8272" b="23692"/>
          <a:stretch/>
        </p:blipFill>
        <p:spPr bwMode="auto">
          <a:xfrm>
            <a:off x="1241020" y="3210859"/>
            <a:ext cx="2034836" cy="9176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A5E02BA5-F269-128C-84D1-C3498D7B7C91}"/>
              </a:ext>
            </a:extLst>
          </p:cNvPr>
          <p:cNvPicPr>
            <a:picLocks noChangeAspect="1"/>
          </p:cNvPicPr>
          <p:nvPr/>
        </p:nvPicPr>
        <p:blipFill>
          <a:blip r:embed="rId5"/>
          <a:stretch>
            <a:fillRect/>
          </a:stretch>
        </p:blipFill>
        <p:spPr>
          <a:xfrm>
            <a:off x="4427984" y="3201298"/>
            <a:ext cx="3865014" cy="917671"/>
          </a:xfrm>
          <a:prstGeom prst="rect">
            <a:avLst/>
          </a:prstGeom>
        </p:spPr>
      </p:pic>
      <p:pic>
        <p:nvPicPr>
          <p:cNvPr id="10" name="Image 9">
            <a:extLst>
              <a:ext uri="{FF2B5EF4-FFF2-40B4-BE49-F238E27FC236}">
                <a16:creationId xmlns:a16="http://schemas.microsoft.com/office/drawing/2014/main" id="{CA9B8D9B-C915-4F52-211D-D213C2D33F3D}"/>
              </a:ext>
            </a:extLst>
          </p:cNvPr>
          <p:cNvPicPr>
            <a:picLocks noChangeAspect="1"/>
          </p:cNvPicPr>
          <p:nvPr/>
        </p:nvPicPr>
        <p:blipFill>
          <a:blip r:embed="rId6"/>
          <a:stretch>
            <a:fillRect/>
          </a:stretch>
        </p:blipFill>
        <p:spPr>
          <a:xfrm>
            <a:off x="1221694" y="4797151"/>
            <a:ext cx="2060431" cy="917671"/>
          </a:xfrm>
          <a:prstGeom prst="rect">
            <a:avLst/>
          </a:prstGeom>
        </p:spPr>
      </p:pic>
      <p:pic>
        <p:nvPicPr>
          <p:cNvPr id="12" name="Image 11">
            <a:extLst>
              <a:ext uri="{FF2B5EF4-FFF2-40B4-BE49-F238E27FC236}">
                <a16:creationId xmlns:a16="http://schemas.microsoft.com/office/drawing/2014/main" id="{FFC31EDB-0362-75F0-A512-67090FB05814}"/>
              </a:ext>
            </a:extLst>
          </p:cNvPr>
          <p:cNvPicPr>
            <a:picLocks noChangeAspect="1"/>
          </p:cNvPicPr>
          <p:nvPr/>
        </p:nvPicPr>
        <p:blipFill>
          <a:blip r:embed="rId7"/>
          <a:stretch>
            <a:fillRect/>
          </a:stretch>
        </p:blipFill>
        <p:spPr>
          <a:xfrm>
            <a:off x="4427983" y="4797150"/>
            <a:ext cx="2060431" cy="917671"/>
          </a:xfrm>
          <a:prstGeom prst="rect">
            <a:avLst/>
          </a:prstGeom>
        </p:spPr>
      </p:pic>
    </p:spTree>
    <p:extLst>
      <p:ext uri="{BB962C8B-B14F-4D97-AF65-F5344CB8AC3E}">
        <p14:creationId xmlns:p14="http://schemas.microsoft.com/office/powerpoint/2010/main" val="135044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en-GB" dirty="0">
                <a:solidFill>
                  <a:srgbClr val="4EAF03"/>
                </a:solidFill>
              </a:rPr>
              <a:t>Internet</a:t>
            </a:r>
          </a:p>
        </p:txBody>
      </p:sp>
      <p:sp>
        <p:nvSpPr>
          <p:cNvPr id="3" name="Sous-titr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58557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u contenu 2"/>
          <p:cNvSpPr>
            <a:spLocks noGrp="1"/>
          </p:cNvSpPr>
          <p:nvPr>
            <p:ph idx="1"/>
          </p:nvPr>
        </p:nvSpPr>
        <p:spPr>
          <a:xfrm>
            <a:off x="0" y="1196752"/>
            <a:ext cx="9144000" cy="4082182"/>
          </a:xfrm>
        </p:spPr>
        <p:txBody>
          <a:bodyPr/>
          <a:lstStyle/>
          <a:p>
            <a:pPr marL="0" indent="0" algn="ctr">
              <a:buNone/>
            </a:pPr>
            <a:r>
              <a:rPr lang="fr-FR" dirty="0"/>
              <a:t>Merci de votre attention</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40</a:t>
            </a:fld>
            <a:endParaRPr lang="fr-FR"/>
          </a:p>
        </p:txBody>
      </p:sp>
      <p:sp>
        <p:nvSpPr>
          <p:cNvPr id="6" name="Rectangle 5"/>
          <p:cNvSpPr/>
          <p:nvPr/>
        </p:nvSpPr>
        <p:spPr>
          <a:xfrm>
            <a:off x="-972616" y="4797152"/>
            <a:ext cx="2232248" cy="259228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180528" y="-99392"/>
            <a:ext cx="9577064" cy="129614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515660"/>
            <a:ext cx="3635897" cy="2756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5753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Internet</a:t>
            </a:r>
          </a:p>
        </p:txBody>
      </p:sp>
      <p:sp>
        <p:nvSpPr>
          <p:cNvPr id="3" name="Espace réservé du contenu 2"/>
          <p:cNvSpPr>
            <a:spLocks noGrp="1"/>
          </p:cNvSpPr>
          <p:nvPr>
            <p:ph idx="1"/>
          </p:nvPr>
        </p:nvSpPr>
        <p:spPr/>
        <p:txBody>
          <a:bodyPr/>
          <a:lstStyle/>
          <a:p>
            <a:r>
              <a:rPr lang="fr-FR" dirty="0"/>
              <a:t>Ensemble de tous les ordinateurs du monde reliés entre eux (réseau) pour échanger des données</a:t>
            </a:r>
          </a:p>
          <a:p>
            <a:endParaRPr lang="fr-FR" dirty="0"/>
          </a:p>
          <a:p>
            <a:endParaRPr lang="en-GB"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5</a:t>
            </a:fld>
            <a:endParaRPr lang="fr-FR"/>
          </a:p>
        </p:txBody>
      </p:sp>
      <p:pic>
        <p:nvPicPr>
          <p:cNvPr id="5" name="Espace réservé du contenu 4"/>
          <p:cNvPicPr>
            <a:picLocks noChangeAspect="1"/>
          </p:cNvPicPr>
          <p:nvPr/>
        </p:nvPicPr>
        <p:blipFill rotWithShape="1">
          <a:blip r:embed="rId3">
            <a:extLst>
              <a:ext uri="{28A0092B-C50C-407E-A947-70E740481C1C}">
                <a14:useLocalDpi xmlns:a14="http://schemas.microsoft.com/office/drawing/2010/main" val="0"/>
              </a:ext>
            </a:extLst>
          </a:blip>
          <a:srcRect l="46653" t="21722" r="16812" b="17993"/>
          <a:stretch/>
        </p:blipFill>
        <p:spPr>
          <a:xfrm>
            <a:off x="2951820" y="2636912"/>
            <a:ext cx="3240359" cy="3024336"/>
          </a:xfrm>
          <a:prstGeom prst="rect">
            <a:avLst/>
          </a:prstGeom>
        </p:spPr>
      </p:pic>
    </p:spTree>
    <p:extLst>
      <p:ext uri="{BB962C8B-B14F-4D97-AF65-F5344CB8AC3E}">
        <p14:creationId xmlns:p14="http://schemas.microsoft.com/office/powerpoint/2010/main" val="154783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 peu d’histoire : Arpanet</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6</a:t>
            </a:fld>
            <a:endParaRPr lang="fr-FR"/>
          </a:p>
        </p:txBody>
      </p:sp>
      <p:sp>
        <p:nvSpPr>
          <p:cNvPr id="7" name="Espace réservé du contenu 2"/>
          <p:cNvSpPr txBox="1">
            <a:spLocks/>
          </p:cNvSpPr>
          <p:nvPr/>
        </p:nvSpPr>
        <p:spPr>
          <a:xfrm>
            <a:off x="145915" y="815717"/>
            <a:ext cx="8868902" cy="56153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latin typeface="Calibri" charset="0"/>
                <a:ea typeface="Calibri" charset="0"/>
                <a:cs typeface="Calibri" charset="0"/>
              </a:rPr>
              <a:t>Précurseur d’internet développé par des universités américaines</a:t>
            </a:r>
          </a:p>
          <a:p>
            <a:r>
              <a:rPr lang="fr-FR" b="1" dirty="0">
                <a:solidFill>
                  <a:srgbClr val="4EAF03"/>
                </a:solidFill>
                <a:latin typeface="Calibri" charset="0"/>
                <a:ea typeface="Calibri" charset="0"/>
                <a:cs typeface="Calibri" charset="0"/>
              </a:rPr>
              <a:t>1969</a:t>
            </a:r>
            <a:r>
              <a:rPr lang="fr-FR" dirty="0">
                <a:latin typeface="Calibri" charset="0"/>
                <a:ea typeface="Calibri" charset="0"/>
                <a:cs typeface="Calibri" charset="0"/>
              </a:rPr>
              <a:t> connexions entre 4 universités</a:t>
            </a:r>
          </a:p>
          <a:p>
            <a:r>
              <a:rPr lang="fr-FR" b="1" dirty="0">
                <a:solidFill>
                  <a:srgbClr val="4EAF03"/>
                </a:solidFill>
                <a:latin typeface="Calibri" charset="0"/>
                <a:ea typeface="Calibri" charset="0"/>
                <a:cs typeface="Calibri" charset="0"/>
              </a:rPr>
              <a:t>1972</a:t>
            </a:r>
            <a:r>
              <a:rPr lang="fr-FR" dirty="0">
                <a:latin typeface="Calibri" charset="0"/>
                <a:ea typeface="Calibri" charset="0"/>
                <a:cs typeface="Calibri" charset="0"/>
              </a:rPr>
              <a:t> </a:t>
            </a:r>
            <a:r>
              <a:rPr kumimoji="1" lang="fr-FR" altLang="x-none" dirty="0">
                <a:latin typeface="Calibri" charset="0"/>
                <a:ea typeface="Calibri" charset="0"/>
                <a:cs typeface="Calibri" charset="0"/>
              </a:rPr>
              <a:t>37 sites reliés</a:t>
            </a:r>
          </a:p>
          <a:p>
            <a:pPr lvl="1"/>
            <a:r>
              <a:rPr kumimoji="1" lang="fr-FR" altLang="x-none" dirty="0">
                <a:latin typeface="Calibri" charset="0"/>
                <a:ea typeface="Calibri" charset="0"/>
                <a:cs typeface="Calibri" charset="0"/>
              </a:rPr>
              <a:t>nouveau service : courrier électronique</a:t>
            </a:r>
          </a:p>
          <a:p>
            <a:pPr lvl="1"/>
            <a:r>
              <a:rPr kumimoji="1" lang="fr-FR" altLang="x-none" dirty="0">
                <a:latin typeface="Calibri" charset="0"/>
                <a:ea typeface="Calibri" charset="0"/>
                <a:cs typeface="Calibri" charset="0"/>
              </a:rPr>
              <a:t>protocole TCP/IP proposé comme standard</a:t>
            </a:r>
          </a:p>
          <a:p>
            <a:endParaRPr lang="fr-FR" sz="2800" dirty="0">
              <a:latin typeface="Calibri" charset="0"/>
              <a:ea typeface="Calibri" charset="0"/>
              <a:cs typeface="Calibri" charset="0"/>
            </a:endParaRPr>
          </a:p>
        </p:txBody>
      </p:sp>
      <p:pic>
        <p:nvPicPr>
          <p:cNvPr id="1026" name="Picture 2" descr="ttps://upload.wikimedia.org/wikipedia/commons/thumb/0/00/Arpanet_1974.svg/310px-Arpanet_1974.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602" y="4410606"/>
            <a:ext cx="29527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0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Internet : des tuyaux</a:t>
            </a:r>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7</a:t>
            </a:fld>
            <a:endParaRPr lang="fr-FR"/>
          </a:p>
        </p:txBody>
      </p:sp>
      <p:sp>
        <p:nvSpPr>
          <p:cNvPr id="7" name="Espace réservé du contenu 2"/>
          <p:cNvSpPr txBox="1">
            <a:spLocks/>
          </p:cNvSpPr>
          <p:nvPr/>
        </p:nvSpPr>
        <p:spPr>
          <a:xfrm>
            <a:off x="145915" y="815717"/>
            <a:ext cx="8868902" cy="56153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Les ordinateurs sont reliés par des </a:t>
            </a:r>
            <a:r>
              <a:rPr lang="fr-FR" altLang="x-none" b="1" dirty="0">
                <a:solidFill>
                  <a:srgbClr val="4EAF03"/>
                </a:solidFill>
              </a:rPr>
              <a:t>canaux de communication </a:t>
            </a:r>
            <a:r>
              <a:rPr lang="fr-FR" altLang="x-none" dirty="0"/>
              <a:t>:</a:t>
            </a:r>
          </a:p>
          <a:p>
            <a:pPr lvl="1">
              <a:buClr>
                <a:schemeClr val="bg1"/>
              </a:buClr>
            </a:pPr>
            <a:r>
              <a:rPr lang="fr-FR" altLang="x-none" dirty="0"/>
              <a:t>Fibre optique</a:t>
            </a:r>
          </a:p>
          <a:p>
            <a:pPr lvl="1">
              <a:buClr>
                <a:schemeClr val="bg1"/>
              </a:buClr>
            </a:pPr>
            <a:r>
              <a:rPr lang="fr-FR" altLang="x-none" dirty="0"/>
              <a:t>Ligne téléphonique fixe: ligne analogique, xDSL</a:t>
            </a:r>
          </a:p>
          <a:p>
            <a:pPr lvl="1">
              <a:buClr>
                <a:schemeClr val="bg1"/>
              </a:buClr>
            </a:pPr>
            <a:r>
              <a:rPr lang="fr-FR" altLang="x-none" dirty="0"/>
              <a:t>Ligne téléphonique mobile: 4G, LTE, 3G+, 3G, </a:t>
            </a:r>
            <a:r>
              <a:rPr lang="fr-FR" altLang="x-none" dirty="0" err="1"/>
              <a:t>Edge</a:t>
            </a:r>
            <a:r>
              <a:rPr lang="fr-FR" altLang="x-none" dirty="0"/>
              <a:t>, GPRS, GSM</a:t>
            </a:r>
          </a:p>
          <a:p>
            <a:pPr lvl="1">
              <a:buClr>
                <a:schemeClr val="bg1"/>
              </a:buClr>
            </a:pPr>
            <a:r>
              <a:rPr lang="fr-FR" altLang="x-none" dirty="0"/>
              <a:t>Internet par satellite</a:t>
            </a:r>
          </a:p>
          <a:p>
            <a:pPr lvl="1">
              <a:buClr>
                <a:schemeClr val="bg1"/>
              </a:buClr>
            </a:pPr>
            <a:r>
              <a:rPr lang="fr-FR" altLang="x-none" dirty="0"/>
              <a:t>Wi-Fi </a:t>
            </a:r>
          </a:p>
          <a:p>
            <a:endParaRPr lang="en-GB" sz="2800" dirty="0"/>
          </a:p>
          <a:p>
            <a:endParaRPr lang="fr-FR" sz="2800" dirty="0"/>
          </a:p>
        </p:txBody>
      </p:sp>
    </p:spTree>
    <p:extLst>
      <p:ext uri="{BB962C8B-B14F-4D97-AF65-F5344CB8AC3E}">
        <p14:creationId xmlns:p14="http://schemas.microsoft.com/office/powerpoint/2010/main" val="93010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Internet : des tuyaux</a:t>
            </a:r>
            <a:endParaRPr lang="en-GB" dirty="0"/>
          </a:p>
        </p:txBody>
      </p:sp>
      <p:sp>
        <p:nvSpPr>
          <p:cNvPr id="3" name="Espace réservé du contenu 2"/>
          <p:cNvSpPr>
            <a:spLocks noGrp="1"/>
          </p:cNvSpPr>
          <p:nvPr>
            <p:ph idx="1"/>
          </p:nvPr>
        </p:nvSpPr>
        <p:spPr>
          <a:xfrm>
            <a:off x="145915" y="980728"/>
            <a:ext cx="8868902" cy="5450334"/>
          </a:xfrm>
        </p:spPr>
        <p:txBody>
          <a:bodyPr/>
          <a:lstStyle/>
          <a:p>
            <a:r>
              <a:rPr lang="fr-FR" dirty="0"/>
              <a:t>Les </a:t>
            </a:r>
            <a:r>
              <a:rPr lang="fr-FR" b="1" dirty="0">
                <a:solidFill>
                  <a:srgbClr val="4EAF03"/>
                </a:solidFill>
              </a:rPr>
              <a:t>câbles</a:t>
            </a:r>
            <a:r>
              <a:rPr lang="fr-FR" dirty="0"/>
              <a:t> qui traversent les pays et les océans </a:t>
            </a:r>
          </a:p>
          <a:p>
            <a:endParaRPr lang="fr-FR" sz="1800" dirty="0"/>
          </a:p>
          <a:p>
            <a:r>
              <a:rPr lang="fr-FR" dirty="0"/>
              <a:t>Le réseau est géré par :</a:t>
            </a:r>
          </a:p>
          <a:p>
            <a:pPr lvl="1"/>
            <a:r>
              <a:rPr lang="fr-FR" dirty="0"/>
              <a:t>Des </a:t>
            </a:r>
            <a:r>
              <a:rPr lang="fr-FR" b="1" dirty="0">
                <a:solidFill>
                  <a:srgbClr val="4EAF03"/>
                </a:solidFill>
              </a:rPr>
              <a:t>fournisseurs d'accès natio</a:t>
            </a:r>
            <a:r>
              <a:rPr lang="fr-FR" dirty="0">
                <a:solidFill>
                  <a:srgbClr val="4EAF03"/>
                </a:solidFill>
              </a:rPr>
              <a:t>naux</a:t>
            </a:r>
            <a:r>
              <a:rPr lang="fr-FR" dirty="0"/>
              <a:t> (</a:t>
            </a:r>
            <a:r>
              <a:rPr lang="fr-FR" dirty="0" err="1"/>
              <a:t>backbone</a:t>
            </a:r>
            <a:r>
              <a:rPr lang="fr-FR" dirty="0"/>
              <a:t> / dorsale)</a:t>
            </a:r>
          </a:p>
          <a:p>
            <a:pPr lvl="1"/>
            <a:r>
              <a:rPr lang="fr-FR" dirty="0"/>
              <a:t>Des </a:t>
            </a:r>
            <a:r>
              <a:rPr lang="fr-FR" b="1" dirty="0">
                <a:solidFill>
                  <a:srgbClr val="4EAF03"/>
                </a:solidFill>
              </a:rPr>
              <a:t>fournisseurs d'accès locaux </a:t>
            </a:r>
            <a:r>
              <a:rPr lang="fr-FR" dirty="0"/>
              <a:t>(FAI : boucle locale)</a:t>
            </a:r>
          </a:p>
          <a:p>
            <a:pPr lvl="1"/>
            <a:r>
              <a:rPr lang="fr-FR" dirty="0"/>
              <a:t>Des </a:t>
            </a:r>
            <a:r>
              <a:rPr lang="fr-FR" b="1" dirty="0">
                <a:solidFill>
                  <a:srgbClr val="4EAF03"/>
                </a:solidFill>
              </a:rPr>
              <a:t>commutateurs / routeurs </a:t>
            </a:r>
            <a:r>
              <a:rPr lang="fr-FR" dirty="0"/>
              <a:t>(entre FAI)</a:t>
            </a:r>
          </a:p>
          <a:p>
            <a:endParaRPr lang="en-GB"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8</a:t>
            </a:fld>
            <a:endParaRPr lang="fr-FR"/>
          </a:p>
        </p:txBody>
      </p:sp>
    </p:spTree>
    <p:extLst>
      <p:ext uri="{BB962C8B-B14F-4D97-AF65-F5344CB8AC3E}">
        <p14:creationId xmlns:p14="http://schemas.microsoft.com/office/powerpoint/2010/main" val="54559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Internet : des tuyaux</a:t>
            </a:r>
            <a:endParaRPr lang="en-GB" dirty="0"/>
          </a:p>
        </p:txBody>
      </p:sp>
      <p:sp>
        <p:nvSpPr>
          <p:cNvPr id="4" name="Espace réservé du numéro de diapositive 3"/>
          <p:cNvSpPr>
            <a:spLocks noGrp="1"/>
          </p:cNvSpPr>
          <p:nvPr>
            <p:ph type="sldNum" sz="quarter" idx="12"/>
          </p:nvPr>
        </p:nvSpPr>
        <p:spPr/>
        <p:txBody>
          <a:bodyPr/>
          <a:lstStyle/>
          <a:p>
            <a:fld id="{BE6A53CE-317A-6D46-9381-9000A76D9D79}" type="slidenum">
              <a:rPr lang="fr-FR" smtClean="0"/>
              <a:t>9</a:t>
            </a:fld>
            <a:endParaRPr lang="fr-FR"/>
          </a:p>
        </p:txBody>
      </p:sp>
      <p:pic>
        <p:nvPicPr>
          <p:cNvPr id="6" name="Picture 2" descr="ables-sousm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43" y="1611910"/>
            <a:ext cx="7947046" cy="2880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23728" y="4652227"/>
            <a:ext cx="4507772" cy="369332"/>
          </a:xfrm>
          <a:prstGeom prst="rect">
            <a:avLst/>
          </a:prstGeom>
        </p:spPr>
        <p:txBody>
          <a:bodyPr wrap="none">
            <a:spAutoFit/>
          </a:bodyPr>
          <a:lstStyle/>
          <a:p>
            <a:r>
              <a:rPr lang="fr-FR" dirty="0">
                <a:solidFill>
                  <a:schemeClr val="bg1"/>
                </a:solidFill>
              </a:rPr>
              <a:t>Trafic mondial internet par câbles sous-marins</a:t>
            </a:r>
            <a:endParaRPr lang="en-GB" dirty="0">
              <a:solidFill>
                <a:schemeClr val="bg1"/>
              </a:solidFill>
            </a:endParaRPr>
          </a:p>
        </p:txBody>
      </p:sp>
    </p:spTree>
    <p:extLst>
      <p:ext uri="{BB962C8B-B14F-4D97-AF65-F5344CB8AC3E}">
        <p14:creationId xmlns:p14="http://schemas.microsoft.com/office/powerpoint/2010/main" val="173096364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009700"/>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15155</TotalTime>
  <Words>1973</Words>
  <Application>Microsoft Macintosh PowerPoint</Application>
  <PresentationFormat>Affichage à l'écran (4:3)</PresentationFormat>
  <Paragraphs>349</Paragraphs>
  <Slides>40</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ＭＳ Ｐゴシック</vt:lpstr>
      <vt:lpstr>Arial</vt:lpstr>
      <vt:lpstr>Calibri</vt:lpstr>
      <vt:lpstr>Thème Office</vt:lpstr>
      <vt:lpstr>Collaborer et Communiquer</vt:lpstr>
      <vt:lpstr>Présentation PowerPoint</vt:lpstr>
      <vt:lpstr>Plan de la séance</vt:lpstr>
      <vt:lpstr>Internet</vt:lpstr>
      <vt:lpstr>Internet</vt:lpstr>
      <vt:lpstr>Un peu d’histoire : Arpanet</vt:lpstr>
      <vt:lpstr>Internet : des tuyaux</vt:lpstr>
      <vt:lpstr>Internet : des tuyaux</vt:lpstr>
      <vt:lpstr>Internet : des tuyaux</vt:lpstr>
      <vt:lpstr>Free</vt:lpstr>
      <vt:lpstr>Quelles informations dans les tuyaux?</vt:lpstr>
      <vt:lpstr>Adresse IP</vt:lpstr>
      <vt:lpstr>Adresse IP</vt:lpstr>
      <vt:lpstr>Adresse IP </vt:lpstr>
      <vt:lpstr>Protocole</vt:lpstr>
      <vt:lpstr>TCP : Paquets de messages</vt:lpstr>
      <vt:lpstr>TCP : Contrôle du message</vt:lpstr>
      <vt:lpstr>Web</vt:lpstr>
      <vt:lpstr>Web</vt:lpstr>
      <vt:lpstr>Web</vt:lpstr>
      <vt:lpstr>Créer des site web</vt:lpstr>
      <vt:lpstr>Hébergeur (serveur web)</vt:lpstr>
      <vt:lpstr>Code et Interprétation du code</vt:lpstr>
      <vt:lpstr>Blog clé en main</vt:lpstr>
      <vt:lpstr>Monde plus ou moins connecté</vt:lpstr>
      <vt:lpstr>Monde plus ou moins censuré</vt:lpstr>
      <vt:lpstr>6 sites les plus visités du monde</vt:lpstr>
      <vt:lpstr>IA Générative</vt:lpstr>
      <vt:lpstr>Qu'est-ce qu'une IA générative ? </vt:lpstr>
      <vt:lpstr>7 étapes du fonctionnement de CHATGPT</vt:lpstr>
      <vt:lpstr>Et concrètement</vt:lpstr>
      <vt:lpstr>Amorçage du prompt</vt:lpstr>
      <vt:lpstr>Prompt typique</vt:lpstr>
      <vt:lpstr>Révision d’un prompt</vt:lpstr>
      <vt:lpstr>Prompting à partir de Zéro, Un et un peu d’exemples</vt:lpstr>
      <vt:lpstr>Prompting avancés</vt:lpstr>
      <vt:lpstr>Prompting avancés</vt:lpstr>
      <vt:lpstr>Une IA sécurisée et éthique ?</vt:lpstr>
      <vt:lpstr>Alternatives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la version d'évaluation de Office 2004</dc:creator>
  <cp:lastModifiedBy>Sandra Bringay</cp:lastModifiedBy>
  <cp:revision>1886</cp:revision>
  <cp:lastPrinted>2015-11-06T11:27:29Z</cp:lastPrinted>
  <dcterms:created xsi:type="dcterms:W3CDTF">2015-10-26T09:48:17Z</dcterms:created>
  <dcterms:modified xsi:type="dcterms:W3CDTF">2025-03-31T16:13:34Z</dcterms:modified>
</cp:coreProperties>
</file>