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1"/>
  </p:notesMasterIdLst>
  <p:handoutMasterIdLst>
    <p:handoutMasterId r:id="rId12"/>
  </p:handoutMasterIdLst>
  <p:sldIdLst>
    <p:sldId id="256" r:id="rId2"/>
    <p:sldId id="325" r:id="rId3"/>
    <p:sldId id="335" r:id="rId4"/>
    <p:sldId id="329" r:id="rId5"/>
    <p:sldId id="330" r:id="rId6"/>
    <p:sldId id="331" r:id="rId7"/>
    <p:sldId id="332" r:id="rId8"/>
    <p:sldId id="333" r:id="rId9"/>
    <p:sldId id="33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clrMru>
    <a:srgbClr val="256898"/>
    <a:srgbClr val="F7F9FF"/>
    <a:srgbClr val="236896"/>
    <a:srgbClr val="E6ECF5"/>
    <a:srgbClr val="226895"/>
    <a:srgbClr val="2676AC"/>
    <a:srgbClr val="1351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339" autoAdjust="0"/>
    <p:restoredTop sz="92925"/>
  </p:normalViewPr>
  <p:slideViewPr>
    <p:cSldViewPr snapToGrid="0" snapToObjects="1">
      <p:cViewPr varScale="1">
        <p:scale>
          <a:sx n="119" d="100"/>
          <a:sy n="119" d="100"/>
        </p:scale>
        <p:origin x="448" y="17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DE44D0C-6911-734D-ABCD-BF11F2FC861A}" type="datetimeFigureOut">
              <a:rPr lang="fr-FR" smtClean="0"/>
              <a:t>22/02/2025</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30720CB-42A5-8C43-AFDC-23B3260F5C7D}" type="slidenum">
              <a:rPr lang="fr-FR" smtClean="0"/>
              <a:t>‹N°›</a:t>
            </a:fld>
            <a:endParaRPr lang="fr-FR"/>
          </a:p>
        </p:txBody>
      </p:sp>
    </p:spTree>
    <p:extLst>
      <p:ext uri="{BB962C8B-B14F-4D97-AF65-F5344CB8AC3E}">
        <p14:creationId xmlns:p14="http://schemas.microsoft.com/office/powerpoint/2010/main" val="26270806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F776C1-37B3-274A-9F4E-C21785A7653E}" type="datetimeFigureOut">
              <a:rPr lang="fr-FR" smtClean="0"/>
              <a:t>22/02/2025</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8D4A18-D75E-AD44-BDF3-5EEB53AFDB63}" type="slidenum">
              <a:rPr lang="fr-FR" smtClean="0"/>
              <a:t>‹N°›</a:t>
            </a:fld>
            <a:endParaRPr lang="fr-FR"/>
          </a:p>
        </p:txBody>
      </p:sp>
    </p:spTree>
    <p:extLst>
      <p:ext uri="{BB962C8B-B14F-4D97-AF65-F5344CB8AC3E}">
        <p14:creationId xmlns:p14="http://schemas.microsoft.com/office/powerpoint/2010/main" val="290749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Nouveau : on insiste</a:t>
            </a:r>
            <a:r>
              <a:rPr lang="fr-FR" baseline="0" dirty="0"/>
              <a:t> sur la partie formation</a:t>
            </a:r>
            <a:endParaRPr lang="fr-FR" dirty="0"/>
          </a:p>
        </p:txBody>
      </p:sp>
      <p:sp>
        <p:nvSpPr>
          <p:cNvPr id="4" name="Espace réservé du numéro de diapositive 3"/>
          <p:cNvSpPr>
            <a:spLocks noGrp="1"/>
          </p:cNvSpPr>
          <p:nvPr>
            <p:ph type="sldNum" sz="quarter" idx="10"/>
          </p:nvPr>
        </p:nvSpPr>
        <p:spPr/>
        <p:txBody>
          <a:bodyPr/>
          <a:lstStyle/>
          <a:p>
            <a:fld id="{978D4A18-D75E-AD44-BDF3-5EEB53AFDB63}" type="slidenum">
              <a:rPr lang="fr-FR" smtClean="0"/>
              <a:t>1</a:t>
            </a:fld>
            <a:endParaRPr lang="fr-FR"/>
          </a:p>
        </p:txBody>
      </p:sp>
    </p:spTree>
    <p:extLst>
      <p:ext uri="{BB962C8B-B14F-4D97-AF65-F5344CB8AC3E}">
        <p14:creationId xmlns:p14="http://schemas.microsoft.com/office/powerpoint/2010/main" val="1876548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78D4A18-D75E-AD44-BDF3-5EEB53AFDB63}" type="slidenum">
              <a:rPr lang="fr-FR" smtClean="0"/>
              <a:t>4</a:t>
            </a:fld>
            <a:endParaRPr lang="fr-FR"/>
          </a:p>
        </p:txBody>
      </p:sp>
    </p:spTree>
    <p:extLst>
      <p:ext uri="{BB962C8B-B14F-4D97-AF65-F5344CB8AC3E}">
        <p14:creationId xmlns:p14="http://schemas.microsoft.com/office/powerpoint/2010/main" val="23086768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Titre">
    <p:spTree>
      <p:nvGrpSpPr>
        <p:cNvPr id="1" name=""/>
        <p:cNvGrpSpPr/>
        <p:nvPr/>
      </p:nvGrpSpPr>
      <p:grpSpPr>
        <a:xfrm>
          <a:off x="0" y="0"/>
          <a:ext cx="0" cy="0"/>
          <a:chOff x="0" y="0"/>
          <a:chExt cx="0" cy="0"/>
        </a:xfrm>
      </p:grpSpPr>
      <p:sp>
        <p:nvSpPr>
          <p:cNvPr id="11" name="Rectangle 10"/>
          <p:cNvSpPr/>
          <p:nvPr userDrawn="1"/>
        </p:nvSpPr>
        <p:spPr>
          <a:xfrm>
            <a:off x="0" y="1627094"/>
            <a:ext cx="9144000" cy="5230906"/>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ctrTitle"/>
          </p:nvPr>
        </p:nvSpPr>
        <p:spPr>
          <a:xfrm>
            <a:off x="685800" y="2853109"/>
            <a:ext cx="7772400" cy="1006476"/>
          </a:xfrm>
        </p:spPr>
        <p:txBody>
          <a:bodyPr anchor="b">
            <a:normAutofit/>
          </a:bodyPr>
          <a:lstStyle>
            <a:lvl1pPr algn="ctr">
              <a:defRPr sz="3600">
                <a:solidFill>
                  <a:schemeClr val="tx1"/>
                </a:solidFill>
                <a:latin typeface="Avenir Book" charset="0"/>
                <a:ea typeface="Avenir Book" charset="0"/>
                <a:cs typeface="Avenir Book" charset="0"/>
              </a:defRPr>
            </a:lvl1pPr>
          </a:lstStyle>
          <a:p>
            <a:r>
              <a:rPr lang="fr-FR" dirty="0"/>
              <a:t>Cliquez et modifiez le titre</a:t>
            </a:r>
            <a:endParaRPr lang="en-US" dirty="0"/>
          </a:p>
        </p:txBody>
      </p:sp>
      <p:sp>
        <p:nvSpPr>
          <p:cNvPr id="3" name="Subtitle 2"/>
          <p:cNvSpPr>
            <a:spLocks noGrp="1"/>
          </p:cNvSpPr>
          <p:nvPr>
            <p:ph type="subTitle" idx="1"/>
          </p:nvPr>
        </p:nvSpPr>
        <p:spPr>
          <a:xfrm>
            <a:off x="1143000" y="4046817"/>
            <a:ext cx="6858000" cy="1655762"/>
          </a:xfrm>
        </p:spPr>
        <p:txBody>
          <a:bodyPr>
            <a:normAutofit/>
          </a:bodyPr>
          <a:lstStyle>
            <a:lvl1pPr marL="0" indent="0" algn="ctr">
              <a:buNone/>
              <a:defRPr sz="3000">
                <a:solidFill>
                  <a:schemeClr val="tx1"/>
                </a:solidFill>
                <a:latin typeface="Avenir Book" charset="0"/>
                <a:ea typeface="Avenir Book" charset="0"/>
                <a:cs typeface="Avenir Book"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Cliquez pour modifier le style des sous-titres du masque</a:t>
            </a:r>
            <a:endParaRPr lang="en-US" dirty="0"/>
          </a:p>
        </p:txBody>
      </p:sp>
      <p:pic>
        <p:nvPicPr>
          <p:cNvPr id="7" name="Image 6" descr="LOGO-VIOLET-VF.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88677" y="135100"/>
            <a:ext cx="1594373" cy="1141751"/>
          </a:xfrm>
          <a:prstGeom prst="rect">
            <a:avLst/>
          </a:prstGeom>
        </p:spPr>
      </p:pic>
    </p:spTree>
    <p:extLst>
      <p:ext uri="{BB962C8B-B14F-4D97-AF65-F5344CB8AC3E}">
        <p14:creationId xmlns:p14="http://schemas.microsoft.com/office/powerpoint/2010/main" val="1889776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Gabarit">
    <p:spTree>
      <p:nvGrpSpPr>
        <p:cNvPr id="1" name=""/>
        <p:cNvGrpSpPr/>
        <p:nvPr/>
      </p:nvGrpSpPr>
      <p:grpSpPr>
        <a:xfrm>
          <a:off x="0" y="0"/>
          <a:ext cx="0" cy="0"/>
          <a:chOff x="0" y="0"/>
          <a:chExt cx="0" cy="0"/>
        </a:xfrm>
      </p:grpSpPr>
      <p:sp>
        <p:nvSpPr>
          <p:cNvPr id="5" name="Rectangle 4"/>
          <p:cNvSpPr/>
          <p:nvPr userDrawn="1"/>
        </p:nvSpPr>
        <p:spPr>
          <a:xfrm>
            <a:off x="0" y="1627094"/>
            <a:ext cx="9144000" cy="5230906"/>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descr="LOGO-VIOLET-VF.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40049" y="0"/>
            <a:ext cx="1594373" cy="1141751"/>
          </a:xfrm>
          <a:prstGeom prst="rect">
            <a:avLst/>
          </a:prstGeom>
        </p:spPr>
      </p:pic>
    </p:spTree>
    <p:extLst>
      <p:ext uri="{BB962C8B-B14F-4D97-AF65-F5344CB8AC3E}">
        <p14:creationId xmlns:p14="http://schemas.microsoft.com/office/powerpoint/2010/main" val="1859331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1947785" y="171470"/>
            <a:ext cx="6863399" cy="847861"/>
          </a:xfrm>
        </p:spPr>
        <p:txBody>
          <a:bodyPr>
            <a:normAutofit/>
          </a:bodyPr>
          <a:lstStyle>
            <a:lvl1pPr>
              <a:defRPr sz="2400" b="1" cap="none" baseline="0">
                <a:solidFill>
                  <a:schemeClr val="accent2">
                    <a:lumMod val="75000"/>
                  </a:schemeClr>
                </a:solidFill>
                <a:latin typeface="Avenir Book" charset="0"/>
                <a:ea typeface="Avenir Book" charset="0"/>
                <a:cs typeface="Avenir Book" charset="0"/>
              </a:defRPr>
            </a:lvl1pPr>
          </a:lstStyle>
          <a:p>
            <a:r>
              <a:rPr lang="fr-FR" dirty="0"/>
              <a:t>Cliquez et modifiez le titre</a:t>
            </a:r>
            <a:endParaRPr lang="en-US" dirty="0"/>
          </a:p>
        </p:txBody>
      </p:sp>
      <p:sp>
        <p:nvSpPr>
          <p:cNvPr id="3" name="Content Placeholder 2"/>
          <p:cNvSpPr>
            <a:spLocks noGrp="1"/>
          </p:cNvSpPr>
          <p:nvPr>
            <p:ph idx="1"/>
          </p:nvPr>
        </p:nvSpPr>
        <p:spPr>
          <a:xfrm>
            <a:off x="319369" y="1437071"/>
            <a:ext cx="8491815" cy="4663926"/>
          </a:xfrm>
        </p:spPr>
        <p:txBody>
          <a:bodyPr>
            <a:normAutofit/>
          </a:bodyPr>
          <a:lstStyle>
            <a:lvl1pPr>
              <a:defRPr lang="fr-FR" sz="2200" b="0" kern="1200" cap="none" baseline="0" dirty="0" smtClean="0">
                <a:solidFill>
                  <a:schemeClr val="tx1"/>
                </a:solidFill>
                <a:latin typeface="Avenir Book" charset="0"/>
                <a:ea typeface="Avenir Book" charset="0"/>
                <a:cs typeface="Avenir Book" charset="0"/>
              </a:defRPr>
            </a:lvl1pPr>
            <a:lvl2pPr>
              <a:defRPr sz="2200">
                <a:latin typeface="Avenir Book" charset="0"/>
                <a:ea typeface="Avenir Book" charset="0"/>
                <a:cs typeface="Avenir Book" charset="0"/>
              </a:defRPr>
            </a:lvl2pPr>
            <a:lvl3pPr>
              <a:defRPr sz="2200">
                <a:latin typeface="Avenir Book" charset="0"/>
                <a:ea typeface="Avenir Book" charset="0"/>
                <a:cs typeface="Avenir Book" charset="0"/>
              </a:defRPr>
            </a:lvl3pPr>
            <a:lvl4pPr>
              <a:defRPr sz="2200">
                <a:latin typeface="Avenir Book" charset="0"/>
                <a:ea typeface="Avenir Book" charset="0"/>
                <a:cs typeface="Avenir Book" charset="0"/>
              </a:defRPr>
            </a:lvl4pPr>
            <a:lvl5pPr>
              <a:defRPr sz="2200">
                <a:latin typeface="Avenir Book" charset="0"/>
                <a:ea typeface="Avenir Book" charset="0"/>
                <a:cs typeface="Avenir Book"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10"/>
          </p:nvPr>
        </p:nvSpPr>
        <p:spPr/>
        <p:txBody>
          <a:bodyPr/>
          <a:lstStyle>
            <a:lvl1pPr>
              <a:defRPr>
                <a:latin typeface="Avenir Book" charset="0"/>
                <a:ea typeface="Avenir Book" charset="0"/>
                <a:cs typeface="Avenir Book" charset="0"/>
              </a:defRPr>
            </a:lvl1pPr>
          </a:lstStyle>
          <a:p>
            <a:endParaRPr lang="fr-FR"/>
          </a:p>
        </p:txBody>
      </p:sp>
      <p:sp>
        <p:nvSpPr>
          <p:cNvPr id="6" name="Slide Number Placeholder 5"/>
          <p:cNvSpPr>
            <a:spLocks noGrp="1"/>
          </p:cNvSpPr>
          <p:nvPr>
            <p:ph type="sldNum" sz="quarter" idx="12"/>
          </p:nvPr>
        </p:nvSpPr>
        <p:spPr/>
        <p:txBody>
          <a:bodyPr/>
          <a:lstStyle>
            <a:lvl1pPr>
              <a:defRPr>
                <a:latin typeface="Avenir Book" charset="0"/>
                <a:ea typeface="Avenir Book" charset="0"/>
                <a:cs typeface="Avenir Book" charset="0"/>
              </a:defRPr>
            </a:lvl1pPr>
          </a:lstStyle>
          <a:p>
            <a:fld id="{9F5EB459-6BC5-9E4D-90D2-27C5E13D9F42}" type="slidenum">
              <a:rPr lang="fr-FR" smtClean="0"/>
              <a:pPr/>
              <a:t>‹N°›</a:t>
            </a:fld>
            <a:endParaRPr lang="fr-FR" dirty="0"/>
          </a:p>
        </p:txBody>
      </p:sp>
      <p:sp>
        <p:nvSpPr>
          <p:cNvPr id="8" name="Footer Placeholder 4">
            <a:extLst>
              <a:ext uri="{FF2B5EF4-FFF2-40B4-BE49-F238E27FC236}">
                <a16:creationId xmlns:a16="http://schemas.microsoft.com/office/drawing/2014/main" id="{E13A0383-AE2B-DE49-AA4C-7FEF0A7A8839}"/>
              </a:ext>
            </a:extLst>
          </p:cNvPr>
          <p:cNvSpPr>
            <a:spLocks noGrp="1"/>
          </p:cNvSpPr>
          <p:nvPr>
            <p:ph type="ftr" sz="quarter" idx="3"/>
          </p:nvPr>
        </p:nvSpPr>
        <p:spPr>
          <a:xfrm>
            <a:off x="2649072" y="6363197"/>
            <a:ext cx="3691215" cy="365125"/>
          </a:xfrm>
          <a:prstGeom prst="rect">
            <a:avLst/>
          </a:prstGeom>
        </p:spPr>
        <p:txBody>
          <a:bodyPr vert="horz" lIns="91440" tIns="45720" rIns="91440" bIns="45720" rtlCol="0" anchor="ctr"/>
          <a:lstStyle>
            <a:lvl1pPr algn="ctr">
              <a:defRPr sz="1200">
                <a:solidFill>
                  <a:schemeClr val="tx1"/>
                </a:solidFill>
                <a:latin typeface="Avenir Book" charset="0"/>
                <a:ea typeface="Avenir Book" charset="0"/>
                <a:cs typeface="Avenir Book" charset="0"/>
              </a:defRPr>
            </a:lvl1pPr>
          </a:lstStyle>
          <a:p>
            <a:r>
              <a:rPr lang="fr-FR" dirty="0"/>
              <a:t>http://www.univ-montp3.fr/</a:t>
            </a:r>
            <a:r>
              <a:rPr lang="fr-FR" dirty="0" err="1"/>
              <a:t>miap</a:t>
            </a:r>
            <a:r>
              <a:rPr lang="fr-FR" dirty="0"/>
              <a:t>/</a:t>
            </a:r>
            <a:r>
              <a:rPr lang="fr-FR" dirty="0" err="1"/>
              <a:t>ens</a:t>
            </a:r>
            <a:r>
              <a:rPr lang="fr-FR" dirty="0"/>
              <a:t>/info/</a:t>
            </a:r>
            <a:r>
              <a:rPr lang="fr-FR" dirty="0" err="1"/>
              <a:t>PerfPix</a:t>
            </a:r>
            <a:endParaRPr lang="fr-FR" dirty="0"/>
          </a:p>
        </p:txBody>
      </p:sp>
    </p:spTree>
    <p:extLst>
      <p:ext uri="{BB962C8B-B14F-4D97-AF65-F5344CB8AC3E}">
        <p14:creationId xmlns:p14="http://schemas.microsoft.com/office/powerpoint/2010/main" val="19404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iapo sans contenu + Pied de page">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272303" y="6356351"/>
            <a:ext cx="8548968" cy="378818"/>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Date Placeholder 3"/>
          <p:cNvSpPr>
            <a:spLocks noGrp="1"/>
          </p:cNvSpPr>
          <p:nvPr>
            <p:ph type="dt" sz="half" idx="10"/>
          </p:nvPr>
        </p:nvSpPr>
        <p:spPr/>
        <p:txBody>
          <a:bodyPr/>
          <a:lstStyle>
            <a:lvl1pPr>
              <a:defRPr>
                <a:latin typeface="Avenir Book" charset="0"/>
                <a:ea typeface="Avenir Book" charset="0"/>
                <a:cs typeface="Avenir Book" charset="0"/>
              </a:defRPr>
            </a:lvl1pPr>
          </a:lstStyle>
          <a:p>
            <a:endParaRPr lang="fr-FR"/>
          </a:p>
        </p:txBody>
      </p:sp>
      <p:sp>
        <p:nvSpPr>
          <p:cNvPr id="6" name="Slide Number Placeholder 5"/>
          <p:cNvSpPr>
            <a:spLocks noGrp="1"/>
          </p:cNvSpPr>
          <p:nvPr>
            <p:ph type="sldNum" sz="quarter" idx="12"/>
          </p:nvPr>
        </p:nvSpPr>
        <p:spPr/>
        <p:txBody>
          <a:bodyPr/>
          <a:lstStyle>
            <a:lvl1pPr>
              <a:defRPr>
                <a:latin typeface="Avenir Book" charset="0"/>
                <a:ea typeface="Avenir Book" charset="0"/>
                <a:cs typeface="Avenir Book" charset="0"/>
              </a:defRPr>
            </a:lvl1pPr>
          </a:lstStyle>
          <a:p>
            <a:fld id="{9F5EB459-6BC5-9E4D-90D2-27C5E13D9F42}" type="slidenum">
              <a:rPr lang="fr-FR" smtClean="0"/>
              <a:pPr/>
              <a:t>‹N°›</a:t>
            </a:fld>
            <a:endParaRPr lang="fr-FR"/>
          </a:p>
        </p:txBody>
      </p:sp>
      <p:pic>
        <p:nvPicPr>
          <p:cNvPr id="9" name="Image 8" descr="LOGO-VIOLET-VF.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594373" cy="1141751"/>
          </a:xfrm>
          <a:prstGeom prst="rect">
            <a:avLst/>
          </a:prstGeom>
        </p:spPr>
      </p:pic>
      <p:sp>
        <p:nvSpPr>
          <p:cNvPr id="10" name="Footer Placeholder 4">
            <a:extLst>
              <a:ext uri="{FF2B5EF4-FFF2-40B4-BE49-F238E27FC236}">
                <a16:creationId xmlns:a16="http://schemas.microsoft.com/office/drawing/2014/main" id="{76562323-F606-074E-A60B-C284CACA04EB}"/>
              </a:ext>
            </a:extLst>
          </p:cNvPr>
          <p:cNvSpPr>
            <a:spLocks noGrp="1"/>
          </p:cNvSpPr>
          <p:nvPr>
            <p:ph type="ftr" sz="quarter" idx="3"/>
          </p:nvPr>
        </p:nvSpPr>
        <p:spPr>
          <a:xfrm>
            <a:off x="2649072" y="6363197"/>
            <a:ext cx="3691215" cy="365125"/>
          </a:xfrm>
          <a:prstGeom prst="rect">
            <a:avLst/>
          </a:prstGeom>
        </p:spPr>
        <p:txBody>
          <a:bodyPr vert="horz" lIns="91440" tIns="45720" rIns="91440" bIns="45720" rtlCol="0" anchor="ctr"/>
          <a:lstStyle>
            <a:lvl1pPr algn="ctr">
              <a:defRPr sz="1200">
                <a:solidFill>
                  <a:schemeClr val="tx1"/>
                </a:solidFill>
                <a:latin typeface="Avenir Book" charset="0"/>
                <a:ea typeface="Avenir Book" charset="0"/>
                <a:cs typeface="Avenir Book" charset="0"/>
              </a:defRPr>
            </a:lvl1pPr>
          </a:lstStyle>
          <a:p>
            <a:r>
              <a:rPr lang="fr-FR" dirty="0"/>
              <a:t>http://www.univ-montp3.fr/</a:t>
            </a:r>
            <a:r>
              <a:rPr lang="fr-FR" dirty="0" err="1"/>
              <a:t>miap</a:t>
            </a:r>
            <a:r>
              <a:rPr lang="fr-FR" dirty="0"/>
              <a:t>/</a:t>
            </a:r>
            <a:r>
              <a:rPr lang="fr-FR" dirty="0" err="1"/>
              <a:t>ens</a:t>
            </a:r>
            <a:r>
              <a:rPr lang="fr-FR" dirty="0"/>
              <a:t>/info/</a:t>
            </a:r>
            <a:r>
              <a:rPr lang="fr-FR" dirty="0" err="1"/>
              <a:t>PerfPix</a:t>
            </a:r>
            <a:endParaRPr lang="fr-FR" dirty="0"/>
          </a:p>
        </p:txBody>
      </p:sp>
    </p:spTree>
    <p:extLst>
      <p:ext uri="{BB962C8B-B14F-4D97-AF65-F5344CB8AC3E}">
        <p14:creationId xmlns:p14="http://schemas.microsoft.com/office/powerpoint/2010/main" val="1422188240"/>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apo sans contenu Sans Pied de page">
    <p:bg>
      <p:bgRef idx="1001">
        <a:schemeClr val="bg1"/>
      </p:bgRef>
    </p:bg>
    <p:spTree>
      <p:nvGrpSpPr>
        <p:cNvPr id="1" name=""/>
        <p:cNvGrpSpPr/>
        <p:nvPr/>
      </p:nvGrpSpPr>
      <p:grpSpPr>
        <a:xfrm>
          <a:off x="0" y="0"/>
          <a:ext cx="0" cy="0"/>
          <a:chOff x="0" y="0"/>
          <a:chExt cx="0" cy="0"/>
        </a:xfrm>
      </p:grpSpPr>
      <p:pic>
        <p:nvPicPr>
          <p:cNvPr id="6" name="Image 5" descr="LOGO-VIOLET-VF.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594373" cy="1141751"/>
          </a:xfrm>
          <a:prstGeom prst="rect">
            <a:avLst/>
          </a:prstGeom>
        </p:spPr>
      </p:pic>
    </p:spTree>
    <p:extLst>
      <p:ext uri="{BB962C8B-B14F-4D97-AF65-F5344CB8AC3E}">
        <p14:creationId xmlns:p14="http://schemas.microsoft.com/office/powerpoint/2010/main" val="1266029829"/>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age finale">
    <p:spTree>
      <p:nvGrpSpPr>
        <p:cNvPr id="1" name=""/>
        <p:cNvGrpSpPr/>
        <p:nvPr/>
      </p:nvGrpSpPr>
      <p:grpSpPr>
        <a:xfrm>
          <a:off x="0" y="0"/>
          <a:ext cx="0" cy="0"/>
          <a:chOff x="0" y="0"/>
          <a:chExt cx="0" cy="0"/>
        </a:xfrm>
      </p:grpSpPr>
      <p:sp>
        <p:nvSpPr>
          <p:cNvPr id="9" name="Rectangle 8"/>
          <p:cNvSpPr/>
          <p:nvPr userDrawn="1"/>
        </p:nvSpPr>
        <p:spPr>
          <a:xfrm>
            <a:off x="0" y="1627094"/>
            <a:ext cx="9144000" cy="5230906"/>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p:cNvSpPr/>
          <p:nvPr userDrawn="1"/>
        </p:nvSpPr>
        <p:spPr>
          <a:xfrm>
            <a:off x="0" y="3820081"/>
            <a:ext cx="9143999" cy="369332"/>
          </a:xfrm>
          <a:prstGeom prst="rect">
            <a:avLst/>
          </a:prstGeom>
        </p:spPr>
        <p:txBody>
          <a:bodyPr wrap="square">
            <a:spAutoFit/>
          </a:bodyPr>
          <a:lstStyle/>
          <a:p>
            <a:pPr algn="ctr"/>
            <a:r>
              <a:rPr lang="fr-FR" dirty="0">
                <a:solidFill>
                  <a:schemeClr val="tx1"/>
                </a:solidFill>
              </a:rPr>
              <a:t>https://www.univ-montp3.fr/</a:t>
            </a:r>
            <a:r>
              <a:rPr lang="fr-FR" dirty="0" err="1">
                <a:solidFill>
                  <a:schemeClr val="tx1"/>
                </a:solidFill>
              </a:rPr>
              <a:t>miap</a:t>
            </a:r>
            <a:r>
              <a:rPr lang="fr-FR" dirty="0">
                <a:solidFill>
                  <a:schemeClr val="tx1"/>
                </a:solidFill>
              </a:rPr>
              <a:t>/</a:t>
            </a:r>
            <a:r>
              <a:rPr lang="fr-FR" dirty="0" err="1">
                <a:solidFill>
                  <a:schemeClr val="tx1"/>
                </a:solidFill>
              </a:rPr>
              <a:t>ens</a:t>
            </a:r>
            <a:r>
              <a:rPr lang="fr-FR" dirty="0">
                <a:solidFill>
                  <a:schemeClr val="tx1"/>
                </a:solidFill>
              </a:rPr>
              <a:t>/info/</a:t>
            </a:r>
            <a:r>
              <a:rPr lang="fr-FR" dirty="0" err="1">
                <a:solidFill>
                  <a:schemeClr val="tx1"/>
                </a:solidFill>
              </a:rPr>
              <a:t>PerfPix</a:t>
            </a:r>
            <a:endParaRPr lang="fr-FR" dirty="0">
              <a:solidFill>
                <a:schemeClr val="tx1"/>
              </a:solidFill>
            </a:endParaRPr>
          </a:p>
        </p:txBody>
      </p:sp>
      <p:pic>
        <p:nvPicPr>
          <p:cNvPr id="7" name="Image 6" descr="LOGO-VIOLET-VF.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26537" y="0"/>
            <a:ext cx="1594373" cy="1141751"/>
          </a:xfrm>
          <a:prstGeom prst="rect">
            <a:avLst/>
          </a:prstGeom>
        </p:spPr>
      </p:pic>
    </p:spTree>
    <p:extLst>
      <p:ext uri="{BB962C8B-B14F-4D97-AF65-F5344CB8AC3E}">
        <p14:creationId xmlns:p14="http://schemas.microsoft.com/office/powerpoint/2010/main" val="1513707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a:t>Cliquez et modifiez le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endParaRPr lang="fr-FR"/>
          </a:p>
        </p:txBody>
      </p:sp>
      <p:sp>
        <p:nvSpPr>
          <p:cNvPr id="6" name="Slide Number Placeholder 5"/>
          <p:cNvSpPr>
            <a:spLocks noGrp="1"/>
          </p:cNvSpPr>
          <p:nvPr>
            <p:ph type="sldNum" sz="quarter" idx="12"/>
          </p:nvPr>
        </p:nvSpPr>
        <p:spPr/>
        <p:txBody>
          <a:bodyPr/>
          <a:lstStyle/>
          <a:p>
            <a:fld id="{9F5EB459-6BC5-9E4D-90D2-27C5E13D9F42}" type="slidenum">
              <a:rPr lang="fr-FR" smtClean="0"/>
              <a:t>‹N°›</a:t>
            </a:fld>
            <a:endParaRPr lang="fr-FR"/>
          </a:p>
        </p:txBody>
      </p:sp>
      <p:sp>
        <p:nvSpPr>
          <p:cNvPr id="7" name="Footer Placeholder 4">
            <a:extLst>
              <a:ext uri="{FF2B5EF4-FFF2-40B4-BE49-F238E27FC236}">
                <a16:creationId xmlns:a16="http://schemas.microsoft.com/office/drawing/2014/main" id="{8DB47016-5B00-164C-A0C4-B8D82B1D18E3}"/>
              </a:ext>
            </a:extLst>
          </p:cNvPr>
          <p:cNvSpPr>
            <a:spLocks noGrp="1"/>
          </p:cNvSpPr>
          <p:nvPr>
            <p:ph type="ftr" sz="quarter" idx="3"/>
          </p:nvPr>
        </p:nvSpPr>
        <p:spPr>
          <a:xfrm>
            <a:off x="2649072" y="6363197"/>
            <a:ext cx="3691215" cy="365125"/>
          </a:xfrm>
          <a:prstGeom prst="rect">
            <a:avLst/>
          </a:prstGeom>
        </p:spPr>
        <p:txBody>
          <a:bodyPr vert="horz" lIns="91440" tIns="45720" rIns="91440" bIns="45720" rtlCol="0" anchor="ctr"/>
          <a:lstStyle>
            <a:lvl1pPr algn="ctr">
              <a:defRPr sz="1200">
                <a:solidFill>
                  <a:schemeClr val="tx1"/>
                </a:solidFill>
                <a:latin typeface="Avenir Book" charset="0"/>
                <a:ea typeface="Avenir Book" charset="0"/>
                <a:cs typeface="Avenir Book" charset="0"/>
              </a:defRPr>
            </a:lvl1pPr>
          </a:lstStyle>
          <a:p>
            <a:r>
              <a:rPr lang="fr-FR" dirty="0"/>
              <a:t>http://www.univ-montp3.fr/</a:t>
            </a:r>
            <a:r>
              <a:rPr lang="fr-FR" dirty="0" err="1"/>
              <a:t>miap</a:t>
            </a:r>
            <a:r>
              <a:rPr lang="fr-FR" dirty="0"/>
              <a:t>/</a:t>
            </a:r>
            <a:r>
              <a:rPr lang="fr-FR" dirty="0" err="1"/>
              <a:t>ens</a:t>
            </a:r>
            <a:r>
              <a:rPr lang="fr-FR" dirty="0"/>
              <a:t>/info/</a:t>
            </a:r>
            <a:r>
              <a:rPr lang="fr-FR" dirty="0" err="1"/>
              <a:t>PerfPix</a:t>
            </a:r>
            <a:endParaRPr lang="fr-FR" dirty="0"/>
          </a:p>
        </p:txBody>
      </p:sp>
    </p:spTree>
    <p:extLst>
      <p:ext uri="{BB962C8B-B14F-4D97-AF65-F5344CB8AC3E}">
        <p14:creationId xmlns:p14="http://schemas.microsoft.com/office/powerpoint/2010/main" val="1394591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Deux contenus sans titre">
    <p:spTree>
      <p:nvGrpSpPr>
        <p:cNvPr id="1" name=""/>
        <p:cNvGrpSpPr/>
        <p:nvPr/>
      </p:nvGrpSpPr>
      <p:grpSpPr>
        <a:xfrm>
          <a:off x="0" y="0"/>
          <a:ext cx="0" cy="0"/>
          <a:chOff x="0" y="0"/>
          <a:chExt cx="0" cy="0"/>
        </a:xfrm>
      </p:grpSpPr>
      <p:sp>
        <p:nvSpPr>
          <p:cNvPr id="2" name="Title 1"/>
          <p:cNvSpPr>
            <a:spLocks noGrp="1"/>
          </p:cNvSpPr>
          <p:nvPr>
            <p:ph type="title"/>
          </p:nvPr>
        </p:nvSpPr>
        <p:spPr>
          <a:xfrm>
            <a:off x="2571750" y="393046"/>
            <a:ext cx="6222626" cy="895257"/>
          </a:xfrm>
        </p:spPr>
        <p:txBody>
          <a:bodyPr>
            <a:normAutofit/>
          </a:bodyPr>
          <a:lstStyle>
            <a:lvl1pPr>
              <a:defRPr sz="2800"/>
            </a:lvl1pPr>
          </a:lstStyle>
          <a:p>
            <a:r>
              <a:rPr lang="fr-FR" dirty="0"/>
              <a:t>Cliquez et modifiez le titre</a:t>
            </a:r>
            <a:endParaRPr lang="en-US" dirty="0"/>
          </a:p>
        </p:txBody>
      </p:sp>
      <p:sp>
        <p:nvSpPr>
          <p:cNvPr id="3" name="Content Placeholder 2"/>
          <p:cNvSpPr>
            <a:spLocks noGrp="1"/>
          </p:cNvSpPr>
          <p:nvPr>
            <p:ph sz="half" idx="1"/>
          </p:nvPr>
        </p:nvSpPr>
        <p:spPr>
          <a:xfrm>
            <a:off x="628650" y="1825625"/>
            <a:ext cx="3886200" cy="4351338"/>
          </a:xfrm>
        </p:spPr>
        <p:txBody>
          <a:bodyPr/>
          <a:lstStyle>
            <a:lvl1pPr>
              <a:defRPr>
                <a:solidFill>
                  <a:srgbClr val="256898"/>
                </a:solidFill>
              </a:defRPr>
            </a:lvl1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lvl1pPr>
              <a:defRPr>
                <a:solidFill>
                  <a:srgbClr val="256898"/>
                </a:solidFill>
              </a:defRPr>
            </a:lvl1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5" name="Date Placeholder 4"/>
          <p:cNvSpPr>
            <a:spLocks noGrp="1"/>
          </p:cNvSpPr>
          <p:nvPr>
            <p:ph type="dt" sz="half" idx="10"/>
          </p:nvPr>
        </p:nvSpPr>
        <p:spPr/>
        <p:txBody>
          <a:bodyPr/>
          <a:lstStyle/>
          <a:p>
            <a:endParaRPr lang="fr-FR"/>
          </a:p>
        </p:txBody>
      </p:sp>
      <p:sp>
        <p:nvSpPr>
          <p:cNvPr id="7" name="Slide Number Placeholder 6"/>
          <p:cNvSpPr>
            <a:spLocks noGrp="1"/>
          </p:cNvSpPr>
          <p:nvPr>
            <p:ph type="sldNum" sz="quarter" idx="12"/>
          </p:nvPr>
        </p:nvSpPr>
        <p:spPr/>
        <p:txBody>
          <a:bodyPr/>
          <a:lstStyle/>
          <a:p>
            <a:fld id="{9F5EB459-6BC5-9E4D-90D2-27C5E13D9F42}" type="slidenum">
              <a:rPr lang="fr-FR" smtClean="0"/>
              <a:t>‹N°›</a:t>
            </a:fld>
            <a:endParaRPr lang="fr-FR"/>
          </a:p>
        </p:txBody>
      </p:sp>
      <p:sp>
        <p:nvSpPr>
          <p:cNvPr id="8" name="Footer Placeholder 4">
            <a:extLst>
              <a:ext uri="{FF2B5EF4-FFF2-40B4-BE49-F238E27FC236}">
                <a16:creationId xmlns:a16="http://schemas.microsoft.com/office/drawing/2014/main" id="{036CB0DF-AEA2-6F45-9E5F-7B37133B3ED4}"/>
              </a:ext>
            </a:extLst>
          </p:cNvPr>
          <p:cNvSpPr>
            <a:spLocks noGrp="1"/>
          </p:cNvSpPr>
          <p:nvPr>
            <p:ph type="ftr" sz="quarter" idx="3"/>
          </p:nvPr>
        </p:nvSpPr>
        <p:spPr>
          <a:xfrm>
            <a:off x="2649072" y="6363197"/>
            <a:ext cx="3691215" cy="365125"/>
          </a:xfrm>
          <a:prstGeom prst="rect">
            <a:avLst/>
          </a:prstGeom>
        </p:spPr>
        <p:txBody>
          <a:bodyPr vert="horz" lIns="91440" tIns="45720" rIns="91440" bIns="45720" rtlCol="0" anchor="ctr"/>
          <a:lstStyle>
            <a:lvl1pPr algn="ctr">
              <a:defRPr sz="1200">
                <a:solidFill>
                  <a:schemeClr val="tx1"/>
                </a:solidFill>
                <a:latin typeface="Avenir Book" charset="0"/>
                <a:ea typeface="Avenir Book" charset="0"/>
                <a:cs typeface="Avenir Book" charset="0"/>
              </a:defRPr>
            </a:lvl1pPr>
          </a:lstStyle>
          <a:p>
            <a:r>
              <a:rPr lang="fr-FR" dirty="0"/>
              <a:t>http://www.univ-montp3.fr/</a:t>
            </a:r>
            <a:r>
              <a:rPr lang="fr-FR" dirty="0" err="1"/>
              <a:t>miap</a:t>
            </a:r>
            <a:r>
              <a:rPr lang="fr-FR" dirty="0"/>
              <a:t>/</a:t>
            </a:r>
            <a:r>
              <a:rPr lang="fr-FR" dirty="0" err="1"/>
              <a:t>ens</a:t>
            </a:r>
            <a:r>
              <a:rPr lang="fr-FR" dirty="0"/>
              <a:t>/info/</a:t>
            </a:r>
            <a:r>
              <a:rPr lang="fr-FR" dirty="0" err="1"/>
              <a:t>PerfPix</a:t>
            </a:r>
            <a:endParaRPr lang="fr-FR" dirty="0"/>
          </a:p>
        </p:txBody>
      </p:sp>
    </p:spTree>
    <p:extLst>
      <p:ext uri="{BB962C8B-B14F-4D97-AF65-F5344CB8AC3E}">
        <p14:creationId xmlns:p14="http://schemas.microsoft.com/office/powerpoint/2010/main" val="1270934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2 contenus avec titres">
    <p:spTree>
      <p:nvGrpSpPr>
        <p:cNvPr id="1" name=""/>
        <p:cNvGrpSpPr/>
        <p:nvPr/>
      </p:nvGrpSpPr>
      <p:grpSpPr>
        <a:xfrm>
          <a:off x="0" y="0"/>
          <a:ext cx="0" cy="0"/>
          <a:chOff x="0" y="0"/>
          <a:chExt cx="0" cy="0"/>
        </a:xfrm>
      </p:grpSpPr>
      <p:sp>
        <p:nvSpPr>
          <p:cNvPr id="2" name="Title 1"/>
          <p:cNvSpPr>
            <a:spLocks noGrp="1"/>
          </p:cNvSpPr>
          <p:nvPr>
            <p:ph type="title"/>
          </p:nvPr>
        </p:nvSpPr>
        <p:spPr>
          <a:xfrm>
            <a:off x="2554941" y="365127"/>
            <a:ext cx="5961600" cy="804768"/>
          </a:xfrm>
        </p:spPr>
        <p:txBody>
          <a:bodyPr>
            <a:normAutofit/>
          </a:bodyPr>
          <a:lstStyle>
            <a:lvl1pPr>
              <a:defRPr sz="2800"/>
            </a:lvl1pPr>
          </a:lstStyle>
          <a:p>
            <a:r>
              <a:rPr lang="fr-FR" dirty="0"/>
              <a:t>Cliquez et modifiez le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solidFill>
                  <a:srgbClr val="25689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solidFill>
                  <a:srgbClr val="25689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endParaRPr lang="fr-FR"/>
          </a:p>
        </p:txBody>
      </p:sp>
      <p:sp>
        <p:nvSpPr>
          <p:cNvPr id="9" name="Slide Number Placeholder 8"/>
          <p:cNvSpPr>
            <a:spLocks noGrp="1"/>
          </p:cNvSpPr>
          <p:nvPr>
            <p:ph type="sldNum" sz="quarter" idx="12"/>
          </p:nvPr>
        </p:nvSpPr>
        <p:spPr/>
        <p:txBody>
          <a:bodyPr/>
          <a:lstStyle/>
          <a:p>
            <a:fld id="{9F5EB459-6BC5-9E4D-90D2-27C5E13D9F42}" type="slidenum">
              <a:rPr lang="fr-FR" smtClean="0"/>
              <a:t>‹N°›</a:t>
            </a:fld>
            <a:endParaRPr lang="fr-FR"/>
          </a:p>
        </p:txBody>
      </p:sp>
      <p:sp>
        <p:nvSpPr>
          <p:cNvPr id="10" name="Footer Placeholder 4">
            <a:extLst>
              <a:ext uri="{FF2B5EF4-FFF2-40B4-BE49-F238E27FC236}">
                <a16:creationId xmlns:a16="http://schemas.microsoft.com/office/drawing/2014/main" id="{5CB8BDD6-C0C7-9C42-8618-EC16B8595FF3}"/>
              </a:ext>
            </a:extLst>
          </p:cNvPr>
          <p:cNvSpPr>
            <a:spLocks noGrp="1"/>
          </p:cNvSpPr>
          <p:nvPr>
            <p:ph type="ftr" sz="quarter" idx="13"/>
          </p:nvPr>
        </p:nvSpPr>
        <p:spPr>
          <a:xfrm>
            <a:off x="2649072" y="6363197"/>
            <a:ext cx="3691215" cy="365125"/>
          </a:xfrm>
          <a:prstGeom prst="rect">
            <a:avLst/>
          </a:prstGeom>
        </p:spPr>
        <p:txBody>
          <a:bodyPr vert="horz" lIns="91440" tIns="45720" rIns="91440" bIns="45720" rtlCol="0" anchor="ctr"/>
          <a:lstStyle>
            <a:lvl1pPr algn="ctr">
              <a:defRPr sz="1200">
                <a:solidFill>
                  <a:schemeClr val="tx1"/>
                </a:solidFill>
                <a:latin typeface="Avenir Book" charset="0"/>
                <a:ea typeface="Avenir Book" charset="0"/>
                <a:cs typeface="Avenir Book" charset="0"/>
              </a:defRPr>
            </a:lvl1pPr>
          </a:lstStyle>
          <a:p>
            <a:r>
              <a:rPr lang="fr-FR" dirty="0"/>
              <a:t>http://www.univ-montp3.fr/</a:t>
            </a:r>
            <a:r>
              <a:rPr lang="fr-FR" dirty="0" err="1"/>
              <a:t>miap</a:t>
            </a:r>
            <a:r>
              <a:rPr lang="fr-FR" dirty="0"/>
              <a:t>/</a:t>
            </a:r>
            <a:r>
              <a:rPr lang="fr-FR" dirty="0" err="1"/>
              <a:t>ens</a:t>
            </a:r>
            <a:r>
              <a:rPr lang="fr-FR" dirty="0"/>
              <a:t>/info/</a:t>
            </a:r>
            <a:r>
              <a:rPr lang="fr-FR" dirty="0" err="1"/>
              <a:t>PerfPix</a:t>
            </a:r>
            <a:endParaRPr lang="fr-FR" dirty="0"/>
          </a:p>
        </p:txBody>
      </p:sp>
    </p:spTree>
    <p:extLst>
      <p:ext uri="{BB962C8B-B14F-4D97-AF65-F5344CB8AC3E}">
        <p14:creationId xmlns:p14="http://schemas.microsoft.com/office/powerpoint/2010/main" val="1730897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Image 8"/>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2142"/>
            <a:ext cx="9144000" cy="6855858"/>
          </a:xfrm>
          <a:prstGeom prst="rect">
            <a:avLst/>
          </a:prstGeom>
        </p:spPr>
      </p:pic>
      <p:sp>
        <p:nvSpPr>
          <p:cNvPr id="10" name="Rectangle 9"/>
          <p:cNvSpPr/>
          <p:nvPr userDrawn="1"/>
        </p:nvSpPr>
        <p:spPr>
          <a:xfrm>
            <a:off x="272303" y="6356351"/>
            <a:ext cx="8548968" cy="378818"/>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Placeholder 1"/>
          <p:cNvSpPr>
            <a:spLocks noGrp="1"/>
          </p:cNvSpPr>
          <p:nvPr>
            <p:ph type="title"/>
          </p:nvPr>
        </p:nvSpPr>
        <p:spPr>
          <a:xfrm>
            <a:off x="1840566" y="206738"/>
            <a:ext cx="6980705" cy="895257"/>
          </a:xfrm>
          <a:prstGeom prst="rect">
            <a:avLst/>
          </a:prstGeom>
        </p:spPr>
        <p:txBody>
          <a:bodyPr vert="horz" lIns="91440" tIns="45720" rIns="91440" bIns="45720" rtlCol="0" anchor="ctr">
            <a:normAutofit/>
          </a:bodyPr>
          <a:lstStyle/>
          <a:p>
            <a:r>
              <a:rPr lang="fr-FR" dirty="0"/>
              <a:t>Cliquez et modifiez le titre</a:t>
            </a:r>
            <a:endParaRPr lang="en-US" dirty="0"/>
          </a:p>
        </p:txBody>
      </p:sp>
      <p:sp>
        <p:nvSpPr>
          <p:cNvPr id="3" name="Text Placeholder 2"/>
          <p:cNvSpPr>
            <a:spLocks noGrp="1"/>
          </p:cNvSpPr>
          <p:nvPr>
            <p:ph type="body" idx="1"/>
          </p:nvPr>
        </p:nvSpPr>
        <p:spPr>
          <a:xfrm>
            <a:off x="262216" y="1563684"/>
            <a:ext cx="8548968" cy="4507332"/>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2"/>
          </p:nvPr>
        </p:nvSpPr>
        <p:spPr>
          <a:xfrm>
            <a:off x="319369" y="6356351"/>
            <a:ext cx="2057400" cy="365125"/>
          </a:xfrm>
          <a:prstGeom prst="rect">
            <a:avLst/>
          </a:prstGeom>
        </p:spPr>
        <p:txBody>
          <a:bodyPr vert="horz" lIns="91440" tIns="45720" rIns="91440" bIns="45720" rtlCol="0" anchor="ctr"/>
          <a:lstStyle>
            <a:lvl1pPr algn="l">
              <a:defRPr sz="1200">
                <a:solidFill>
                  <a:schemeClr val="tx1"/>
                </a:solidFill>
                <a:latin typeface="Avenir Book" charset="0"/>
                <a:ea typeface="Avenir Book" charset="0"/>
                <a:cs typeface="Avenir Book" charset="0"/>
              </a:defRPr>
            </a:lvl1pPr>
          </a:lstStyle>
          <a:p>
            <a:endParaRPr lang="fr-FR" dirty="0"/>
          </a:p>
        </p:txBody>
      </p:sp>
      <p:sp>
        <p:nvSpPr>
          <p:cNvPr id="5" name="Footer Placeholder 4"/>
          <p:cNvSpPr>
            <a:spLocks noGrp="1"/>
          </p:cNvSpPr>
          <p:nvPr>
            <p:ph type="ftr" sz="quarter" idx="3"/>
          </p:nvPr>
        </p:nvSpPr>
        <p:spPr>
          <a:xfrm>
            <a:off x="2649072" y="6363197"/>
            <a:ext cx="3691215" cy="365125"/>
          </a:xfrm>
          <a:prstGeom prst="rect">
            <a:avLst/>
          </a:prstGeom>
        </p:spPr>
        <p:txBody>
          <a:bodyPr vert="horz" lIns="91440" tIns="45720" rIns="91440" bIns="45720" rtlCol="0" anchor="ctr"/>
          <a:lstStyle>
            <a:lvl1pPr algn="ctr">
              <a:defRPr sz="1200">
                <a:solidFill>
                  <a:schemeClr val="tx1"/>
                </a:solidFill>
                <a:latin typeface="Avenir Book" charset="0"/>
                <a:ea typeface="Avenir Book" charset="0"/>
                <a:cs typeface="Avenir Book" charset="0"/>
              </a:defRPr>
            </a:lvl1pPr>
          </a:lstStyle>
          <a:p>
            <a:r>
              <a:rPr lang="fr-FR" dirty="0"/>
              <a:t>http://www.univ-montp3.fr/</a:t>
            </a:r>
            <a:r>
              <a:rPr lang="fr-FR" dirty="0" err="1"/>
              <a:t>miap</a:t>
            </a:r>
            <a:r>
              <a:rPr lang="fr-FR" dirty="0"/>
              <a:t>/</a:t>
            </a:r>
            <a:r>
              <a:rPr lang="fr-FR" dirty="0" err="1"/>
              <a:t>ens</a:t>
            </a:r>
            <a:r>
              <a:rPr lang="fr-FR" dirty="0"/>
              <a:t>/info/</a:t>
            </a:r>
            <a:r>
              <a:rPr lang="fr-FR" dirty="0" err="1"/>
              <a:t>PerfPix</a:t>
            </a:r>
            <a:endParaRPr lang="fr-FR" dirty="0"/>
          </a:p>
        </p:txBody>
      </p:sp>
      <p:sp>
        <p:nvSpPr>
          <p:cNvPr id="6" name="Slide Number Placeholder 5"/>
          <p:cNvSpPr>
            <a:spLocks noGrp="1"/>
          </p:cNvSpPr>
          <p:nvPr>
            <p:ph type="sldNum" sz="quarter" idx="4"/>
          </p:nvPr>
        </p:nvSpPr>
        <p:spPr>
          <a:xfrm>
            <a:off x="6753784" y="6356351"/>
            <a:ext cx="2057400" cy="365125"/>
          </a:xfrm>
          <a:prstGeom prst="rect">
            <a:avLst/>
          </a:prstGeom>
        </p:spPr>
        <p:txBody>
          <a:bodyPr vert="horz" lIns="91440" tIns="45720" rIns="91440" bIns="45720" rtlCol="0" anchor="ctr"/>
          <a:lstStyle>
            <a:lvl1pPr algn="r">
              <a:defRPr sz="1200">
                <a:solidFill>
                  <a:schemeClr val="tx1"/>
                </a:solidFill>
                <a:latin typeface="Avenir Book" charset="0"/>
                <a:ea typeface="Avenir Book" charset="0"/>
                <a:cs typeface="Avenir Book" charset="0"/>
              </a:defRPr>
            </a:lvl1pPr>
          </a:lstStyle>
          <a:p>
            <a:fld id="{9F5EB459-6BC5-9E4D-90D2-27C5E13D9F42}" type="slidenum">
              <a:rPr lang="fr-FR" smtClean="0"/>
              <a:pPr/>
              <a:t>‹N°›</a:t>
            </a:fld>
            <a:endParaRPr lang="fr-FR" dirty="0"/>
          </a:p>
        </p:txBody>
      </p:sp>
      <p:pic>
        <p:nvPicPr>
          <p:cNvPr id="12" name="Image 11" descr="LOGO-VIOLET-VF.png"/>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0" y="0"/>
            <a:ext cx="1594373" cy="1141751"/>
          </a:xfrm>
          <a:prstGeom prst="rect">
            <a:avLst/>
          </a:prstGeom>
        </p:spPr>
      </p:pic>
    </p:spTree>
    <p:extLst>
      <p:ext uri="{BB962C8B-B14F-4D97-AF65-F5344CB8AC3E}">
        <p14:creationId xmlns:p14="http://schemas.microsoft.com/office/powerpoint/2010/main" val="255403231"/>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2" r:id="rId3"/>
    <p:sldLayoutId id="2147483673" r:id="rId4"/>
    <p:sldLayoutId id="2147483675" r:id="rId5"/>
    <p:sldLayoutId id="2147483674" r:id="rId6"/>
    <p:sldLayoutId id="2147483663" r:id="rId7"/>
    <p:sldLayoutId id="2147483664" r:id="rId8"/>
    <p:sldLayoutId id="2147483665" r:id="rId9"/>
  </p:sldLayoutIdLst>
  <p:hf hdr="0" dt="0"/>
  <p:txStyles>
    <p:titleStyle>
      <a:lvl1pPr algn="ctr" defTabSz="914400" rtl="0" eaLnBrk="1" latinLnBrk="0" hangingPunct="1">
        <a:lnSpc>
          <a:spcPct val="90000"/>
        </a:lnSpc>
        <a:spcBef>
          <a:spcPct val="0"/>
        </a:spcBef>
        <a:buNone/>
        <a:defRPr sz="3600" kern="1200" cap="none" baseline="0">
          <a:solidFill>
            <a:schemeClr val="accent2">
              <a:lumMod val="75000"/>
            </a:schemeClr>
          </a:solidFill>
          <a:latin typeface="Avenir Book" charset="0"/>
          <a:ea typeface="Avenir Book" charset="0"/>
          <a:cs typeface="Avenir Book"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venir Book" charset="0"/>
          <a:ea typeface="Avenir Book" charset="0"/>
          <a:cs typeface="Avenir Book"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venir Book" charset="0"/>
          <a:ea typeface="Avenir Book" charset="0"/>
          <a:cs typeface="Avenir Book"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venir Book" charset="0"/>
          <a:ea typeface="Avenir Book" charset="0"/>
          <a:cs typeface="Avenir Book"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venir Book" charset="0"/>
          <a:ea typeface="Avenir Book" charset="0"/>
          <a:cs typeface="Avenir Book"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venir Book" charset="0"/>
          <a:ea typeface="Avenir Book" charset="0"/>
          <a:cs typeface="Avenir Book"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mailto:pix@univ-montp3.fr"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0833" y="2982686"/>
            <a:ext cx="7772400" cy="1555323"/>
          </a:xfrm>
        </p:spPr>
        <p:txBody>
          <a:bodyPr>
            <a:normAutofit/>
          </a:bodyPr>
          <a:lstStyle/>
          <a:p>
            <a:r>
              <a:rPr lang="fr-FR" b="1" dirty="0"/>
              <a:t>Informations sur les sessions de certification </a:t>
            </a:r>
            <a:r>
              <a:rPr lang="fr-FR" b="1" dirty="0" err="1"/>
              <a:t>Pix</a:t>
            </a:r>
            <a:endParaRPr lang="fr-FR" b="1" dirty="0"/>
          </a:p>
        </p:txBody>
      </p:sp>
      <p:sp>
        <p:nvSpPr>
          <p:cNvPr id="3" name="Sous-titre 2"/>
          <p:cNvSpPr>
            <a:spLocks noGrp="1"/>
          </p:cNvSpPr>
          <p:nvPr>
            <p:ph type="subTitle" idx="1"/>
          </p:nvPr>
        </p:nvSpPr>
        <p:spPr>
          <a:xfrm>
            <a:off x="1673942" y="4552757"/>
            <a:ext cx="6858000" cy="1655762"/>
          </a:xfrm>
        </p:spPr>
        <p:txBody>
          <a:bodyPr>
            <a:normAutofit/>
          </a:bodyPr>
          <a:lstStyle/>
          <a:p>
            <a:pPr algn="l"/>
            <a:endParaRPr lang="fr-FR" dirty="0"/>
          </a:p>
        </p:txBody>
      </p:sp>
    </p:spTree>
    <p:extLst>
      <p:ext uri="{BB962C8B-B14F-4D97-AF65-F5344CB8AC3E}">
        <p14:creationId xmlns:p14="http://schemas.microsoft.com/office/powerpoint/2010/main" val="1460904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50CB00-2DBA-E849-B57E-B2CD1337E9AF}"/>
              </a:ext>
            </a:extLst>
          </p:cNvPr>
          <p:cNvSpPr>
            <a:spLocks noGrp="1"/>
          </p:cNvSpPr>
          <p:nvPr>
            <p:ph type="title"/>
          </p:nvPr>
        </p:nvSpPr>
        <p:spPr/>
        <p:txBody>
          <a:bodyPr/>
          <a:lstStyle/>
          <a:p>
            <a:pPr algn="ctr"/>
            <a:r>
              <a:rPr lang="fr-FR" dirty="0"/>
              <a:t>Rappel</a:t>
            </a:r>
          </a:p>
        </p:txBody>
      </p:sp>
      <p:sp>
        <p:nvSpPr>
          <p:cNvPr id="3" name="Espace réservé du contenu 2">
            <a:extLst>
              <a:ext uri="{FF2B5EF4-FFF2-40B4-BE49-F238E27FC236}">
                <a16:creationId xmlns:a16="http://schemas.microsoft.com/office/drawing/2014/main" id="{F9A8A3FF-72D6-AF46-9BA0-E1B6D871C05E}"/>
              </a:ext>
            </a:extLst>
          </p:cNvPr>
          <p:cNvSpPr>
            <a:spLocks noGrp="1"/>
          </p:cNvSpPr>
          <p:nvPr>
            <p:ph idx="1"/>
          </p:nvPr>
        </p:nvSpPr>
        <p:spPr/>
        <p:txBody>
          <a:bodyPr>
            <a:normAutofit/>
          </a:bodyPr>
          <a:lstStyle/>
          <a:p>
            <a:r>
              <a:rPr lang="fr-FR" dirty="0"/>
              <a:t>Pour passer la certification </a:t>
            </a:r>
            <a:r>
              <a:rPr lang="fr-FR" dirty="0" err="1"/>
              <a:t>Pix</a:t>
            </a:r>
            <a:r>
              <a:rPr lang="fr-FR" dirty="0"/>
              <a:t>, il faut :</a:t>
            </a:r>
          </a:p>
          <a:p>
            <a:pPr lvl="1"/>
            <a:r>
              <a:rPr lang="fr-FR" dirty="0"/>
              <a:t>Être au niveau 1 sur au moins 5 compétences </a:t>
            </a:r>
            <a:r>
              <a:rPr lang="fr-FR" dirty="0" err="1"/>
              <a:t>Pix</a:t>
            </a:r>
            <a:r>
              <a:rPr lang="fr-FR" dirty="0"/>
              <a:t> (normalement c’est le cas puisque 5 TD ont déjà eu lieu)</a:t>
            </a:r>
            <a:br>
              <a:rPr lang="fr-FR" dirty="0"/>
            </a:br>
            <a:endParaRPr lang="fr-FR" dirty="0"/>
          </a:p>
          <a:p>
            <a:r>
              <a:rPr lang="fr-FR" dirty="0"/>
              <a:t>Lors de la certification </a:t>
            </a:r>
            <a:r>
              <a:rPr lang="fr-FR" dirty="0" err="1"/>
              <a:t>Pix</a:t>
            </a:r>
            <a:r>
              <a:rPr lang="fr-FR" dirty="0"/>
              <a:t> :</a:t>
            </a:r>
          </a:p>
          <a:p>
            <a:pPr lvl="1"/>
            <a:r>
              <a:rPr lang="fr-FR" dirty="0"/>
              <a:t>32 questions sur l’ensemble des compétences</a:t>
            </a:r>
          </a:p>
          <a:p>
            <a:pPr lvl="1"/>
            <a:r>
              <a:rPr lang="fr-FR" dirty="0"/>
              <a:t>Test auto-adaptatif </a:t>
            </a:r>
            <a:r>
              <a:rPr lang="fr-FR" dirty="0">
                <a:sym typeface="Wingdings" pitchFamily="2" charset="2"/>
              </a:rPr>
              <a:t> le test cherche à déterminer votre niveau réel sur les 16 compétences</a:t>
            </a:r>
          </a:p>
          <a:p>
            <a:pPr lvl="1"/>
            <a:r>
              <a:rPr lang="fr-FR" dirty="0">
                <a:sym typeface="Wingdings" pitchFamily="2" charset="2"/>
              </a:rPr>
              <a:t>Il peut y avoir des </a:t>
            </a:r>
            <a:r>
              <a:rPr lang="fr-FR" dirty="0"/>
              <a:t>questions similaires à celles du  positionnement mais avec des réponses différentes (apprenez à faire ; n’apprenez pas les réponses)</a:t>
            </a:r>
          </a:p>
        </p:txBody>
      </p:sp>
      <p:sp>
        <p:nvSpPr>
          <p:cNvPr id="4" name="Espace réservé du pied de page 3">
            <a:extLst>
              <a:ext uri="{FF2B5EF4-FFF2-40B4-BE49-F238E27FC236}">
                <a16:creationId xmlns:a16="http://schemas.microsoft.com/office/drawing/2014/main" id="{C38C849F-F131-244F-81C5-811D1C9858AE}"/>
              </a:ext>
            </a:extLst>
          </p:cNvPr>
          <p:cNvSpPr>
            <a:spLocks noGrp="1"/>
          </p:cNvSpPr>
          <p:nvPr>
            <p:ph type="ftr" sz="quarter" idx="3"/>
          </p:nvPr>
        </p:nvSpPr>
        <p:spPr>
          <a:xfrm>
            <a:off x="2926080" y="6356351"/>
            <a:ext cx="3188970" cy="365125"/>
          </a:xfrm>
        </p:spPr>
        <p:txBody>
          <a:bodyPr/>
          <a:lstStyle/>
          <a:p>
            <a:r>
              <a:rPr lang="fr-FR"/>
              <a:t>https://www.univ-montp3.fr/miap/ens/info/</a:t>
            </a:r>
            <a:endParaRPr lang="fr-FR" dirty="0"/>
          </a:p>
        </p:txBody>
      </p:sp>
      <p:sp>
        <p:nvSpPr>
          <p:cNvPr id="5" name="Espace réservé du numéro de diapositive 4">
            <a:extLst>
              <a:ext uri="{FF2B5EF4-FFF2-40B4-BE49-F238E27FC236}">
                <a16:creationId xmlns:a16="http://schemas.microsoft.com/office/drawing/2014/main" id="{5936D50B-D7D1-734C-BF3B-409527507288}"/>
              </a:ext>
            </a:extLst>
          </p:cNvPr>
          <p:cNvSpPr>
            <a:spLocks noGrp="1"/>
          </p:cNvSpPr>
          <p:nvPr>
            <p:ph type="sldNum" sz="quarter" idx="12"/>
          </p:nvPr>
        </p:nvSpPr>
        <p:spPr/>
        <p:txBody>
          <a:bodyPr/>
          <a:lstStyle/>
          <a:p>
            <a:fld id="{9F5EB459-6BC5-9E4D-90D2-27C5E13D9F42}" type="slidenum">
              <a:rPr lang="fr-FR" smtClean="0"/>
              <a:pPr/>
              <a:t>2</a:t>
            </a:fld>
            <a:endParaRPr lang="fr-FR" dirty="0"/>
          </a:p>
        </p:txBody>
      </p:sp>
    </p:spTree>
    <p:extLst>
      <p:ext uri="{BB962C8B-B14F-4D97-AF65-F5344CB8AC3E}">
        <p14:creationId xmlns:p14="http://schemas.microsoft.com/office/powerpoint/2010/main" val="3397639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21E985-6497-0EE6-4D98-3895668250C6}"/>
              </a:ext>
            </a:extLst>
          </p:cNvPr>
          <p:cNvSpPr>
            <a:spLocks noGrp="1"/>
          </p:cNvSpPr>
          <p:nvPr>
            <p:ph type="title"/>
          </p:nvPr>
        </p:nvSpPr>
        <p:spPr/>
        <p:txBody>
          <a:bodyPr/>
          <a:lstStyle/>
          <a:p>
            <a:r>
              <a:rPr lang="fr-FR" dirty="0"/>
              <a:t>Au sujet de la validation de la certification</a:t>
            </a:r>
          </a:p>
        </p:txBody>
      </p:sp>
      <p:sp>
        <p:nvSpPr>
          <p:cNvPr id="3" name="Espace réservé du contenu 2">
            <a:extLst>
              <a:ext uri="{FF2B5EF4-FFF2-40B4-BE49-F238E27FC236}">
                <a16:creationId xmlns:a16="http://schemas.microsoft.com/office/drawing/2014/main" id="{AB47977D-AF2E-9BFE-3A68-36293951322A}"/>
              </a:ext>
            </a:extLst>
          </p:cNvPr>
          <p:cNvSpPr>
            <a:spLocks noGrp="1"/>
          </p:cNvSpPr>
          <p:nvPr>
            <p:ph idx="1"/>
          </p:nvPr>
        </p:nvSpPr>
        <p:spPr/>
        <p:txBody>
          <a:bodyPr>
            <a:normAutofit fontScale="92500" lnSpcReduction="20000"/>
          </a:bodyPr>
          <a:lstStyle/>
          <a:p>
            <a:r>
              <a:rPr lang="fr-FR" dirty="0"/>
              <a:t>À la fin du temps imparti, selon le nombre de questions traitées :</a:t>
            </a:r>
          </a:p>
          <a:p>
            <a:pPr lvl="1"/>
            <a:r>
              <a:rPr lang="fr-FR" dirty="0"/>
              <a:t>32 (totalité des questions) : un score au plus proche de la capacité réelle est délivré.</a:t>
            </a:r>
          </a:p>
          <a:p>
            <a:pPr lvl="1"/>
            <a:r>
              <a:rPr lang="fr-FR" dirty="0"/>
              <a:t>entre 20 et 31: une pénalité est appliquée, tenant compte du nombre de questions non répondues.</a:t>
            </a:r>
          </a:p>
          <a:p>
            <a:pPr lvl="1"/>
            <a:r>
              <a:rPr lang="fr-FR" dirty="0"/>
              <a:t>moins de 20 : le nombre de questions traitées ne permet pas de calculer un score et de délivrer un certificat.</a:t>
            </a:r>
          </a:p>
          <a:p>
            <a:endParaRPr lang="fr-FR" dirty="0"/>
          </a:p>
          <a:p>
            <a:pPr lvl="1"/>
            <a:endParaRPr lang="fr-FR" dirty="0"/>
          </a:p>
          <a:p>
            <a:r>
              <a:rPr lang="fr-FR" dirty="0"/>
              <a:t>Si vous passez une question</a:t>
            </a:r>
          </a:p>
          <a:p>
            <a:pPr lvl="1"/>
            <a:r>
              <a:rPr lang="fr-FR" dirty="0"/>
              <a:t>vous ne pouvez pas y revenir</a:t>
            </a:r>
          </a:p>
          <a:p>
            <a:pPr lvl="1"/>
            <a:r>
              <a:rPr lang="fr-FR" dirty="0"/>
              <a:t>La question est considérée comme réalisée et indique au test que vous ne savez pas répondre.</a:t>
            </a:r>
          </a:p>
          <a:p>
            <a:pPr lvl="2"/>
            <a:r>
              <a:rPr lang="fr-FR" dirty="0">
                <a:sym typeface="Wingdings" pitchFamily="2" charset="2"/>
              </a:rPr>
              <a:t>l</a:t>
            </a:r>
            <a:r>
              <a:rPr lang="fr-FR" dirty="0"/>
              <a:t>e niveau des questions suivantes évoluent en conséquence</a:t>
            </a:r>
          </a:p>
          <a:p>
            <a:pPr lvl="2"/>
            <a:r>
              <a:rPr lang="fr-FR" dirty="0"/>
              <a:t>Il n’est donc pas anormale ni inquiétant de ne pas savoir répondre à certaines questions</a:t>
            </a:r>
          </a:p>
        </p:txBody>
      </p:sp>
      <p:sp>
        <p:nvSpPr>
          <p:cNvPr id="4" name="Espace réservé du numéro de diapositive 3">
            <a:extLst>
              <a:ext uri="{FF2B5EF4-FFF2-40B4-BE49-F238E27FC236}">
                <a16:creationId xmlns:a16="http://schemas.microsoft.com/office/drawing/2014/main" id="{41B90C95-1A54-B284-C2A0-2BDD24E73DAD}"/>
              </a:ext>
            </a:extLst>
          </p:cNvPr>
          <p:cNvSpPr>
            <a:spLocks noGrp="1"/>
          </p:cNvSpPr>
          <p:nvPr>
            <p:ph type="sldNum" sz="quarter" idx="12"/>
          </p:nvPr>
        </p:nvSpPr>
        <p:spPr/>
        <p:txBody>
          <a:bodyPr/>
          <a:lstStyle/>
          <a:p>
            <a:fld id="{9F5EB459-6BC5-9E4D-90D2-27C5E13D9F42}" type="slidenum">
              <a:rPr lang="fr-FR" smtClean="0"/>
              <a:pPr/>
              <a:t>3</a:t>
            </a:fld>
            <a:endParaRPr lang="fr-FR" dirty="0"/>
          </a:p>
        </p:txBody>
      </p:sp>
      <p:sp>
        <p:nvSpPr>
          <p:cNvPr id="5" name="Espace réservé du pied de page 4">
            <a:extLst>
              <a:ext uri="{FF2B5EF4-FFF2-40B4-BE49-F238E27FC236}">
                <a16:creationId xmlns:a16="http://schemas.microsoft.com/office/drawing/2014/main" id="{9D60F08F-6641-83F9-9942-7C010019B4A0}"/>
              </a:ext>
            </a:extLst>
          </p:cNvPr>
          <p:cNvSpPr>
            <a:spLocks noGrp="1"/>
          </p:cNvSpPr>
          <p:nvPr>
            <p:ph type="ftr" sz="quarter" idx="3"/>
          </p:nvPr>
        </p:nvSpPr>
        <p:spPr/>
        <p:txBody>
          <a:bodyPr/>
          <a:lstStyle/>
          <a:p>
            <a:r>
              <a:rPr lang="fr-FR"/>
              <a:t>http://www.univ-montp3.fr/miap/ens/info/PerfPix</a:t>
            </a:r>
            <a:endParaRPr lang="fr-FR" dirty="0"/>
          </a:p>
        </p:txBody>
      </p:sp>
    </p:spTree>
    <p:extLst>
      <p:ext uri="{BB962C8B-B14F-4D97-AF65-F5344CB8AC3E}">
        <p14:creationId xmlns:p14="http://schemas.microsoft.com/office/powerpoint/2010/main" val="3527487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482E7D-DF3C-1A47-B5CF-9923746A657C}"/>
              </a:ext>
            </a:extLst>
          </p:cNvPr>
          <p:cNvSpPr>
            <a:spLocks noGrp="1"/>
          </p:cNvSpPr>
          <p:nvPr>
            <p:ph type="title"/>
          </p:nvPr>
        </p:nvSpPr>
        <p:spPr/>
        <p:txBody>
          <a:bodyPr/>
          <a:lstStyle/>
          <a:p>
            <a:r>
              <a:rPr lang="fr-FR" dirty="0"/>
              <a:t>Rappel plan</a:t>
            </a:r>
            <a:br>
              <a:rPr lang="fr-FR" dirty="0"/>
            </a:br>
            <a:r>
              <a:rPr lang="fr-FR" dirty="0"/>
              <a:t>des positionnements abordés en séance</a:t>
            </a:r>
          </a:p>
        </p:txBody>
      </p:sp>
      <p:sp>
        <p:nvSpPr>
          <p:cNvPr id="3" name="Espace réservé du contenu 2">
            <a:extLst>
              <a:ext uri="{FF2B5EF4-FFF2-40B4-BE49-F238E27FC236}">
                <a16:creationId xmlns:a16="http://schemas.microsoft.com/office/drawing/2014/main" id="{3A8785B7-30F8-D14E-BD3A-B6E23DF23CA3}"/>
              </a:ext>
            </a:extLst>
          </p:cNvPr>
          <p:cNvSpPr>
            <a:spLocks noGrp="1"/>
          </p:cNvSpPr>
          <p:nvPr>
            <p:ph idx="1"/>
          </p:nvPr>
        </p:nvSpPr>
        <p:spPr/>
        <p:txBody>
          <a:bodyPr>
            <a:normAutofit fontScale="85000" lnSpcReduction="20000"/>
          </a:bodyPr>
          <a:lstStyle/>
          <a:p>
            <a:r>
              <a:rPr lang="fr-FR" dirty="0"/>
              <a:t>TD 1 : compétence 3.1 « Développer les documents textuels »</a:t>
            </a:r>
          </a:p>
          <a:p>
            <a:r>
              <a:rPr lang="fr-FR" dirty="0"/>
              <a:t>TD 2 : compétence 3.3 « Adapter les documents à leur finalité »</a:t>
            </a:r>
          </a:p>
          <a:p>
            <a:r>
              <a:rPr lang="fr-FR" dirty="0"/>
              <a:t>TD 3 : compétence 1.1 « Mener une recherche d’information »</a:t>
            </a:r>
          </a:p>
          <a:p>
            <a:r>
              <a:rPr lang="fr-FR" dirty="0"/>
              <a:t>TD 4 : compétence 3.2 « Développer des documents multimédias »</a:t>
            </a:r>
          </a:p>
          <a:p>
            <a:r>
              <a:rPr lang="fr-FR" dirty="0"/>
              <a:t>TD 5 : compétence 1.3 « Traiter des données »</a:t>
            </a:r>
          </a:p>
          <a:p>
            <a:r>
              <a:rPr lang="fr-FR" dirty="0"/>
              <a:t>TD 6 : compétences 2.1 « Interagir » et 2.3 « Collaborer »</a:t>
            </a:r>
          </a:p>
          <a:p>
            <a:pPr>
              <a:lnSpc>
                <a:spcPct val="110000"/>
              </a:lnSpc>
            </a:pPr>
            <a:r>
              <a:rPr lang="fr-FR" dirty="0"/>
              <a:t>TD 7 : compétences 4.1 « Sécuriser l’environnement numérique » et 4.2 « Protéger les données personnelles et la vie privée »</a:t>
            </a:r>
          </a:p>
          <a:p>
            <a:r>
              <a:rPr lang="fr-FR" dirty="0"/>
              <a:t>TD 8 : compétences 5.1 « Résoudre des problèmes techniques » et 5.2 « Construire un environnement numérique »</a:t>
            </a:r>
          </a:p>
          <a:p>
            <a:endParaRPr lang="fr-FR" dirty="0"/>
          </a:p>
          <a:p>
            <a:pPr marL="0" indent="0">
              <a:lnSpc>
                <a:spcPct val="110000"/>
              </a:lnSpc>
              <a:buNone/>
            </a:pPr>
            <a:r>
              <a:rPr lang="fr-FR" dirty="0"/>
              <a:t>Remarque : </a:t>
            </a:r>
          </a:p>
          <a:p>
            <a:pPr>
              <a:lnSpc>
                <a:spcPct val="110000"/>
              </a:lnSpc>
            </a:pPr>
            <a:r>
              <a:rPr lang="fr-FR" dirty="0"/>
              <a:t>des compétences ne sont pas abordées en séance</a:t>
            </a:r>
          </a:p>
          <a:p>
            <a:pPr>
              <a:lnSpc>
                <a:spcPct val="110000"/>
              </a:lnSpc>
            </a:pPr>
            <a:r>
              <a:rPr lang="fr-FR" dirty="0">
                <a:solidFill>
                  <a:srgbClr val="FF0000"/>
                </a:solidFill>
              </a:rPr>
              <a:t>mais toutes les compétences sont évaluées lors de la certification</a:t>
            </a:r>
          </a:p>
          <a:p>
            <a:endParaRPr lang="fr-FR" dirty="0"/>
          </a:p>
        </p:txBody>
      </p:sp>
      <p:sp>
        <p:nvSpPr>
          <p:cNvPr id="4" name="Espace réservé du pied de page 3">
            <a:extLst>
              <a:ext uri="{FF2B5EF4-FFF2-40B4-BE49-F238E27FC236}">
                <a16:creationId xmlns:a16="http://schemas.microsoft.com/office/drawing/2014/main" id="{EF89C39B-52D1-A24B-8850-D511EC21F435}"/>
              </a:ext>
            </a:extLst>
          </p:cNvPr>
          <p:cNvSpPr>
            <a:spLocks noGrp="1"/>
          </p:cNvSpPr>
          <p:nvPr>
            <p:ph type="ftr" sz="quarter" idx="3"/>
          </p:nvPr>
        </p:nvSpPr>
        <p:spPr>
          <a:xfrm>
            <a:off x="2926080" y="6356351"/>
            <a:ext cx="3188970" cy="365125"/>
          </a:xfrm>
        </p:spPr>
        <p:txBody>
          <a:bodyPr/>
          <a:lstStyle/>
          <a:p>
            <a:r>
              <a:rPr lang="fr-FR"/>
              <a:t>https://www.univ-montp3.fr/miap/ens/info/</a:t>
            </a:r>
            <a:endParaRPr lang="fr-FR" dirty="0"/>
          </a:p>
        </p:txBody>
      </p:sp>
      <p:sp>
        <p:nvSpPr>
          <p:cNvPr id="5" name="Espace réservé du numéro de diapositive 4">
            <a:extLst>
              <a:ext uri="{FF2B5EF4-FFF2-40B4-BE49-F238E27FC236}">
                <a16:creationId xmlns:a16="http://schemas.microsoft.com/office/drawing/2014/main" id="{700B9ED3-928E-4841-BA67-61034B8B9E09}"/>
              </a:ext>
            </a:extLst>
          </p:cNvPr>
          <p:cNvSpPr>
            <a:spLocks noGrp="1"/>
          </p:cNvSpPr>
          <p:nvPr>
            <p:ph type="sldNum" sz="quarter" idx="12"/>
          </p:nvPr>
        </p:nvSpPr>
        <p:spPr/>
        <p:txBody>
          <a:bodyPr/>
          <a:lstStyle/>
          <a:p>
            <a:fld id="{9F5EB459-6BC5-9E4D-90D2-27C5E13D9F42}" type="slidenum">
              <a:rPr lang="fr-FR" smtClean="0"/>
              <a:pPr/>
              <a:t>4</a:t>
            </a:fld>
            <a:endParaRPr lang="fr-FR" dirty="0"/>
          </a:p>
        </p:txBody>
      </p:sp>
    </p:spTree>
    <p:extLst>
      <p:ext uri="{BB962C8B-B14F-4D97-AF65-F5344CB8AC3E}">
        <p14:creationId xmlns:p14="http://schemas.microsoft.com/office/powerpoint/2010/main" val="425447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13EEBB-FB1F-A544-8D02-7F3A256FAA2A}"/>
              </a:ext>
            </a:extLst>
          </p:cNvPr>
          <p:cNvSpPr>
            <a:spLocks noGrp="1"/>
          </p:cNvSpPr>
          <p:nvPr>
            <p:ph type="title"/>
          </p:nvPr>
        </p:nvSpPr>
        <p:spPr/>
        <p:txBody>
          <a:bodyPr/>
          <a:lstStyle/>
          <a:p>
            <a:pPr algn="ctr"/>
            <a:r>
              <a:rPr lang="fr-FR"/>
              <a:t>Configuration logicielle </a:t>
            </a:r>
            <a:r>
              <a:rPr lang="fr-FR" dirty="0"/>
              <a:t>des salles</a:t>
            </a:r>
          </a:p>
        </p:txBody>
      </p:sp>
      <p:sp>
        <p:nvSpPr>
          <p:cNvPr id="3" name="Espace réservé du contenu 2">
            <a:extLst>
              <a:ext uri="{FF2B5EF4-FFF2-40B4-BE49-F238E27FC236}">
                <a16:creationId xmlns:a16="http://schemas.microsoft.com/office/drawing/2014/main" id="{B00F3D90-5DAE-4544-8970-01ADDBFEA308}"/>
              </a:ext>
            </a:extLst>
          </p:cNvPr>
          <p:cNvSpPr>
            <a:spLocks noGrp="1"/>
          </p:cNvSpPr>
          <p:nvPr>
            <p:ph idx="1"/>
          </p:nvPr>
        </p:nvSpPr>
        <p:spPr/>
        <p:txBody>
          <a:bodyPr>
            <a:normAutofit lnSpcReduction="10000"/>
          </a:bodyPr>
          <a:lstStyle/>
          <a:p>
            <a:r>
              <a:rPr lang="fr-FR" dirty="0"/>
              <a:t>Lors de la certification </a:t>
            </a:r>
            <a:r>
              <a:rPr lang="fr-FR" dirty="0" err="1"/>
              <a:t>Pix</a:t>
            </a:r>
            <a:r>
              <a:rPr lang="fr-FR" dirty="0"/>
              <a:t>, les fichiers fournis sont au format Open Document (</a:t>
            </a:r>
            <a:r>
              <a:rPr lang="fr-FR" dirty="0" err="1"/>
              <a:t>odt</a:t>
            </a:r>
            <a:r>
              <a:rPr lang="fr-FR" dirty="0"/>
              <a:t>, </a:t>
            </a:r>
            <a:r>
              <a:rPr lang="fr-FR" dirty="0" err="1"/>
              <a:t>ods</a:t>
            </a:r>
            <a:r>
              <a:rPr lang="fr-FR" dirty="0"/>
              <a:t>, </a:t>
            </a:r>
            <a:r>
              <a:rPr lang="fr-FR" dirty="0" err="1"/>
              <a:t>odp</a:t>
            </a:r>
            <a:r>
              <a:rPr lang="fr-FR" dirty="0"/>
              <a:t>…) ou Open XML (</a:t>
            </a:r>
            <a:r>
              <a:rPr lang="fr-FR" dirty="0" err="1"/>
              <a:t>docx</a:t>
            </a:r>
            <a:r>
              <a:rPr lang="fr-FR" dirty="0"/>
              <a:t>, </a:t>
            </a:r>
            <a:r>
              <a:rPr lang="fr-FR" dirty="0" err="1"/>
              <a:t>xlsx</a:t>
            </a:r>
            <a:r>
              <a:rPr lang="fr-FR" dirty="0"/>
              <a:t>, </a:t>
            </a:r>
            <a:r>
              <a:rPr lang="fr-FR" dirty="0" err="1"/>
              <a:t>pptx</a:t>
            </a:r>
            <a:r>
              <a:rPr lang="fr-FR" dirty="0"/>
              <a:t>, …). Chacun utilise les logiciels qu’il souhaite. Il est même possible d’utiliser des sites en ligne.</a:t>
            </a:r>
          </a:p>
          <a:p>
            <a:r>
              <a:rPr lang="fr-FR" dirty="0"/>
              <a:t>L’environnement de certification est celui de TD avec comme logiciels disponibles :</a:t>
            </a:r>
          </a:p>
          <a:p>
            <a:pPr lvl="1"/>
            <a:r>
              <a:rPr lang="fr-FR" dirty="0"/>
              <a:t>Firefox, Chrome, …</a:t>
            </a:r>
          </a:p>
          <a:p>
            <a:pPr lvl="1"/>
            <a:r>
              <a:rPr lang="fr-FR" dirty="0"/>
              <a:t>Libre Office, Open Office, Microsoft Office</a:t>
            </a:r>
          </a:p>
          <a:p>
            <a:pPr lvl="1"/>
            <a:r>
              <a:rPr lang="fr-FR" dirty="0"/>
              <a:t>Acrobat Reader</a:t>
            </a:r>
          </a:p>
          <a:p>
            <a:pPr lvl="1"/>
            <a:r>
              <a:rPr lang="fr-FR" dirty="0" err="1"/>
              <a:t>Gimp</a:t>
            </a:r>
            <a:endParaRPr lang="fr-FR" dirty="0"/>
          </a:p>
          <a:p>
            <a:pPr lvl="1"/>
            <a:r>
              <a:rPr lang="fr-FR" dirty="0" err="1"/>
              <a:t>Shotcut</a:t>
            </a:r>
            <a:r>
              <a:rPr lang="fr-FR" dirty="0"/>
              <a:t> (montage vidéo)</a:t>
            </a:r>
          </a:p>
          <a:p>
            <a:r>
              <a:rPr lang="fr-FR" dirty="0"/>
              <a:t>Une extension sera installée sur le navigateur utilisé le jour de la certification. Son absence bloque le lancement de la certification.</a:t>
            </a:r>
          </a:p>
        </p:txBody>
      </p:sp>
      <p:sp>
        <p:nvSpPr>
          <p:cNvPr id="4" name="Espace réservé du pied de page 3">
            <a:extLst>
              <a:ext uri="{FF2B5EF4-FFF2-40B4-BE49-F238E27FC236}">
                <a16:creationId xmlns:a16="http://schemas.microsoft.com/office/drawing/2014/main" id="{5F9ABCE4-8C50-304B-B3EE-8EED4F581600}"/>
              </a:ext>
            </a:extLst>
          </p:cNvPr>
          <p:cNvSpPr>
            <a:spLocks noGrp="1"/>
          </p:cNvSpPr>
          <p:nvPr>
            <p:ph type="ftr" sz="quarter" idx="3"/>
          </p:nvPr>
        </p:nvSpPr>
        <p:spPr>
          <a:xfrm>
            <a:off x="2926080" y="6356351"/>
            <a:ext cx="3188970" cy="365125"/>
          </a:xfrm>
        </p:spPr>
        <p:txBody>
          <a:bodyPr/>
          <a:lstStyle/>
          <a:p>
            <a:r>
              <a:rPr lang="fr-FR"/>
              <a:t>https://www.univ-montp3.fr/miap/ens/info/</a:t>
            </a:r>
            <a:endParaRPr lang="fr-FR" dirty="0"/>
          </a:p>
        </p:txBody>
      </p:sp>
      <p:sp>
        <p:nvSpPr>
          <p:cNvPr id="5" name="Espace réservé du numéro de diapositive 4">
            <a:extLst>
              <a:ext uri="{FF2B5EF4-FFF2-40B4-BE49-F238E27FC236}">
                <a16:creationId xmlns:a16="http://schemas.microsoft.com/office/drawing/2014/main" id="{D485103D-7714-704F-BC8B-C22A043B12CC}"/>
              </a:ext>
            </a:extLst>
          </p:cNvPr>
          <p:cNvSpPr>
            <a:spLocks noGrp="1"/>
          </p:cNvSpPr>
          <p:nvPr>
            <p:ph type="sldNum" sz="quarter" idx="12"/>
          </p:nvPr>
        </p:nvSpPr>
        <p:spPr/>
        <p:txBody>
          <a:bodyPr/>
          <a:lstStyle/>
          <a:p>
            <a:fld id="{9F5EB459-6BC5-9E4D-90D2-27C5E13D9F42}" type="slidenum">
              <a:rPr lang="fr-FR" smtClean="0"/>
              <a:pPr/>
              <a:t>5</a:t>
            </a:fld>
            <a:endParaRPr lang="fr-FR" dirty="0"/>
          </a:p>
        </p:txBody>
      </p:sp>
    </p:spTree>
    <p:extLst>
      <p:ext uri="{BB962C8B-B14F-4D97-AF65-F5344CB8AC3E}">
        <p14:creationId xmlns:p14="http://schemas.microsoft.com/office/powerpoint/2010/main" val="2920089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7A4A08-6316-4542-84F7-9FBC7C596070}"/>
              </a:ext>
            </a:extLst>
          </p:cNvPr>
          <p:cNvSpPr>
            <a:spLocks noGrp="1"/>
          </p:cNvSpPr>
          <p:nvPr>
            <p:ph type="title"/>
          </p:nvPr>
        </p:nvSpPr>
        <p:spPr/>
        <p:txBody>
          <a:bodyPr>
            <a:normAutofit/>
          </a:bodyPr>
          <a:lstStyle/>
          <a:p>
            <a:r>
              <a:rPr lang="fr-FR" dirty="0"/>
              <a:t>Quand ?</a:t>
            </a:r>
          </a:p>
        </p:txBody>
      </p:sp>
      <p:sp>
        <p:nvSpPr>
          <p:cNvPr id="3" name="Espace réservé du contenu 2">
            <a:extLst>
              <a:ext uri="{FF2B5EF4-FFF2-40B4-BE49-F238E27FC236}">
                <a16:creationId xmlns:a16="http://schemas.microsoft.com/office/drawing/2014/main" id="{4BB5BCFB-27A0-E242-8A6D-6605769E0CB4}"/>
              </a:ext>
            </a:extLst>
          </p:cNvPr>
          <p:cNvSpPr>
            <a:spLocks noGrp="1"/>
          </p:cNvSpPr>
          <p:nvPr>
            <p:ph idx="1"/>
          </p:nvPr>
        </p:nvSpPr>
        <p:spPr/>
        <p:txBody>
          <a:bodyPr/>
          <a:lstStyle/>
          <a:p>
            <a:r>
              <a:rPr lang="fr-FR" dirty="0"/>
              <a:t>À Montpellier, sessions pour étudiants inscrits en « Perfectionnement et préparation à la certification </a:t>
            </a:r>
            <a:r>
              <a:rPr lang="fr-FR" dirty="0" err="1"/>
              <a:t>Pix</a:t>
            </a:r>
            <a:r>
              <a:rPr lang="fr-FR" dirty="0"/>
              <a:t> » présentiel, semestre 2 2024-2025 :</a:t>
            </a:r>
          </a:p>
          <a:p>
            <a:pPr lvl="1"/>
            <a:r>
              <a:rPr lang="fr-FR" dirty="0"/>
              <a:t>Séances 9 et 10 (du 31/03 au 11/04) pendant les séances de TD. </a:t>
            </a:r>
          </a:p>
          <a:p>
            <a:pPr lvl="2"/>
            <a:r>
              <a:rPr lang="fr-FR" dirty="0"/>
              <a:t>Comme il n’y a qu’un passage par étudiant, le jour de passage de l’examen est vu avec l’enseignant.</a:t>
            </a:r>
            <a:br>
              <a:rPr lang="fr-FR" dirty="0"/>
            </a:br>
            <a:endParaRPr lang="fr-FR" dirty="0"/>
          </a:p>
          <a:p>
            <a:r>
              <a:rPr lang="fr-FR" dirty="0"/>
              <a:t>Conseil : d’ici là, préparez-vous ! </a:t>
            </a:r>
            <a:br>
              <a:rPr lang="fr-FR" dirty="0"/>
            </a:br>
            <a:endParaRPr lang="fr-FR" dirty="0"/>
          </a:p>
        </p:txBody>
      </p:sp>
      <p:sp>
        <p:nvSpPr>
          <p:cNvPr id="4" name="Espace réservé du numéro de diapositive 3">
            <a:extLst>
              <a:ext uri="{FF2B5EF4-FFF2-40B4-BE49-F238E27FC236}">
                <a16:creationId xmlns:a16="http://schemas.microsoft.com/office/drawing/2014/main" id="{03217CE5-2C26-774E-9933-570DF4A86C6E}"/>
              </a:ext>
            </a:extLst>
          </p:cNvPr>
          <p:cNvSpPr>
            <a:spLocks noGrp="1"/>
          </p:cNvSpPr>
          <p:nvPr>
            <p:ph type="sldNum" sz="quarter" idx="12"/>
          </p:nvPr>
        </p:nvSpPr>
        <p:spPr/>
        <p:txBody>
          <a:bodyPr/>
          <a:lstStyle/>
          <a:p>
            <a:fld id="{9F5EB459-6BC5-9E4D-90D2-27C5E13D9F42}" type="slidenum">
              <a:rPr lang="fr-FR" smtClean="0"/>
              <a:pPr/>
              <a:t>6</a:t>
            </a:fld>
            <a:endParaRPr lang="fr-FR" dirty="0"/>
          </a:p>
        </p:txBody>
      </p:sp>
      <p:sp>
        <p:nvSpPr>
          <p:cNvPr id="5" name="Espace réservé du pied de page 4">
            <a:extLst>
              <a:ext uri="{FF2B5EF4-FFF2-40B4-BE49-F238E27FC236}">
                <a16:creationId xmlns:a16="http://schemas.microsoft.com/office/drawing/2014/main" id="{857B8112-0EB4-9A49-9568-94CC2CF549D7}"/>
              </a:ext>
            </a:extLst>
          </p:cNvPr>
          <p:cNvSpPr>
            <a:spLocks noGrp="1"/>
          </p:cNvSpPr>
          <p:nvPr>
            <p:ph type="ftr" sz="quarter" idx="3"/>
          </p:nvPr>
        </p:nvSpPr>
        <p:spPr/>
        <p:txBody>
          <a:bodyPr/>
          <a:lstStyle/>
          <a:p>
            <a:r>
              <a:rPr lang="fr-FR"/>
              <a:t>http://www.univ-montp3.fr/miap/ens/info/PerfPix</a:t>
            </a:r>
            <a:endParaRPr lang="fr-FR" dirty="0"/>
          </a:p>
        </p:txBody>
      </p:sp>
    </p:spTree>
    <p:extLst>
      <p:ext uri="{BB962C8B-B14F-4D97-AF65-F5344CB8AC3E}">
        <p14:creationId xmlns:p14="http://schemas.microsoft.com/office/powerpoint/2010/main" val="3707705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21F237-7E48-2447-B4B2-9EB9B671F613}"/>
              </a:ext>
            </a:extLst>
          </p:cNvPr>
          <p:cNvSpPr>
            <a:spLocks noGrp="1"/>
          </p:cNvSpPr>
          <p:nvPr>
            <p:ph type="title"/>
          </p:nvPr>
        </p:nvSpPr>
        <p:spPr/>
        <p:txBody>
          <a:bodyPr/>
          <a:lstStyle/>
          <a:p>
            <a:r>
              <a:rPr lang="fr-FR" dirty="0"/>
              <a:t>Inscriptions à la session </a:t>
            </a:r>
            <a:r>
              <a:rPr lang="fr-FR" dirty="0" err="1"/>
              <a:t>Pix</a:t>
            </a:r>
            <a:endParaRPr lang="fr-FR" dirty="0"/>
          </a:p>
        </p:txBody>
      </p:sp>
      <p:sp>
        <p:nvSpPr>
          <p:cNvPr id="3" name="Espace réservé du contenu 2">
            <a:extLst>
              <a:ext uri="{FF2B5EF4-FFF2-40B4-BE49-F238E27FC236}">
                <a16:creationId xmlns:a16="http://schemas.microsoft.com/office/drawing/2014/main" id="{FE02B785-A37E-6849-9620-CAFB3506B21B}"/>
              </a:ext>
            </a:extLst>
          </p:cNvPr>
          <p:cNvSpPr>
            <a:spLocks noGrp="1"/>
          </p:cNvSpPr>
          <p:nvPr>
            <p:ph idx="1"/>
          </p:nvPr>
        </p:nvSpPr>
        <p:spPr/>
        <p:txBody>
          <a:bodyPr>
            <a:normAutofit fontScale="92500" lnSpcReduction="20000"/>
          </a:bodyPr>
          <a:lstStyle/>
          <a:p>
            <a:r>
              <a:rPr lang="fr-FR" dirty="0"/>
              <a:t>Tous les étudiants en formation initiale inscrits en groupe de TD et venus au moins une fois seront inscrits à la session </a:t>
            </a:r>
            <a:r>
              <a:rPr lang="fr-FR" dirty="0" err="1"/>
              <a:t>Pix</a:t>
            </a:r>
            <a:r>
              <a:rPr lang="fr-FR" dirty="0"/>
              <a:t> sauf avis contraire de leur part. Les étudiants en formation continue ayant payé les droits seront aussi </a:t>
            </a:r>
            <a:r>
              <a:rPr lang="fr-FR"/>
              <a:t>inscrits. Une </a:t>
            </a:r>
            <a:r>
              <a:rPr lang="fr-FR" dirty="0"/>
              <a:t>convocation devrait être envoyée très prochainement.</a:t>
            </a:r>
          </a:p>
          <a:p>
            <a:r>
              <a:rPr lang="fr-FR" dirty="0"/>
              <a:t>Au sujet des données personnelles</a:t>
            </a:r>
          </a:p>
          <a:p>
            <a:pPr lvl="1"/>
            <a:r>
              <a:rPr lang="fr-FR" dirty="0"/>
              <a:t>Pour vous inscrire à la certification </a:t>
            </a:r>
            <a:r>
              <a:rPr lang="fr-FR" dirty="0" err="1"/>
              <a:t>Pix</a:t>
            </a:r>
            <a:r>
              <a:rPr lang="fr-FR" dirty="0"/>
              <a:t>, les informations suivantes devront être communiquées à l'organisme gérant la certification </a:t>
            </a:r>
            <a:r>
              <a:rPr lang="fr-FR" dirty="0" err="1"/>
              <a:t>Pix</a:t>
            </a:r>
            <a:r>
              <a:rPr lang="fr-FR" dirty="0"/>
              <a:t> : nom, prénom, date de naissance, sexe (M ou F), code INSEE ou code postal commune de naissance, nom commune de naissance, pays de naissance, pourcentage de temps majoré dont bénéficie le candidat le cas échant (dans le cadre de l’aménagement d’épreuves liée à un handicap). </a:t>
            </a:r>
          </a:p>
          <a:p>
            <a:pPr lvl="1"/>
            <a:r>
              <a:rPr lang="fr-FR" dirty="0"/>
              <a:t>Les informations suivantes facultatives seront aussi renseignées pour la gestion de la session par notre université : adresse mail universitaire comme adresse de convocation, numéro d’étudiant (celui de l’université – à 8 chiffres). </a:t>
            </a:r>
          </a:p>
          <a:p>
            <a:pPr lvl="1"/>
            <a:r>
              <a:rPr lang="fr-FR" dirty="0">
                <a:solidFill>
                  <a:srgbClr val="FF0000"/>
                </a:solidFill>
              </a:rPr>
              <a:t>Votre inscription à la certification implique que vous acceptez la communication de ces informations</a:t>
            </a:r>
          </a:p>
        </p:txBody>
      </p:sp>
      <p:sp>
        <p:nvSpPr>
          <p:cNvPr id="4" name="Espace réservé du numéro de diapositive 3">
            <a:extLst>
              <a:ext uri="{FF2B5EF4-FFF2-40B4-BE49-F238E27FC236}">
                <a16:creationId xmlns:a16="http://schemas.microsoft.com/office/drawing/2014/main" id="{2FE393F2-C440-A742-8249-27F6B6ED261D}"/>
              </a:ext>
            </a:extLst>
          </p:cNvPr>
          <p:cNvSpPr>
            <a:spLocks noGrp="1"/>
          </p:cNvSpPr>
          <p:nvPr>
            <p:ph type="sldNum" sz="quarter" idx="12"/>
          </p:nvPr>
        </p:nvSpPr>
        <p:spPr/>
        <p:txBody>
          <a:bodyPr/>
          <a:lstStyle/>
          <a:p>
            <a:fld id="{9F5EB459-6BC5-9E4D-90D2-27C5E13D9F42}" type="slidenum">
              <a:rPr lang="fr-FR" smtClean="0"/>
              <a:pPr/>
              <a:t>7</a:t>
            </a:fld>
            <a:endParaRPr lang="fr-FR" dirty="0"/>
          </a:p>
        </p:txBody>
      </p:sp>
      <p:sp>
        <p:nvSpPr>
          <p:cNvPr id="5" name="Espace réservé du pied de page 4">
            <a:extLst>
              <a:ext uri="{FF2B5EF4-FFF2-40B4-BE49-F238E27FC236}">
                <a16:creationId xmlns:a16="http://schemas.microsoft.com/office/drawing/2014/main" id="{8D6ED140-7C0B-5D46-AAA4-9C19A6127A42}"/>
              </a:ext>
            </a:extLst>
          </p:cNvPr>
          <p:cNvSpPr>
            <a:spLocks noGrp="1"/>
          </p:cNvSpPr>
          <p:nvPr>
            <p:ph type="ftr" sz="quarter" idx="3"/>
          </p:nvPr>
        </p:nvSpPr>
        <p:spPr/>
        <p:txBody>
          <a:bodyPr/>
          <a:lstStyle/>
          <a:p>
            <a:r>
              <a:rPr lang="fr-FR"/>
              <a:t>http://www.univ-montp3.fr/miap/ens/info/PerfPix</a:t>
            </a:r>
            <a:endParaRPr lang="fr-FR" dirty="0"/>
          </a:p>
        </p:txBody>
      </p:sp>
    </p:spTree>
    <p:extLst>
      <p:ext uri="{BB962C8B-B14F-4D97-AF65-F5344CB8AC3E}">
        <p14:creationId xmlns:p14="http://schemas.microsoft.com/office/powerpoint/2010/main" val="1437777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610781-FB2B-734D-854F-908F9C37E527}"/>
              </a:ext>
            </a:extLst>
          </p:cNvPr>
          <p:cNvSpPr>
            <a:spLocks noGrp="1"/>
          </p:cNvSpPr>
          <p:nvPr>
            <p:ph type="title"/>
          </p:nvPr>
        </p:nvSpPr>
        <p:spPr/>
        <p:txBody>
          <a:bodyPr/>
          <a:lstStyle/>
          <a:p>
            <a:r>
              <a:rPr lang="fr-FR" dirty="0"/>
              <a:t>Coût certification</a:t>
            </a:r>
          </a:p>
        </p:txBody>
      </p:sp>
      <p:sp>
        <p:nvSpPr>
          <p:cNvPr id="3" name="Espace réservé du contenu 2">
            <a:extLst>
              <a:ext uri="{FF2B5EF4-FFF2-40B4-BE49-F238E27FC236}">
                <a16:creationId xmlns:a16="http://schemas.microsoft.com/office/drawing/2014/main" id="{B671DA0D-B1BD-4248-A299-88BAAE3C5165}"/>
              </a:ext>
            </a:extLst>
          </p:cNvPr>
          <p:cNvSpPr>
            <a:spLocks noGrp="1"/>
          </p:cNvSpPr>
          <p:nvPr>
            <p:ph idx="1"/>
          </p:nvPr>
        </p:nvSpPr>
        <p:spPr/>
        <p:txBody>
          <a:bodyPr/>
          <a:lstStyle/>
          <a:p>
            <a:r>
              <a:rPr lang="fr-FR" dirty="0"/>
              <a:t>Gratuit pour les étudiants en formation initiale</a:t>
            </a:r>
          </a:p>
          <a:p>
            <a:r>
              <a:rPr lang="fr-FR" dirty="0"/>
              <a:t>45 euros pour les étudiants en formation continue (listes en cours de vérification ; contacter </a:t>
            </a:r>
            <a:r>
              <a:rPr lang="fr-FR" dirty="0">
                <a:hlinkClick r:id="rId2"/>
              </a:rPr>
              <a:t>pix@univ-montp3.fr</a:t>
            </a:r>
            <a:r>
              <a:rPr lang="fr-FR" dirty="0"/>
              <a:t> si vous êtes dans ce cas).</a:t>
            </a:r>
          </a:p>
        </p:txBody>
      </p:sp>
      <p:sp>
        <p:nvSpPr>
          <p:cNvPr id="4" name="Espace réservé du numéro de diapositive 3">
            <a:extLst>
              <a:ext uri="{FF2B5EF4-FFF2-40B4-BE49-F238E27FC236}">
                <a16:creationId xmlns:a16="http://schemas.microsoft.com/office/drawing/2014/main" id="{8F3B344C-2F00-A94F-95DF-515EF5DF378D}"/>
              </a:ext>
            </a:extLst>
          </p:cNvPr>
          <p:cNvSpPr>
            <a:spLocks noGrp="1"/>
          </p:cNvSpPr>
          <p:nvPr>
            <p:ph type="sldNum" sz="quarter" idx="12"/>
          </p:nvPr>
        </p:nvSpPr>
        <p:spPr/>
        <p:txBody>
          <a:bodyPr/>
          <a:lstStyle/>
          <a:p>
            <a:fld id="{9F5EB459-6BC5-9E4D-90D2-27C5E13D9F42}" type="slidenum">
              <a:rPr lang="fr-FR" smtClean="0"/>
              <a:pPr/>
              <a:t>8</a:t>
            </a:fld>
            <a:endParaRPr lang="fr-FR" dirty="0"/>
          </a:p>
        </p:txBody>
      </p:sp>
      <p:sp>
        <p:nvSpPr>
          <p:cNvPr id="5" name="Espace réservé du pied de page 4">
            <a:extLst>
              <a:ext uri="{FF2B5EF4-FFF2-40B4-BE49-F238E27FC236}">
                <a16:creationId xmlns:a16="http://schemas.microsoft.com/office/drawing/2014/main" id="{C1B31076-E27C-3F4A-8C4E-47CBECEC8628}"/>
              </a:ext>
            </a:extLst>
          </p:cNvPr>
          <p:cNvSpPr>
            <a:spLocks noGrp="1"/>
          </p:cNvSpPr>
          <p:nvPr>
            <p:ph type="ftr" sz="quarter" idx="3"/>
          </p:nvPr>
        </p:nvSpPr>
        <p:spPr/>
        <p:txBody>
          <a:bodyPr/>
          <a:lstStyle/>
          <a:p>
            <a:r>
              <a:rPr lang="fr-FR"/>
              <a:t>http://www.univ-montp3.fr/miap/ens/info/PerfPix</a:t>
            </a:r>
            <a:endParaRPr lang="fr-FR" dirty="0"/>
          </a:p>
        </p:txBody>
      </p:sp>
    </p:spTree>
    <p:extLst>
      <p:ext uri="{BB962C8B-B14F-4D97-AF65-F5344CB8AC3E}">
        <p14:creationId xmlns:p14="http://schemas.microsoft.com/office/powerpoint/2010/main" val="2518656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F3101B-E80C-D84B-8868-D3B5855A1D9F}"/>
              </a:ext>
            </a:extLst>
          </p:cNvPr>
          <p:cNvSpPr>
            <a:spLocks noGrp="1"/>
          </p:cNvSpPr>
          <p:nvPr>
            <p:ph type="title"/>
          </p:nvPr>
        </p:nvSpPr>
        <p:spPr/>
        <p:txBody>
          <a:bodyPr/>
          <a:lstStyle/>
          <a:p>
            <a:r>
              <a:rPr lang="fr-FR" dirty="0"/>
              <a:t>Lien avec la note de module</a:t>
            </a:r>
          </a:p>
        </p:txBody>
      </p:sp>
      <p:sp>
        <p:nvSpPr>
          <p:cNvPr id="3" name="Espace réservé du contenu 2">
            <a:extLst>
              <a:ext uri="{FF2B5EF4-FFF2-40B4-BE49-F238E27FC236}">
                <a16:creationId xmlns:a16="http://schemas.microsoft.com/office/drawing/2014/main" id="{32B2D3F1-159E-934F-83EA-7822F8E1820C}"/>
              </a:ext>
            </a:extLst>
          </p:cNvPr>
          <p:cNvSpPr>
            <a:spLocks noGrp="1"/>
          </p:cNvSpPr>
          <p:nvPr>
            <p:ph idx="1"/>
          </p:nvPr>
        </p:nvSpPr>
        <p:spPr/>
        <p:txBody>
          <a:bodyPr/>
          <a:lstStyle/>
          <a:p>
            <a:r>
              <a:rPr lang="fr-FR" dirty="0"/>
              <a:t>Rappel : les résultats de la certification </a:t>
            </a:r>
            <a:r>
              <a:rPr lang="fr-FR" dirty="0" err="1"/>
              <a:t>Pix</a:t>
            </a:r>
            <a:r>
              <a:rPr lang="fr-FR" dirty="0"/>
              <a:t> ne sont pas pris en compte en tant que tels dans la note de module</a:t>
            </a:r>
          </a:p>
          <a:p>
            <a:pPr lvl="1"/>
            <a:r>
              <a:rPr lang="fr-FR" dirty="0"/>
              <a:t>Le passage de la certification rapporte 0,5 pt dans la note de contrôle continu.</a:t>
            </a:r>
          </a:p>
          <a:p>
            <a:pPr lvl="1"/>
            <a:r>
              <a:rPr lang="fr-FR" dirty="0"/>
              <a:t>La validation (quel que soit le  niveau</a:t>
            </a:r>
            <a:r>
              <a:rPr lang="fr-FR"/>
              <a:t>) rapporte 0,4 </a:t>
            </a:r>
            <a:r>
              <a:rPr lang="fr-FR" dirty="0"/>
              <a:t>pt dans la note de contrôle </a:t>
            </a:r>
            <a:r>
              <a:rPr lang="fr-FR"/>
              <a:t>continu.</a:t>
            </a:r>
            <a:endParaRPr lang="fr-FR" dirty="0"/>
          </a:p>
        </p:txBody>
      </p:sp>
      <p:sp>
        <p:nvSpPr>
          <p:cNvPr id="4" name="Espace réservé du numéro de diapositive 3">
            <a:extLst>
              <a:ext uri="{FF2B5EF4-FFF2-40B4-BE49-F238E27FC236}">
                <a16:creationId xmlns:a16="http://schemas.microsoft.com/office/drawing/2014/main" id="{714D7058-CF8C-4A41-BFBF-436181FE21EC}"/>
              </a:ext>
            </a:extLst>
          </p:cNvPr>
          <p:cNvSpPr>
            <a:spLocks noGrp="1"/>
          </p:cNvSpPr>
          <p:nvPr>
            <p:ph type="sldNum" sz="quarter" idx="12"/>
          </p:nvPr>
        </p:nvSpPr>
        <p:spPr/>
        <p:txBody>
          <a:bodyPr/>
          <a:lstStyle/>
          <a:p>
            <a:fld id="{9F5EB459-6BC5-9E4D-90D2-27C5E13D9F42}" type="slidenum">
              <a:rPr lang="fr-FR" smtClean="0"/>
              <a:pPr/>
              <a:t>9</a:t>
            </a:fld>
            <a:endParaRPr lang="fr-FR" dirty="0"/>
          </a:p>
        </p:txBody>
      </p:sp>
      <p:sp>
        <p:nvSpPr>
          <p:cNvPr id="5" name="Espace réservé du pied de page 4">
            <a:extLst>
              <a:ext uri="{FF2B5EF4-FFF2-40B4-BE49-F238E27FC236}">
                <a16:creationId xmlns:a16="http://schemas.microsoft.com/office/drawing/2014/main" id="{5EF4B5DC-EF68-0F40-B40A-A2852EC7837E}"/>
              </a:ext>
            </a:extLst>
          </p:cNvPr>
          <p:cNvSpPr>
            <a:spLocks noGrp="1"/>
          </p:cNvSpPr>
          <p:nvPr>
            <p:ph type="ftr" sz="quarter" idx="3"/>
          </p:nvPr>
        </p:nvSpPr>
        <p:spPr/>
        <p:txBody>
          <a:bodyPr/>
          <a:lstStyle/>
          <a:p>
            <a:r>
              <a:rPr lang="fr-FR"/>
              <a:t>http://www.univ-montp3.fr/miap/ens/info/PerfPix</a:t>
            </a:r>
            <a:endParaRPr lang="fr-FR" dirty="0"/>
          </a:p>
        </p:txBody>
      </p:sp>
    </p:spTree>
    <p:extLst>
      <p:ext uri="{BB962C8B-B14F-4D97-AF65-F5344CB8AC3E}">
        <p14:creationId xmlns:p14="http://schemas.microsoft.com/office/powerpoint/2010/main" val="198721258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2271</TotalTime>
  <Words>966</Words>
  <Application>Microsoft Macintosh PowerPoint</Application>
  <PresentationFormat>Affichage à l'écran (4:3)</PresentationFormat>
  <Paragraphs>79</Paragraphs>
  <Slides>9</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9</vt:i4>
      </vt:variant>
    </vt:vector>
  </HeadingPairs>
  <TitlesOfParts>
    <vt:vector size="14" baseType="lpstr">
      <vt:lpstr>Arial</vt:lpstr>
      <vt:lpstr>Avenir Book</vt:lpstr>
      <vt:lpstr>Calibri</vt:lpstr>
      <vt:lpstr>Wingdings</vt:lpstr>
      <vt:lpstr>Thème Office</vt:lpstr>
      <vt:lpstr>Informations sur les sessions de certification Pix</vt:lpstr>
      <vt:lpstr>Rappel</vt:lpstr>
      <vt:lpstr>Au sujet de la validation de la certification</vt:lpstr>
      <vt:lpstr>Rappel plan des positionnements abordés en séance</vt:lpstr>
      <vt:lpstr>Configuration logicielle des salles</vt:lpstr>
      <vt:lpstr>Quand ?</vt:lpstr>
      <vt:lpstr>Inscriptions à la session Pix</vt:lpstr>
      <vt:lpstr>Coût certification</vt:lpstr>
      <vt:lpstr>Lien avec la note de module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bringay@gmail.com</dc:creator>
  <cp:lastModifiedBy>Gwenaël Richomme</cp:lastModifiedBy>
  <cp:revision>297</cp:revision>
  <cp:lastPrinted>2020-09-19T09:43:14Z</cp:lastPrinted>
  <dcterms:created xsi:type="dcterms:W3CDTF">2016-06-22T20:29:37Z</dcterms:created>
  <dcterms:modified xsi:type="dcterms:W3CDTF">2025-02-22T15:37:45Z</dcterms:modified>
</cp:coreProperties>
</file>