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83" r:id="rId3"/>
    <p:sldId id="322" r:id="rId4"/>
    <p:sldId id="267" r:id="rId5"/>
    <p:sldId id="335" r:id="rId6"/>
    <p:sldId id="286" r:id="rId7"/>
    <p:sldId id="287" r:id="rId8"/>
    <p:sldId id="321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81" autoAdjust="0"/>
    <p:restoredTop sz="92789"/>
  </p:normalViewPr>
  <p:slideViewPr>
    <p:cSldViewPr snapToGrid="0" snapToObjects="1">
      <p:cViewPr varScale="1">
        <p:scale>
          <a:sx n="118" d="100"/>
          <a:sy n="118" d="100"/>
        </p:scale>
        <p:origin x="552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tomelia.com/downloads/bonhomme-blanc-3d-informatique-ordinateur-images-gratuites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Photo libre de droit, récupérée sur </a:t>
            </a:r>
            <a:r>
              <a:rPr lang="fr-FR" dirty="0" err="1"/>
              <a:t>Fotomelia</a:t>
            </a:r>
            <a:r>
              <a:rPr lang="fr-FR" dirty="0"/>
              <a:t> le 6 juillet 2019,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https://fotomelia.com/downloads/bonhomme-blanc-3d-informatique-ordinateur-images-gratuites/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sous licence CC0, non nécessité de citer source, taille photo réduite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69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045268-C48E-9948-A5FC-1E6DE03688ED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305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840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147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441" y="6356351"/>
            <a:ext cx="340639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925" y="6356351"/>
            <a:ext cx="3221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mailto:miap.cours_informatique@univ-montp3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Enseignements d’informatique :</a:t>
            </a:r>
            <a:br>
              <a:rPr lang="fr-FR" b="1" dirty="0"/>
            </a:br>
            <a:r>
              <a:rPr lang="fr-FR" b="1" dirty="0"/>
              <a:t>Quelques points importants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Objectifs des enseignements en informatique en licence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164771"/>
            <a:ext cx="8491815" cy="3452385"/>
          </a:xfrm>
        </p:spPr>
        <p:txBody>
          <a:bodyPr>
            <a:normAutofit lnSpcReduction="10000"/>
          </a:bodyPr>
          <a:lstStyle/>
          <a:p>
            <a:r>
              <a:rPr lang="fr-FR" dirty="0"/>
              <a:t>Renforcer les </a:t>
            </a:r>
            <a:r>
              <a:rPr lang="fr-FR" b="1" dirty="0">
                <a:solidFill>
                  <a:srgbClr val="236896"/>
                </a:solidFill>
              </a:rPr>
              <a:t>compétences numériques </a:t>
            </a:r>
            <a:r>
              <a:rPr lang="fr-FR" dirty="0"/>
              <a:t>des étudiants</a:t>
            </a:r>
          </a:p>
          <a:p>
            <a:pPr lvl="1"/>
            <a:r>
              <a:rPr lang="fr-FR" dirty="0"/>
              <a:t>Utilisation </a:t>
            </a:r>
            <a:r>
              <a:rPr lang="fr-FR" b="1" dirty="0">
                <a:solidFill>
                  <a:srgbClr val="236896"/>
                </a:solidFill>
              </a:rPr>
              <a:t>efficace</a:t>
            </a:r>
            <a:r>
              <a:rPr lang="fr-FR" dirty="0">
                <a:solidFill>
                  <a:srgbClr val="236896"/>
                </a:solidFill>
              </a:rPr>
              <a:t> </a:t>
            </a:r>
            <a:r>
              <a:rPr lang="fr-FR" dirty="0"/>
              <a:t>d’un ordinateur pour usages de base (Communiquer, collaborer, conception de documents (rapports, mémoire, …), traitement de données, …)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Capacité d’adaptation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Bon usage (</a:t>
            </a:r>
            <a:r>
              <a:rPr lang="fr-FR" sz="2400" dirty="0"/>
              <a:t>Droits, Devoirs, Risques... )</a:t>
            </a:r>
          </a:p>
          <a:p>
            <a:r>
              <a:rPr lang="fr-FR" dirty="0"/>
              <a:t>Préparer à des certifications</a:t>
            </a:r>
          </a:p>
          <a:p>
            <a:pPr lvl="1"/>
            <a:r>
              <a:rPr lang="fr-FR" dirty="0"/>
              <a:t>Les enseignements de L1 s’appuient sur le même référentiel que la certification </a:t>
            </a:r>
            <a:r>
              <a:rPr lang="fr-FR" dirty="0" err="1"/>
              <a:t>Pix</a:t>
            </a:r>
            <a:r>
              <a:rPr lang="fr-FR" dirty="0"/>
              <a:t> (proposée à partir de la L2)</a:t>
            </a:r>
          </a:p>
          <a:p>
            <a:pPr lvl="1"/>
            <a:r>
              <a:rPr lang="fr-FR" dirty="0"/>
              <a:t>L’université est centre de certification </a:t>
            </a:r>
            <a:r>
              <a:rPr lang="fr-FR" dirty="0" err="1"/>
              <a:t>Pix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38550" y="6356351"/>
            <a:ext cx="326299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88355" y="4312817"/>
            <a:ext cx="2860947" cy="2043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73574" y="0"/>
            <a:ext cx="6837449" cy="1325563"/>
          </a:xfrm>
        </p:spPr>
        <p:txBody>
          <a:bodyPr/>
          <a:lstStyle/>
          <a:p>
            <a:r>
              <a:rPr lang="fr-FR" dirty="0"/>
              <a:t>Organisation des enseignements en informatique en licence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58630" y="1391653"/>
            <a:ext cx="7886700" cy="496469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obligatoire en L1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Objectifs = compétences utiles en licence : </a:t>
            </a:r>
            <a:r>
              <a:rPr lang="fr-FR" dirty="0"/>
              <a:t>notion de bases, styles en traitement de texte, gestion taille de documents, traitements de données, travail collaboratif, communication, …</a:t>
            </a:r>
            <a:endParaRPr lang="fr-FR" b="1" dirty="0">
              <a:solidFill>
                <a:srgbClr val="236896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Semestre 1 : </a:t>
            </a:r>
            <a:r>
              <a:rPr lang="fr-FR" dirty="0"/>
              <a:t>niveau stage, </a:t>
            </a:r>
            <a:r>
              <a:rPr lang="fr-FR" b="1" dirty="0"/>
              <a:t>6 semaines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Semestre 2 : </a:t>
            </a:r>
            <a:r>
              <a:rPr lang="fr-FR" dirty="0"/>
              <a:t>niveau standard </a:t>
            </a:r>
            <a:br>
              <a:rPr lang="fr-FR" dirty="0"/>
            </a:br>
            <a:r>
              <a:rPr lang="fr-FR" dirty="0"/>
              <a:t>(selon résultat du semestre 1 en </a:t>
            </a:r>
            <a:r>
              <a:rPr lang="fr-FR" b="1" dirty="0"/>
              <a:t>6 ou 10 semaines)</a:t>
            </a:r>
          </a:p>
          <a:p>
            <a:pPr lvl="1">
              <a:lnSpc>
                <a:spcPct val="120000"/>
              </a:lnSpc>
            </a:pPr>
            <a:endParaRPr lang="fr-FR" dirty="0"/>
          </a:p>
          <a:p>
            <a:pPr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optionnel en L2/L3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Niveau standard (10 semaines) si non validé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Niveaux spécialisés</a:t>
            </a:r>
          </a:p>
          <a:p>
            <a:pPr lvl="2">
              <a:lnSpc>
                <a:spcPct val="120000"/>
              </a:lnSpc>
            </a:pPr>
            <a:r>
              <a:rPr lang="fr-FR" dirty="0">
                <a:solidFill>
                  <a:srgbClr val="236896"/>
                </a:solidFill>
              </a:rPr>
              <a:t>Expertise valorisable dans la vie professionnelle</a:t>
            </a:r>
          </a:p>
          <a:p>
            <a:pPr lvl="2">
              <a:lnSpc>
                <a:spcPct val="120000"/>
              </a:lnSpc>
            </a:pPr>
            <a:r>
              <a:rPr lang="fr-FR" dirty="0"/>
              <a:t>Perfectionnement et préparation Certification </a:t>
            </a:r>
            <a:r>
              <a:rPr lang="fr-FR" dirty="0" err="1"/>
              <a:t>Pix</a:t>
            </a:r>
            <a:endParaRPr lang="fr-FR" dirty="0"/>
          </a:p>
          <a:p>
            <a:pPr lvl="2">
              <a:lnSpc>
                <a:spcPct val="120000"/>
              </a:lnSpc>
            </a:pPr>
            <a:r>
              <a:rPr lang="fr-FR" dirty="0"/>
              <a:t>ou thématiques : Web  (CSS/HTML),  Tableur, Bases de données, Scratch (init. </a:t>
            </a:r>
            <a:r>
              <a:rPr lang="fr-FR" dirty="0" err="1"/>
              <a:t>prog</a:t>
            </a:r>
            <a:r>
              <a:rPr lang="fr-FR" dirty="0"/>
              <a:t>.)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753784" y="6356351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73829" y="6356351"/>
            <a:ext cx="324122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191922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Présence obligatoire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117600"/>
            <a:ext cx="8491815" cy="5238751"/>
          </a:xfrm>
        </p:spPr>
        <p:txBody>
          <a:bodyPr>
            <a:normAutofit/>
          </a:bodyPr>
          <a:lstStyle/>
          <a:p>
            <a:r>
              <a:rPr lang="fr-FR" sz="2000" dirty="0"/>
              <a:t>Pour réussir !</a:t>
            </a:r>
          </a:p>
          <a:p>
            <a:r>
              <a:rPr lang="fr-FR" sz="2000" dirty="0"/>
              <a:t>Pénalités d’absence (lourde) à partir de la troisième absence non justifiée</a:t>
            </a:r>
          </a:p>
          <a:p>
            <a:pPr lvl="1"/>
            <a:r>
              <a:rPr lang="fr-FR" sz="2000" dirty="0">
                <a:solidFill>
                  <a:srgbClr val="0000FF"/>
                </a:solidFill>
              </a:rPr>
              <a:t>justifiez vos absences au plus vite auprès de votre enseignant ou du secrétariat</a:t>
            </a:r>
          </a:p>
          <a:p>
            <a:r>
              <a:rPr lang="fr-FR" sz="2000" dirty="0"/>
              <a:t>Possibilité de désinscription en cas de deux absences consécutives</a:t>
            </a:r>
          </a:p>
          <a:p>
            <a:r>
              <a:rPr lang="fr-FR" sz="2000" dirty="0"/>
              <a:t>Possibilité de rattraper dans un autre groupe de TD du même niveau dans la semaine (sous réserve de place)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6" name="Picture 4" descr="Sans titr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82" y="3832171"/>
            <a:ext cx="5883108" cy="252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16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Changer de TD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Possible pendant les 3 prochaines semaines d’enseignement</a:t>
            </a:r>
            <a:br>
              <a:rPr lang="fr-FR" sz="2000" dirty="0"/>
            </a:br>
            <a:r>
              <a:rPr lang="fr-FR" sz="2000" dirty="0"/>
              <a:t>dans les groupes où il y a de la place</a:t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Pour Montpellier </a:t>
            </a:r>
          </a:p>
          <a:p>
            <a:pPr lvl="1"/>
            <a:r>
              <a:rPr lang="fr-FR" sz="2000" dirty="0"/>
              <a:t>Les changements se réalisent sur </a:t>
            </a:r>
            <a:r>
              <a:rPr lang="fr-FR" sz="2000" b="1" dirty="0">
                <a:solidFill>
                  <a:srgbClr val="FF0000"/>
                </a:solidFill>
              </a:rPr>
              <a:t>notre site de gestion de TD</a:t>
            </a:r>
          </a:p>
          <a:p>
            <a:pPr lvl="2"/>
            <a:r>
              <a:rPr lang="fr-FR" sz="2000" dirty="0"/>
              <a:t>accès via </a:t>
            </a:r>
            <a:r>
              <a:rPr lang="fr-FR" sz="2000" dirty="0">
                <a:solidFill>
                  <a:srgbClr val="256898"/>
                </a:solidFill>
              </a:rPr>
              <a:t>https://www.univ-montp3.fr/miap/ens/info/</a:t>
            </a:r>
          </a:p>
          <a:p>
            <a:pPr lvl="2"/>
            <a:r>
              <a:rPr lang="fr-FR" sz="2000" dirty="0"/>
              <a:t>ou accès via ENT</a:t>
            </a:r>
          </a:p>
          <a:p>
            <a:pPr lvl="1"/>
            <a:r>
              <a:rPr lang="fr-FR" sz="2000" dirty="0"/>
              <a:t>Si souci, contactez le secrétariat des enseignements transversaux d’informatique : </a:t>
            </a:r>
            <a:r>
              <a:rPr lang="fr-FR" sz="2000" dirty="0">
                <a:solidFill>
                  <a:srgbClr val="256898"/>
                </a:solidFill>
              </a:rPr>
              <a:t>miap.cours_informatique@univ-montp3.fr </a:t>
            </a:r>
            <a:br>
              <a:rPr lang="fr-FR" sz="2000" dirty="0">
                <a:solidFill>
                  <a:srgbClr val="256898"/>
                </a:solidFill>
              </a:rPr>
            </a:br>
            <a:endParaRPr lang="fr-FR" sz="2000" dirty="0">
              <a:solidFill>
                <a:srgbClr val="256898"/>
              </a:solidFill>
            </a:endParaRPr>
          </a:p>
          <a:p>
            <a:r>
              <a:rPr lang="fr-FR" sz="2000" dirty="0"/>
              <a:t>Pour Béziers, </a:t>
            </a:r>
          </a:p>
          <a:p>
            <a:pPr lvl="1"/>
            <a:r>
              <a:rPr lang="fr-FR" sz="2000" dirty="0"/>
              <a:t>Contactez Mme </a:t>
            </a:r>
            <a:r>
              <a:rPr lang="fr-FR" sz="2000"/>
              <a:t>Delmas Sandrine</a:t>
            </a:r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98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Une séance de TD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Un TD par séance</a:t>
            </a:r>
          </a:p>
          <a:p>
            <a:pPr lvl="1"/>
            <a:r>
              <a:rPr lang="fr-FR" sz="2000" dirty="0"/>
              <a:t>Si pas fini, terminez-le avant la semaine suivante</a:t>
            </a:r>
            <a:br>
              <a:rPr lang="fr-FR" sz="2000" dirty="0"/>
            </a:br>
            <a:r>
              <a:rPr lang="fr-FR" sz="2000" dirty="0"/>
              <a:t>chez vous ou </a:t>
            </a:r>
            <a:br>
              <a:rPr lang="fr-FR" sz="2000" dirty="0"/>
            </a:br>
            <a:r>
              <a:rPr lang="fr-FR" sz="2000" dirty="0"/>
              <a:t>(sur Montpellier) au pavillon informatique </a:t>
            </a:r>
            <a:br>
              <a:rPr lang="fr-FR" sz="2000" dirty="0"/>
            </a:br>
            <a:r>
              <a:rPr lang="fr-FR" sz="2000" dirty="0"/>
              <a:t>			(ouverture 8h-19h45 du lundi au vendredi)</a:t>
            </a:r>
          </a:p>
          <a:p>
            <a:pPr lvl="1"/>
            <a:endParaRPr lang="fr-FR" sz="2000" dirty="0"/>
          </a:p>
          <a:p>
            <a:r>
              <a:rPr lang="fr-FR" sz="2000" dirty="0"/>
              <a:t>Les retards et départs anticipés </a:t>
            </a:r>
            <a:br>
              <a:rPr lang="fr-FR" sz="2000" dirty="0"/>
            </a:br>
            <a:r>
              <a:rPr lang="fr-FR" sz="2000" dirty="0"/>
              <a:t>                                  peuvent être considérés comme des absences</a:t>
            </a:r>
          </a:p>
          <a:p>
            <a:endParaRPr lang="fr-FR" sz="2000" dirty="0"/>
          </a:p>
          <a:p>
            <a:r>
              <a:rPr lang="fr-FR" sz="2000" dirty="0"/>
              <a:t>Concentrez-vous :</a:t>
            </a:r>
          </a:p>
          <a:p>
            <a:pPr lvl="1"/>
            <a:r>
              <a:rPr lang="fr-FR" sz="2000" dirty="0"/>
              <a:t>merci d’éteindre vos mobiles </a:t>
            </a:r>
            <a:r>
              <a:rPr lang="fr-FR" sz="2000"/>
              <a:t>(smartphones)</a:t>
            </a:r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172203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Modalités de contrôle des connaissances en stage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Évaluation 1 en contrôle continu</a:t>
            </a:r>
          </a:p>
          <a:p>
            <a:pPr lvl="1"/>
            <a:r>
              <a:rPr lang="fr-FR" dirty="0"/>
              <a:t>Tests Moodle (total 5 points) : tout au long du semestre</a:t>
            </a:r>
          </a:p>
          <a:p>
            <a:pPr lvl="1"/>
            <a:r>
              <a:rPr lang="fr-FR" dirty="0"/>
              <a:t>Examen final de 30 minutes (15 points) : </a:t>
            </a:r>
            <a:br>
              <a:rPr lang="fr-FR" dirty="0"/>
            </a:br>
            <a:r>
              <a:rPr lang="fr-FR" dirty="0"/>
              <a:t>test Moodle (questions de culture numérique ou vérification de connaissances des manipulations de bases)</a:t>
            </a:r>
          </a:p>
          <a:p>
            <a:pPr lvl="1"/>
            <a:r>
              <a:rPr lang="fr-FR" dirty="0"/>
              <a:t>(- pénalités d’absence)</a:t>
            </a:r>
          </a:p>
          <a:p>
            <a:pPr lvl="1"/>
            <a:endParaRPr lang="fr-FR" dirty="0"/>
          </a:p>
          <a:p>
            <a:r>
              <a:rPr lang="fr-FR" b="1" dirty="0"/>
              <a:t>Évaluation 2 </a:t>
            </a:r>
            <a:r>
              <a:rPr lang="fr-FR" b="1"/>
              <a:t>(rattrapage)</a:t>
            </a:r>
            <a:endParaRPr lang="fr-FR" b="1" dirty="0"/>
          </a:p>
          <a:p>
            <a:pPr lvl="1"/>
            <a:r>
              <a:rPr lang="fr-FR" dirty="0"/>
              <a:t>Examen de 40 minutes, comme en évaluation 1 avec plus de questions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598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Autre information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815356"/>
            <a:ext cx="8491815" cy="55409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000" dirty="0"/>
              <a:t>		Pensez à :</a:t>
            </a:r>
          </a:p>
          <a:p>
            <a:r>
              <a:rPr lang="fr-FR" sz="2000" dirty="0"/>
              <a:t>Consulter le site d’enseignement</a:t>
            </a:r>
          </a:p>
          <a:p>
            <a:pPr marL="0" indent="0" algn="ctr">
              <a:buNone/>
            </a:pPr>
            <a:r>
              <a:rPr lang="fr-FR" sz="2000" dirty="0">
                <a:hlinkClick r:id="rId3"/>
              </a:rPr>
              <a:t>http://www.univ-montp3.fr/miap/ens/info/</a:t>
            </a:r>
            <a:endParaRPr lang="fr-FR" sz="2000" dirty="0"/>
          </a:p>
          <a:p>
            <a:pPr marL="0" indent="0" algn="ctr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/>
              <a:t>Contacter notre secrétariat :</a:t>
            </a:r>
          </a:p>
          <a:p>
            <a:pPr marL="0" indent="0" algn="ctr">
              <a:buNone/>
            </a:pPr>
            <a:r>
              <a:rPr lang="fr-FR" sz="2000" dirty="0"/>
              <a:t>Pour Montpellier : </a:t>
            </a:r>
            <a:r>
              <a:rPr lang="fr-FR" sz="2000" dirty="0">
                <a:hlinkClick r:id="rId4"/>
              </a:rPr>
              <a:t>miap.cours</a:t>
            </a:r>
            <a:r>
              <a:rPr lang="fr-FR" sz="2000">
                <a:hlinkClick r:id="rId4"/>
              </a:rPr>
              <a:t>_informatique@</a:t>
            </a:r>
            <a:r>
              <a:rPr lang="fr-FR" sz="2000" dirty="0">
                <a:hlinkClick r:id="rId4"/>
              </a:rPr>
              <a:t>univ-montp3.fr</a:t>
            </a:r>
            <a:r>
              <a:rPr lang="fr-FR" sz="2000" dirty="0"/>
              <a:t> </a:t>
            </a:r>
          </a:p>
          <a:p>
            <a:pPr marL="0" indent="0" algn="ctr">
              <a:buNone/>
            </a:pPr>
            <a:r>
              <a:rPr lang="fr-FR" sz="2000" dirty="0"/>
              <a:t>Pour Béziers, contactez Mme Delmas Sandrine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131310-6727-5655-74C2-3551071C9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629" y="1830779"/>
            <a:ext cx="5072742" cy="344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74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1681</TotalTime>
  <Words>681</Words>
  <Application>Microsoft Macintosh PowerPoint</Application>
  <PresentationFormat>Affichage à l'écran (4:3)</PresentationFormat>
  <Paragraphs>90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Avenir Book</vt:lpstr>
      <vt:lpstr>Calibri</vt:lpstr>
      <vt:lpstr>Thème Office</vt:lpstr>
      <vt:lpstr>Enseignements d’informatique : Quelques points importants</vt:lpstr>
      <vt:lpstr>Objectifs des enseignements en informatique en licence</vt:lpstr>
      <vt:lpstr>Organisation des enseignements en informatique en licence</vt:lpstr>
      <vt:lpstr>Présence obligatoire</vt:lpstr>
      <vt:lpstr>Changer de TD ?</vt:lpstr>
      <vt:lpstr>Une séance de TD</vt:lpstr>
      <vt:lpstr>Modalités de contrôle des connaissances en stage</vt:lpstr>
      <vt:lpstr>Autre information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Gwenaël Richomme</cp:lastModifiedBy>
  <cp:revision>206</cp:revision>
  <cp:lastPrinted>2020-09-12T19:48:49Z</cp:lastPrinted>
  <dcterms:created xsi:type="dcterms:W3CDTF">2016-06-22T20:29:37Z</dcterms:created>
  <dcterms:modified xsi:type="dcterms:W3CDTF">2024-08-28T19:31:07Z</dcterms:modified>
</cp:coreProperties>
</file>