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29" r:id="rId2"/>
    <p:sldId id="283" r:id="rId3"/>
    <p:sldId id="323" r:id="rId4"/>
    <p:sldId id="293" r:id="rId5"/>
    <p:sldId id="324" r:id="rId6"/>
    <p:sldId id="312" r:id="rId7"/>
    <p:sldId id="325" r:id="rId8"/>
    <p:sldId id="326" r:id="rId9"/>
    <p:sldId id="319" r:id="rId10"/>
    <p:sldId id="327" r:id="rId11"/>
    <p:sldId id="328" r:id="rId12"/>
    <p:sldId id="330" r:id="rId13"/>
    <p:sldId id="331" r:id="rId14"/>
    <p:sldId id="297" r:id="rId15"/>
    <p:sldId id="298" r:id="rId16"/>
    <p:sldId id="299" r:id="rId17"/>
    <p:sldId id="303" r:id="rId18"/>
    <p:sldId id="300" r:id="rId19"/>
    <p:sldId id="295" r:id="rId20"/>
    <p:sldId id="301" r:id="rId21"/>
    <p:sldId id="302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47" autoAdjust="0"/>
    <p:restoredTop sz="71978"/>
  </p:normalViewPr>
  <p:slideViewPr>
    <p:cSldViewPr snapToGrid="0" snapToObjects="1"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740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5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12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204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774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61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7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4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55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4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3F1A9ECA-BE74-3548-94B2-0452260E2509}" type="slidenum">
              <a:rPr lang="en-GB" sz="1300" b="0">
                <a:latin typeface="Times" charset="0"/>
              </a:rPr>
              <a:pPr/>
              <a:t>6</a:t>
            </a:fld>
            <a:endParaRPr lang="en-GB" sz="1300" b="0">
              <a:latin typeface="Times" charset="0"/>
            </a:endParaRPr>
          </a:p>
        </p:txBody>
      </p:sp>
      <p:sp>
        <p:nvSpPr>
          <p:cNvPr id="2150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64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niveau intermédiaire (texte + enrichissement) est un niveau de transition. Les niveaux intéressants sont « texte brut » et « texte avec enrichissements et fonctionnalités avancées)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0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7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du proverbe chinois : https://</a:t>
            </a:r>
            <a:r>
              <a:rPr lang="fr-FR" dirty="0" err="1"/>
              <a:t>fr.wikipedia.org</a:t>
            </a:r>
            <a:r>
              <a:rPr lang="fr-FR" dirty="0"/>
              <a:t>/wiki/</a:t>
            </a:r>
            <a:r>
              <a:rPr lang="fr-FR" dirty="0" err="1"/>
              <a:t>Proverbes_chinois</a:t>
            </a:r>
            <a:endParaRPr lang="fr-FR" dirty="0"/>
          </a:p>
          <a:p>
            <a:r>
              <a:rPr lang="fr-FR" dirty="0"/>
              <a:t>Traduction donnée par le site : « l'aveugle tâte un éléphant... il n'en touche qu'une partie »</a:t>
            </a:r>
          </a:p>
          <a:p>
            <a:endParaRPr lang="fr-FR" dirty="0"/>
          </a:p>
          <a:p>
            <a:r>
              <a:rPr lang="fr-FR" dirty="0"/>
              <a:t>Il existe bien d’autres table de caractères (le W3C utilise le terme de registre au lieu de table – voir https://www.w3.org/International/questions/</a:t>
            </a:r>
            <a:r>
              <a:rPr lang="fr-FR" dirty="0" err="1"/>
              <a:t>qa-what-is-encoding.fr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/>
              <a:t>Il pourra être observé que même si la table utilisé encode un caractère ou un idéogramme, celui-ci ne pourra être affiché que si la police utilisé prévoit le glyphe d’affichage du caractère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20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(risque car certains système d’exploitation arrive à déterminer certains formats de fichiers sans suffixe)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k.cs.ucla.edu/internet_first_words.html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index.htm" TargetMode="External"/><Relationship Id="rId2" Type="http://schemas.openxmlformats.org/officeDocument/2006/relationships/hyperlink" Target="http://www.univ-montp3.fr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6210" y="5715908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3108"/>
            <a:ext cx="7772400" cy="2385869"/>
          </a:xfrm>
        </p:spPr>
        <p:txBody>
          <a:bodyPr>
            <a:normAutofit/>
          </a:bodyPr>
          <a:lstStyle/>
          <a:p>
            <a:r>
              <a:rPr lang="fr-FR"/>
              <a:t>Compléments </a:t>
            </a:r>
            <a:br>
              <a:rPr lang="fr-FR"/>
            </a:br>
            <a:r>
              <a:rPr lang="fr-FR"/>
              <a:t>Formats de fichiers,</a:t>
            </a:r>
            <a:br>
              <a:rPr lang="fr-FR"/>
            </a:br>
            <a:r>
              <a:rPr lang="fr-FR"/>
              <a:t>Internet,</a:t>
            </a:r>
            <a:br>
              <a:rPr lang="fr-FR" dirty="0"/>
            </a:br>
            <a:r>
              <a:rPr lang="fr-FR"/>
              <a:t>Recherche d’information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987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DF232-EF51-DA4D-B9F4-CA45475A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5FDF3-ED8F-E043-9078-0EB0A002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28200"/>
            <a:ext cx="8491815" cy="50091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3130FE"/>
                </a:solidFill>
              </a:rPr>
              <a:t>Extension de fichiers :</a:t>
            </a:r>
            <a:r>
              <a:rPr lang="fr-FR" dirty="0"/>
              <a:t> suffixe de 2 à 4 lettres indiquant le format utilisé pour coder l’information contenue dans le fichier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Exemples : </a:t>
            </a:r>
            <a:r>
              <a:rPr lang="fr-FR" dirty="0" err="1"/>
              <a:t>txt</a:t>
            </a:r>
            <a:r>
              <a:rPr lang="fr-FR" dirty="0"/>
              <a:t>, 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pdf</a:t>
            </a:r>
            <a:r>
              <a:rPr lang="fr-FR" dirty="0"/>
              <a:t>, …, </a:t>
            </a:r>
            <a:r>
              <a:rPr lang="fr-FR" dirty="0" err="1"/>
              <a:t>jpg</a:t>
            </a:r>
            <a:r>
              <a:rPr lang="fr-FR" dirty="0"/>
              <a:t> (pour format jpeg), …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Le logiciel système associe un logiciel à chaque format </a:t>
            </a:r>
            <a:br>
              <a:rPr lang="fr-FR" dirty="0">
                <a:latin typeface="Avenir Roman" panose="02000503020000020003" pitchFamily="2" charset="0"/>
              </a:rPr>
            </a:br>
            <a:r>
              <a:rPr lang="fr-FR" dirty="0">
                <a:latin typeface="Avenir Roman" panose="02000503020000020003" pitchFamily="2" charset="0"/>
              </a:rPr>
              <a:t>(le logiciel associé par défaut peut-être modifié).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Si le suffixe associé à un fichier est erroné (ne correspond pas au format réellement associé), le logiciel par défaut risque de ne pas savoir ouvrir le document </a:t>
            </a: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fichier inutilisable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Conséquence : conseil =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solidFill>
                  <a:srgbClr val="FF0000"/>
                </a:solidFill>
                <a:latin typeface="Avenir Roman" panose="02000503020000020003" pitchFamily="2" charset="0"/>
                <a:sym typeface="Wingdings" pitchFamily="2" charset="2"/>
              </a:rPr>
              <a:t>laisser les logiciels ajouter eux-mêmes les extensions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(Ne saisissez que les noms hors suffixes) 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car ils connaissent l’extension adéquate pour le format qu’ils utilisent </a:t>
            </a:r>
            <a:endParaRPr lang="fr-FR" dirty="0">
              <a:latin typeface="Avenir Roman" panose="02000503020000020003" pitchFamily="2" charset="0"/>
            </a:endParaRPr>
          </a:p>
          <a:p>
            <a:pPr>
              <a:lnSpc>
                <a:spcPct val="100000"/>
              </a:lnSpc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249561-C2F1-694E-94C9-8832891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6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44BD9-64B3-7B45-96FC-C6DB63F1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Transformation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7A89-A1B5-7840-8DA2-E8C7183B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Changer (ou saisir) un suffixe ne change pas le format réel du contenu d’un fichier.</a:t>
            </a:r>
          </a:p>
          <a:p>
            <a:r>
              <a:rPr lang="fr-FR" dirty="0"/>
              <a:t>Par contre, les logiciels connaissent généralement :</a:t>
            </a:r>
          </a:p>
          <a:p>
            <a:pPr lvl="1"/>
            <a:r>
              <a:rPr lang="fr-FR" dirty="0"/>
              <a:t>Plusieurs formats</a:t>
            </a:r>
          </a:p>
          <a:p>
            <a:pPr lvl="1"/>
            <a:r>
              <a:rPr lang="fr-FR" dirty="0"/>
              <a:t>Les traitements pour passer de l’un à l’autre (via l’enregistrement ou l’export du fichier… en précisant le « type de fichier » ou le « format de fichier »)</a:t>
            </a:r>
          </a:p>
          <a:p>
            <a:r>
              <a:rPr lang="fr-FR" dirty="0">
                <a:solidFill>
                  <a:srgbClr val="FF0000"/>
                </a:solidFill>
              </a:rPr>
              <a:t>Ces fonctionnalités d’enregistrement ou d’export sont à utiliser pour changer le format d’un fichier.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0DFFEB-CC8C-C54E-B2F9-8C2E1D77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624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12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250578"/>
            <a:ext cx="8491815" cy="382161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Internet = réseau physique mondial d’ordinateurs (ou plus précisément réseau de réseaux) </a:t>
            </a:r>
          </a:p>
          <a:p>
            <a:pPr lvl="2"/>
            <a:r>
              <a:rPr lang="fr-FR" dirty="0"/>
              <a:t>Internet à 50 ans !</a:t>
            </a:r>
          </a:p>
          <a:p>
            <a:pPr lvl="2"/>
            <a:r>
              <a:rPr lang="fr-FR" dirty="0"/>
              <a:t>Le 29 octobre 1969, transfert de « </a:t>
            </a:r>
            <a:r>
              <a:rPr lang="fr-FR" dirty="0" err="1"/>
              <a:t>lo</a:t>
            </a:r>
            <a:r>
              <a:rPr lang="fr-FR" dirty="0"/>
              <a:t> » puis une heure après « login »</a:t>
            </a:r>
          </a:p>
          <a:p>
            <a:pPr lvl="2"/>
            <a:r>
              <a:rPr lang="fr-FR" dirty="0"/>
              <a:t>Voir : </a:t>
            </a:r>
            <a:r>
              <a:rPr lang="fr-FR" dirty="0">
                <a:hlinkClick r:id="rId2"/>
              </a:rPr>
              <a:t>https://www.lk.cs.ucla.edu/internet_first_words.html</a:t>
            </a:r>
            <a:r>
              <a:rPr lang="fr-FR" dirty="0"/>
              <a:t> </a:t>
            </a:r>
          </a:p>
          <a:p>
            <a:pPr lvl="2"/>
            <a:endParaRPr lang="fr-FR" dirty="0"/>
          </a:p>
          <a:p>
            <a:pPr lvl="1"/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/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24951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8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r>
              <a:rPr lang="fr-FR" dirty="0"/>
              <a:t>Pour le protocole http, localisation d’une page web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979186" y="3603059"/>
            <a:ext cx="8800596" cy="3074041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295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Un site : </a:t>
            </a:r>
          </a:p>
          <a:p>
            <a:pPr lvl="1"/>
            <a:r>
              <a:rPr lang="fr-FR" dirty="0"/>
              <a:t>Ensemble de pages web dont l’URL débute par un même début, appelé racine du site ou URL du site.</a:t>
            </a:r>
          </a:p>
          <a:p>
            <a:pPr lvl="1"/>
            <a:r>
              <a:rPr lang="fr-FR" dirty="0"/>
              <a:t>Exemples :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2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2"/>
              </a:rPr>
              <a:t>www.univ-montp3.fr/</a:t>
            </a:r>
            <a:r>
              <a:rPr lang="fr-FR" dirty="0">
                <a:solidFill>
                  <a:schemeClr val="accent1"/>
                </a:solidFill>
              </a:rPr>
              <a:t> : </a:t>
            </a:r>
            <a:r>
              <a:rPr lang="fr-FR" dirty="0"/>
              <a:t>site de l’université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dirty="0">
                <a:solidFill>
                  <a:srgbClr val="3333FF"/>
                </a:solidFill>
                <a:hlinkClick r:id="rId3"/>
              </a:rPr>
              <a:t>miap/ens/info/index.htm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/>
              <a:t>site des enseignements d’informatique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63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Vos requêtes peuvent être stockées (obligation légale pendant 1 an des fournisseurs de services – LCEN : Loi pour la confiance dans l’économie numérique)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6485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147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Rappel : au semestre 2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1" dirty="0"/>
              <a:t>Au semestre 2</a:t>
            </a:r>
            <a:r>
              <a:rPr lang="fr-FR" sz="2000" dirty="0"/>
              <a:t>, vous serez en niveau « Standard ». Ce niveau reprend le contenu du stage pour aller ensuite au-delà.</a:t>
            </a:r>
            <a:br>
              <a:rPr lang="fr-FR" sz="2000" dirty="0"/>
            </a:br>
            <a:r>
              <a:rPr lang="fr-FR" sz="2000" dirty="0"/>
              <a:t>En fonction de votre résultat, vous aurez 6 ou 10 semaines d’enseignement (en d’autres termes, vous serez dispensé ou non de la première partie du niveau).</a:t>
            </a:r>
          </a:p>
          <a:p>
            <a:pPr>
              <a:lnSpc>
                <a:spcPct val="110000"/>
              </a:lnSpc>
            </a:pPr>
            <a:r>
              <a:rPr lang="fr-FR" sz="2000" b="1" dirty="0">
                <a:solidFill>
                  <a:srgbClr val="FF0000"/>
                </a:solidFill>
              </a:rPr>
              <a:t>Par défaut, l’enseignement dure tout le semestre</a:t>
            </a:r>
            <a:r>
              <a:rPr lang="fr-FR" sz="2000" b="1" dirty="0"/>
              <a:t>. </a:t>
            </a:r>
            <a:r>
              <a:rPr lang="fr-FR" sz="2000" dirty="0"/>
              <a:t>Si vous êtes en « Standard 10 semaines », il n’y a pas de vagues d’enseignement.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Si vous êtes en « Standard 6 semaines », vous restez dans la même vague qu’au premier semestre.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A suivre sur le site d’enseignement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Résultats » pour connaître votre niveau au semestre 2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Calendrier » pour connaître les principales dates du niveau dans lequel vous serez.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21839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5F62-D234-734E-BC2B-288D6B1C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Attention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657CC-757A-D94F-948C-6C12C2C2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Pour l’examen (15 points de la note finale), la semaine prochaine, vous devez :</a:t>
            </a:r>
          </a:p>
          <a:p>
            <a:r>
              <a:rPr lang="fr-FR" dirty="0"/>
              <a:t>Avoir </a:t>
            </a:r>
            <a:r>
              <a:rPr lang="fr-FR" b="1" dirty="0">
                <a:solidFill>
                  <a:srgbClr val="FF0000"/>
                </a:solidFill>
              </a:rPr>
              <a:t>votre carte d’étudiant</a:t>
            </a:r>
          </a:p>
          <a:p>
            <a:r>
              <a:rPr lang="fr-FR" dirty="0"/>
              <a:t>Connaître </a:t>
            </a:r>
            <a:r>
              <a:rPr lang="fr-FR" b="1" dirty="0">
                <a:solidFill>
                  <a:srgbClr val="FF0000"/>
                </a:solidFill>
              </a:rPr>
              <a:t>votre mot de passe</a:t>
            </a:r>
            <a:r>
              <a:rPr lang="fr-FR" dirty="0"/>
              <a:t> pour accéder à </a:t>
            </a:r>
            <a:r>
              <a:rPr lang="fr-FR" b="1" dirty="0">
                <a:solidFill>
                  <a:srgbClr val="FF0000"/>
                </a:solidFill>
              </a:rPr>
              <a:t>Moodle</a:t>
            </a: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D’ici l’examen :</a:t>
            </a:r>
          </a:p>
          <a:p>
            <a:r>
              <a:rPr lang="fr-FR" dirty="0"/>
              <a:t>Pensez à</a:t>
            </a:r>
            <a:r>
              <a:rPr lang="fr-FR" b="1" dirty="0">
                <a:solidFill>
                  <a:srgbClr val="FF0000"/>
                </a:solidFill>
              </a:rPr>
              <a:t> terminer </a:t>
            </a:r>
            <a:r>
              <a:rPr lang="fr-FR" b="1">
                <a:solidFill>
                  <a:srgbClr val="FF0000"/>
                </a:solidFill>
              </a:rPr>
              <a:t>les tests </a:t>
            </a:r>
            <a:r>
              <a:rPr lang="fr-FR" b="1" dirty="0">
                <a:solidFill>
                  <a:srgbClr val="FF0000"/>
                </a:solidFill>
              </a:rPr>
              <a:t>de contrôle continu</a:t>
            </a:r>
            <a:br>
              <a:rPr lang="fr-FR" b="1" dirty="0">
                <a:solidFill>
                  <a:srgbClr val="FF0000"/>
                </a:solidFill>
              </a:rPr>
            </a:br>
            <a:r>
              <a:rPr lang="fr-FR" dirty="0"/>
              <a:t>(5 points de la note finale)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6F178E-E16E-264E-B6F6-00F5838B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3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4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</p:spTree>
    <p:extLst>
      <p:ext uri="{BB962C8B-B14F-4D97-AF65-F5344CB8AC3E}">
        <p14:creationId xmlns:p14="http://schemas.microsoft.com/office/powerpoint/2010/main" val="8897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F68CF-0EF9-CF44-998C-4998C395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65461C-4EA1-484C-A7C8-06D88D567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Déjà vu : il existe plusieurs formats d’images ?</a:t>
            </a:r>
          </a:p>
          <a:p>
            <a:pPr lvl="1"/>
            <a:r>
              <a:rPr lang="fr-FR" dirty="0"/>
              <a:t>à cause de choix de codage différents</a:t>
            </a:r>
          </a:p>
          <a:p>
            <a:pPr lvl="2"/>
            <a:r>
              <a:rPr lang="fr-FR" dirty="0"/>
              <a:t>Codage matriciel versus codage vectoriel</a:t>
            </a:r>
          </a:p>
          <a:p>
            <a:pPr lvl="2"/>
            <a:r>
              <a:rPr lang="fr-FR" dirty="0"/>
              <a:t>Codage de couleurs (niveaux de gris, modèle RVB, …)</a:t>
            </a:r>
          </a:p>
          <a:p>
            <a:pPr lvl="2"/>
            <a:r>
              <a:rPr lang="fr-FR" dirty="0"/>
              <a:t>Utilisation ou non d’algorithme de compression (potentiellement destructrice)</a:t>
            </a:r>
          </a:p>
          <a:p>
            <a:r>
              <a:rPr lang="fr-FR" dirty="0"/>
              <a:t>La multitude de formats existe pour d’autres types de documents numériques</a:t>
            </a:r>
          </a:p>
          <a:p>
            <a:pPr lvl="1"/>
            <a:r>
              <a:rPr lang="fr-FR" dirty="0"/>
              <a:t>La raison est toujours des codages différents…</a:t>
            </a:r>
          </a:p>
          <a:p>
            <a:pPr lvl="1"/>
            <a:r>
              <a:rPr lang="fr-FR" dirty="0"/>
              <a:t>… en suite de 0 et de 1, </a:t>
            </a:r>
            <a:br>
              <a:rPr lang="fr-FR" dirty="0"/>
            </a:br>
            <a:r>
              <a:rPr lang="fr-FR" dirty="0"/>
              <a:t>le bit étant l’information de base pour un ordinateur</a:t>
            </a:r>
          </a:p>
        </p:txBody>
      </p:sp>
    </p:spTree>
    <p:extLst>
      <p:ext uri="{BB962C8B-B14F-4D97-AF65-F5344CB8AC3E}">
        <p14:creationId xmlns:p14="http://schemas.microsoft.com/office/powerpoint/2010/main" val="214851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latin typeface="Tahoma" charset="0"/>
              </a:rPr>
              <a:t>Codage ?</a:t>
            </a:r>
            <a:endParaRPr lang="fr-FR">
              <a:latin typeface="Tahoma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95874" y="3161582"/>
            <a:ext cx="8631672" cy="2931714"/>
          </a:xfrm>
        </p:spPr>
        <p:txBody>
          <a:bodyPr>
            <a:noAutofit/>
          </a:bodyPr>
          <a:lstStyle/>
          <a:p>
            <a:pPr marL="0" indent="0">
              <a:buFont typeface="Arial" charset="0"/>
              <a:buNone/>
            </a:pPr>
            <a:r>
              <a:rPr lang="fr-FR" dirty="0">
                <a:latin typeface="Tahoma" charset="0"/>
              </a:rPr>
              <a:t>Exemple : codage d’entiers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123		Cent vingt trois	     CXXIII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solidFill>
                  <a:srgbClr val="FF6600"/>
                </a:solidFill>
                <a:latin typeface="Tahoma" charset="0"/>
              </a:rPr>
              <a:t>Trois écritures de la même valeur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à l’aide d’une liste de symboles indécomposables :</a:t>
            </a:r>
          </a:p>
          <a:p>
            <a:pPr marL="0" indent="0"/>
            <a:r>
              <a:rPr lang="fr-FR" dirty="0">
                <a:latin typeface="Tahoma" charset="0"/>
              </a:rPr>
              <a:t> des chiffres (0,1,2, …)</a:t>
            </a:r>
          </a:p>
          <a:p>
            <a:pPr marL="0" indent="0"/>
            <a:r>
              <a:rPr lang="fr-FR" dirty="0">
                <a:latin typeface="Tahoma" charset="0"/>
              </a:rPr>
              <a:t> des mots (un, deux, dix, cinquante, …)</a:t>
            </a:r>
          </a:p>
          <a:p>
            <a:pPr marL="0" indent="0"/>
            <a:r>
              <a:rPr lang="fr-FR" dirty="0">
                <a:latin typeface="Tahoma" charset="0"/>
              </a:rPr>
              <a:t> des lettres (I,V,X,L,C, …)</a:t>
            </a:r>
          </a:p>
        </p:txBody>
      </p:sp>
      <p:sp>
        <p:nvSpPr>
          <p:cNvPr id="2048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F2B48D02-4EEC-FD44-BFD3-75A3287F0E98}" type="slidenum">
              <a:rPr lang="fr-FR" sz="1400" b="0">
                <a:solidFill>
                  <a:schemeClr val="bg2"/>
                </a:solidFill>
                <a:latin typeface="Tahoma" charset="0"/>
              </a:rPr>
              <a:pPr/>
              <a:t>6</a:t>
            </a:fld>
            <a:endParaRPr lang="fr-FR" sz="1400" b="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20484" name="AutoShape 259"/>
          <p:cNvSpPr>
            <a:spLocks noChangeArrowheads="1"/>
          </p:cNvSpPr>
          <p:nvPr/>
        </p:nvSpPr>
        <p:spPr bwMode="auto">
          <a:xfrm>
            <a:off x="5956846" y="3579304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C57C96-35BB-634E-8401-719713E5C842}"/>
              </a:ext>
            </a:extLst>
          </p:cNvPr>
          <p:cNvSpPr txBox="1"/>
          <p:nvPr/>
        </p:nvSpPr>
        <p:spPr>
          <a:xfrm>
            <a:off x="295874" y="1111968"/>
            <a:ext cx="8631672" cy="1938992"/>
          </a:xfrm>
          <a:prstGeom prst="rect">
            <a:avLst/>
          </a:prstGeom>
          <a:noFill/>
          <a:ln>
            <a:solidFill>
              <a:srgbClr val="3130F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charset="0"/>
              </a:rPr>
              <a:t>Codage d’une information :</a:t>
            </a:r>
            <a:r>
              <a:rPr lang="fr-FR" b="0" dirty="0">
                <a:latin typeface="Tahoma" charset="0"/>
              </a:rPr>
              <a:t> </a:t>
            </a:r>
          </a:p>
          <a:p>
            <a:r>
              <a:rPr lang="fr-FR" b="0" dirty="0">
                <a:latin typeface="Tahoma" charset="0"/>
              </a:rPr>
              <a:t>Règle d’écriture à l’aide d’un nombre fini de symboles permettant de désigner de manière unique l’information </a:t>
            </a:r>
            <a:br>
              <a:rPr lang="fr-FR" b="0" dirty="0">
                <a:latin typeface="Tahoma" charset="0"/>
              </a:rPr>
            </a:br>
            <a:r>
              <a:rPr lang="fr-FR" b="0" dirty="0">
                <a:latin typeface="Tahoma" charset="0"/>
              </a:rPr>
              <a:t>(le codage est contextualisé (codage de nombre, de couleurs, de textes, …))</a:t>
            </a:r>
          </a:p>
        </p:txBody>
      </p:sp>
      <p:sp>
        <p:nvSpPr>
          <p:cNvPr id="8" name="AutoShape 259">
            <a:extLst>
              <a:ext uri="{FF2B5EF4-FFF2-40B4-BE49-F238E27FC236}">
                <a16:creationId xmlns:a16="http://schemas.microsoft.com/office/drawing/2014/main" id="{AA908C43-F557-EA42-8C22-5582BF3C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689" y="3592726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</p:spTree>
    <p:extLst>
      <p:ext uri="{BB962C8B-B14F-4D97-AF65-F5344CB8AC3E}">
        <p14:creationId xmlns:p14="http://schemas.microsoft.com/office/powerpoint/2010/main" val="2488948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F085-B5AB-124E-86A5-812E327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Principaux formats pour les textes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BB991-F06F-E647-9049-FF460943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CDDEE6-5240-DA44-A44B-8171C122EC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4918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b="0" dirty="0">
                <a:latin typeface="Tahoma"/>
                <a:cs typeface="Tahoma"/>
              </a:rPr>
              <a:t>Trois niveaux de formats dépendant du type de contenu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contenu seulement </a:t>
            </a:r>
            <a:r>
              <a:rPr lang="fr-FR" dirty="0">
                <a:latin typeface="Tahoma"/>
                <a:cs typeface="Tahoma"/>
              </a:rPr>
              <a:t>(texte brut)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dit TEXTE : </a:t>
            </a:r>
            <a:r>
              <a:rPr lang="fr-FR" dirty="0" err="1">
                <a:latin typeface="Tahoma"/>
                <a:cs typeface="Tahoma"/>
              </a:rPr>
              <a:t>txt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Texte formaté par l’utilisateur : html, </a:t>
            </a:r>
            <a:r>
              <a:rPr lang="fr-FR" dirty="0" err="1">
                <a:latin typeface="Tahoma"/>
                <a:cs typeface="Tahoma"/>
              </a:rPr>
              <a:t>xml</a:t>
            </a:r>
            <a:r>
              <a:rPr lang="fr-FR" dirty="0">
                <a:latin typeface="Tahoma"/>
                <a:cs typeface="Tahoma"/>
              </a:rPr>
              <a:t>,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Programmes informatiques : </a:t>
            </a:r>
            <a:r>
              <a:rPr lang="fr-FR" dirty="0" err="1">
                <a:latin typeface="Tahoma"/>
                <a:cs typeface="Tahoma"/>
              </a:rPr>
              <a:t>php</a:t>
            </a:r>
            <a:r>
              <a:rPr lang="fr-FR" dirty="0">
                <a:latin typeface="Tahoma"/>
                <a:cs typeface="Tahoma"/>
              </a:rPr>
              <a:t>, c, …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les enrichissements </a:t>
            </a:r>
            <a:r>
              <a:rPr lang="fr-FR" dirty="0">
                <a:latin typeface="Tahoma"/>
                <a:cs typeface="Tahoma"/>
              </a:rPr>
              <a:t>(police, corps, couleurs,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TEXTE ENRICHI: </a:t>
            </a:r>
            <a:r>
              <a:rPr lang="fr-FR" dirty="0" err="1">
                <a:latin typeface="Tahoma"/>
                <a:cs typeface="Tahoma"/>
              </a:rPr>
              <a:t>rtf</a:t>
            </a:r>
            <a:r>
              <a:rPr lang="fr-FR" dirty="0">
                <a:latin typeface="Tahoma"/>
                <a:cs typeface="Tahom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fonctionnalités avancées </a:t>
            </a:r>
            <a:r>
              <a:rPr lang="fr-FR" dirty="0">
                <a:latin typeface="Tahoma"/>
                <a:cs typeface="Tahoma"/>
              </a:rPr>
              <a:t>(pagination, tables, index, 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de travail de bureautique : doc, </a:t>
            </a:r>
            <a:r>
              <a:rPr lang="fr-FR" dirty="0" err="1">
                <a:latin typeface="Tahoma"/>
                <a:cs typeface="Tahoma"/>
              </a:rPr>
              <a:t>docx</a:t>
            </a:r>
            <a:r>
              <a:rPr lang="fr-FR" dirty="0">
                <a:latin typeface="Tahoma"/>
                <a:cs typeface="Tahoma"/>
              </a:rPr>
              <a:t>, </a:t>
            </a:r>
            <a:r>
              <a:rPr lang="fr-FR" dirty="0" err="1">
                <a:latin typeface="Tahoma"/>
                <a:cs typeface="Tahoma"/>
              </a:rPr>
              <a:t>odt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b="0" dirty="0">
                <a:latin typeface="Tahoma"/>
                <a:cs typeface="Tahoma"/>
              </a:rPr>
              <a:t>Format d’échange et de distribution : </a:t>
            </a:r>
            <a:r>
              <a:rPr lang="fr-FR" b="0" dirty="0" err="1">
                <a:latin typeface="Tahoma"/>
                <a:cs typeface="Tahoma"/>
              </a:rPr>
              <a:t>pdf</a:t>
            </a:r>
            <a:endParaRPr lang="fr-FR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3772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445C5-AB7F-0F4F-907A-F5C48C44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format texte seulement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30AB8-4444-5043-80F7-0E41BD2B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51658"/>
            <a:ext cx="8491815" cy="510469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seule information qu’il contient = une suite de caractères</a:t>
            </a:r>
          </a:p>
          <a:p>
            <a:pPr>
              <a:lnSpc>
                <a:spcPct val="110000"/>
              </a:lnSpc>
            </a:pPr>
            <a:r>
              <a:rPr lang="fr-FR" dirty="0"/>
              <a:t>Conseillé d’utiliser comme logiciel, un </a:t>
            </a:r>
            <a:r>
              <a:rPr lang="fr-FR" dirty="0">
                <a:solidFill>
                  <a:srgbClr val="3130FE"/>
                </a:solidFill>
              </a:rPr>
              <a:t>« éditeur de texte »</a:t>
            </a:r>
            <a:r>
              <a:rPr lang="fr-FR" dirty="0"/>
              <a:t> (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</a:t>
            </a:r>
            <a:r>
              <a:rPr lang="fr-FR" dirty="0" err="1"/>
              <a:t>emacs</a:t>
            </a:r>
            <a:r>
              <a:rPr lang="fr-FR" dirty="0"/>
              <a:t>, </a:t>
            </a:r>
            <a:r>
              <a:rPr lang="fr-FR" dirty="0" err="1"/>
              <a:t>NotePad</a:t>
            </a:r>
            <a:r>
              <a:rPr lang="fr-FR" dirty="0"/>
              <a:t>++, …) et non un « logiciel de traitement de texte » (</a:t>
            </a:r>
            <a:r>
              <a:rPr lang="fr-FR" dirty="0" err="1"/>
              <a:t>TextEdit</a:t>
            </a:r>
            <a:r>
              <a:rPr lang="fr-FR" dirty="0"/>
              <a:t>, Open Office </a:t>
            </a:r>
            <a:r>
              <a:rPr lang="fr-FR" dirty="0" err="1"/>
              <a:t>Writer</a:t>
            </a:r>
            <a:r>
              <a:rPr lang="fr-FR" dirty="0"/>
              <a:t>, Libre Office </a:t>
            </a:r>
            <a:r>
              <a:rPr lang="fr-FR" dirty="0" err="1"/>
              <a:t>Writer</a:t>
            </a:r>
            <a:r>
              <a:rPr lang="fr-FR" dirty="0"/>
              <a:t>, Microsoft Word, …)</a:t>
            </a:r>
          </a:p>
          <a:p>
            <a:r>
              <a:rPr lang="fr-FR" dirty="0"/>
              <a:t>Chaque caractère est codé par (i.e. associé à) une suite de 0 et de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… mais plusieurs tables de codage possibles</a:t>
            </a:r>
          </a:p>
          <a:p>
            <a:pPr lvl="1"/>
            <a:r>
              <a:rPr lang="fr-FR" dirty="0"/>
              <a:t>ASCII</a:t>
            </a:r>
          </a:p>
          <a:p>
            <a:pPr lvl="1"/>
            <a:r>
              <a:rPr lang="fr-FR" dirty="0"/>
              <a:t>Unicode (utf-8, …)</a:t>
            </a:r>
          </a:p>
          <a:p>
            <a:pPr lvl="1"/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(voir diapositive suivante)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1F0B4-BA7F-DC46-88D6-34575D54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81F563-330F-E94A-A7DC-7028CD35EED7}"/>
              </a:ext>
            </a:extLst>
          </p:cNvPr>
          <p:cNvGrpSpPr/>
          <p:nvPr/>
        </p:nvGrpSpPr>
        <p:grpSpPr>
          <a:xfrm>
            <a:off x="1180900" y="3356992"/>
            <a:ext cx="6768752" cy="1368152"/>
            <a:chOff x="971600" y="2636912"/>
            <a:chExt cx="7684548" cy="180022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D70C472-7788-DD40-A1E5-F422F97D9684}"/>
                </a:ext>
              </a:extLst>
            </p:cNvPr>
            <p:cNvGrpSpPr/>
            <p:nvPr/>
          </p:nvGrpSpPr>
          <p:grpSpPr>
            <a:xfrm>
              <a:off x="971600" y="2636912"/>
              <a:ext cx="4648200" cy="1800225"/>
              <a:chOff x="1144588" y="4292600"/>
              <a:chExt cx="4648200" cy="1800225"/>
            </a:xfrm>
          </p:grpSpPr>
          <p:sp>
            <p:nvSpPr>
              <p:cNvPr id="7" name="Rectangle 4">
                <a:extLst>
                  <a:ext uri="{FF2B5EF4-FFF2-40B4-BE49-F238E27FC236}">
                    <a16:creationId xmlns:a16="http://schemas.microsoft.com/office/drawing/2014/main" id="{E2BBE622-657F-A04D-B46D-1BD6DB29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8" name="Rectangle 5">
                <a:extLst>
                  <a:ext uri="{FF2B5EF4-FFF2-40B4-BE49-F238E27FC236}">
                    <a16:creationId xmlns:a16="http://schemas.microsoft.com/office/drawing/2014/main" id="{DD4D7B04-319E-E149-AC44-2BFABBA0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A34EBDF1-9778-4F41-ACBB-32267AF2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63F29E23-6259-0C4E-8F45-FE0B53BA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DF2DF7B1-2AAD-0D47-BC18-254EAA05D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2" name="Rectangle 9">
                <a:extLst>
                  <a:ext uri="{FF2B5EF4-FFF2-40B4-BE49-F238E27FC236}">
                    <a16:creationId xmlns:a16="http://schemas.microsoft.com/office/drawing/2014/main" id="{1243A84D-32F6-5B4A-9A28-068B9A6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id="{65B9689C-3597-4345-B7BA-47D1CB9C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C1B9199B-CFDE-B54A-90A4-4D33BA2F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CC0E5BF6-BD0C-D14C-AED1-0B0C3FF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773444E4-E9EF-0B4A-85EF-DE42B1CE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id="{6A556FAE-3E9D-3540-A4D3-28B3E1D71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8" name="Rectangle 15">
                <a:extLst>
                  <a:ext uri="{FF2B5EF4-FFF2-40B4-BE49-F238E27FC236}">
                    <a16:creationId xmlns:a16="http://schemas.microsoft.com/office/drawing/2014/main" id="{BE479B26-3187-A740-9B53-5C074BAF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id="{D65BD6BD-F4F7-4340-A4A9-4ECA3FF8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9A4CAEB-69B1-E248-8866-45160619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1" name="Rectangle 18">
                <a:extLst>
                  <a:ext uri="{FF2B5EF4-FFF2-40B4-BE49-F238E27FC236}">
                    <a16:creationId xmlns:a16="http://schemas.microsoft.com/office/drawing/2014/main" id="{669A96CF-3974-7B4C-AA4B-372245FF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22" name="Rectangle 19">
                <a:extLst>
                  <a:ext uri="{FF2B5EF4-FFF2-40B4-BE49-F238E27FC236}">
                    <a16:creationId xmlns:a16="http://schemas.microsoft.com/office/drawing/2014/main" id="{60D36512-96CB-3B4A-93DA-F3460188C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3" name="Text Box 22">
                <a:extLst>
                  <a:ext uri="{FF2B5EF4-FFF2-40B4-BE49-F238E27FC236}">
                    <a16:creationId xmlns:a16="http://schemas.microsoft.com/office/drawing/2014/main" id="{F3BD29E2-A5D5-E945-935A-A8AF7B280D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4588" y="4365625"/>
                <a:ext cx="4032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A </a:t>
                </a:r>
              </a:p>
            </p:txBody>
          </p:sp>
          <p:sp>
            <p:nvSpPr>
              <p:cNvPr id="24" name="Text Box 23">
                <a:extLst>
                  <a:ext uri="{FF2B5EF4-FFF2-40B4-BE49-F238E27FC236}">
                    <a16:creationId xmlns:a16="http://schemas.microsoft.com/office/drawing/2014/main" id="{41C93344-5CC5-6A4E-A378-03940433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0313" y="5516563"/>
                <a:ext cx="388937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B </a:t>
                </a:r>
              </a:p>
            </p:txBody>
          </p:sp>
        </p:grp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AF261052-D3A3-F74B-9DEC-942F2B03A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836" y="2852936"/>
              <a:ext cx="2881312" cy="12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Exemple : </a:t>
              </a:r>
              <a:br>
                <a:rPr lang="fr-FR" sz="1800" b="0" dirty="0">
                  <a:latin typeface="Avenir Roman" panose="02000503020000020003" pitchFamily="2" charset="0"/>
                  <a:cs typeface="Tahoma" charset="0"/>
                </a:rPr>
              </a:br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codage de A et B en code ASCII ou UTF-8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31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6" y="171470"/>
            <a:ext cx="2536570" cy="915414"/>
          </a:xfrm>
        </p:spPr>
        <p:txBody>
          <a:bodyPr/>
          <a:lstStyle/>
          <a:p>
            <a:r>
              <a:rPr lang="fr-FR" dirty="0"/>
              <a:t>De l’ASCII à l’UTF-8</a:t>
            </a:r>
          </a:p>
        </p:txBody>
      </p:sp>
      <p:pic>
        <p:nvPicPr>
          <p:cNvPr id="5" name="Espace réservé du contenu 4" descr="code_ascii.gif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5" r="-4145"/>
          <a:stretch/>
        </p:blipFill>
        <p:spPr>
          <a:xfrm>
            <a:off x="4860032" y="494536"/>
            <a:ext cx="4283968" cy="56659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086884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ASCII d’origine </a:t>
            </a:r>
            <a:r>
              <a:rPr lang="fr-FR" sz="2000" b="0" dirty="0">
                <a:solidFill>
                  <a:srgbClr val="3130FE"/>
                </a:solidFill>
                <a:latin typeface="Tahoma"/>
                <a:cs typeface="Tahoma"/>
              </a:rPr>
              <a:t>(aperçu à droite)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7 bits par caractère : caractères latins sans accent.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128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ASCII étendu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nombreuses extensions </a:t>
            </a:r>
            <a:r>
              <a:rPr lang="fr-FR" sz="2000" b="0" dirty="0">
                <a:latin typeface="Tahoma"/>
                <a:cs typeface="Tahoma"/>
              </a:rPr>
              <a:t>non compatibles entre elles</a:t>
            </a: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 </a:t>
            </a:r>
            <a:r>
              <a:rPr lang="fr-FR" sz="2000" b="0" dirty="0">
                <a:latin typeface="Tahoma"/>
                <a:cs typeface="Tahoma"/>
              </a:rPr>
              <a:t>(une par langue)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8bits par caractère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256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« utf-8 » :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une table universelle (recommandée W3C)</a:t>
            </a:r>
            <a:endParaRPr lang="fr-FR" sz="2000" b="0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Codage variant de 8 à 32 bits pour un caractère ou idéogramme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7920" y="5775167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盲人摸象 </a:t>
            </a:r>
            <a:r>
              <a:rPr lang="en-US" altLang="zh-TW" dirty="0"/>
              <a:t>- </a:t>
            </a:r>
            <a:r>
              <a:rPr lang="zh-TW" altLang="en-US" dirty="0"/>
              <a:t>各執一端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8779" y="6313151"/>
            <a:ext cx="68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>
                <a:latin typeface="Tahoma"/>
                <a:cs typeface="Tahoma"/>
              </a:rPr>
              <a:t>Traduction : </a:t>
            </a:r>
            <a:r>
              <a:rPr lang="fr-FR" b="0" dirty="0" err="1">
                <a:latin typeface="Tahoma"/>
                <a:cs typeface="Tahoma"/>
              </a:rPr>
              <a:t>mángrén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mō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xiàng</a:t>
            </a:r>
            <a:r>
              <a:rPr lang="fr-FR" b="0" dirty="0">
                <a:latin typeface="Tahoma"/>
                <a:cs typeface="Tahoma"/>
              </a:rPr>
              <a:t>... </a:t>
            </a:r>
            <a:r>
              <a:rPr lang="fr-FR" b="0" dirty="0" err="1">
                <a:latin typeface="Tahoma"/>
                <a:cs typeface="Tahoma"/>
              </a:rPr>
              <a:t>gè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zhí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yì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duān</a:t>
            </a:r>
            <a:r>
              <a:rPr lang="fr-FR" b="0" dirty="0">
                <a:latin typeface="Tahoma"/>
                <a:cs typeface="Tahom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8711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1624</TotalTime>
  <Words>1961</Words>
  <Application>Microsoft Macintosh PowerPoint</Application>
  <PresentationFormat>Affichage à l'écran (4:3)</PresentationFormat>
  <Paragraphs>232</Paragraphs>
  <Slides>21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3" baseType="lpstr">
      <vt:lpstr>ＭＳ Ｐゴシック</vt:lpstr>
      <vt:lpstr>新細明體</vt:lpstr>
      <vt:lpstr>Arial</vt:lpstr>
      <vt:lpstr>Avenir Book</vt:lpstr>
      <vt:lpstr>Avenir Roman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Compléments  Formats de fichiers, Internet, Recherche d’information</vt:lpstr>
      <vt:lpstr>Rappel : au semestre 2 !</vt:lpstr>
      <vt:lpstr>Attention !</vt:lpstr>
      <vt:lpstr>Formats de fichiers</vt:lpstr>
      <vt:lpstr>Formats de fichiers</vt:lpstr>
      <vt:lpstr>Codage ?</vt:lpstr>
      <vt:lpstr>Principaux formats pour les textes</vt:lpstr>
      <vt:lpstr>Le format texte seulement</vt:lpstr>
      <vt:lpstr>De l’ASCII à l’UTF-8</vt:lpstr>
      <vt:lpstr>Reconnaissance de formats</vt:lpstr>
      <vt:lpstr>Transformation de formats</vt:lpstr>
      <vt:lpstr>Internet</vt:lpstr>
      <vt:lpstr>Est-ce qu’internet = web ?</vt:lpstr>
      <vt:lpstr>Rappels : client-serveur</vt:lpstr>
      <vt:lpstr>Adressage</vt:lpstr>
      <vt:lpstr>Site ?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198</cp:revision>
  <cp:lastPrinted>2019-07-28T06:26:41Z</cp:lastPrinted>
  <dcterms:created xsi:type="dcterms:W3CDTF">2016-06-22T20:29:37Z</dcterms:created>
  <dcterms:modified xsi:type="dcterms:W3CDTF">2020-09-12T20:03:06Z</dcterms:modified>
</cp:coreProperties>
</file>