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325" r:id="rId2"/>
    <p:sldId id="256" r:id="rId3"/>
    <p:sldId id="330" r:id="rId4"/>
    <p:sldId id="322" r:id="rId5"/>
    <p:sldId id="331" r:id="rId6"/>
    <p:sldId id="335" r:id="rId7"/>
    <p:sldId id="286" r:id="rId8"/>
    <p:sldId id="333" r:id="rId9"/>
    <p:sldId id="336" r:id="rId10"/>
    <p:sldId id="288" r:id="rId11"/>
    <p:sldId id="283" r:id="rId12"/>
    <p:sldId id="266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26" r:id="rId25"/>
    <p:sldId id="327" r:id="rId26"/>
    <p:sldId id="328" r:id="rId27"/>
    <p:sldId id="329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56" autoAdjust="0"/>
    <p:restoredTop sz="92653"/>
  </p:normalViewPr>
  <p:slideViewPr>
    <p:cSldViewPr snapToGrid="0" snapToObjects="1">
      <p:cViewPr varScale="1">
        <p:scale>
          <a:sx n="118" d="100"/>
          <a:sy n="118" d="100"/>
        </p:scale>
        <p:origin x="528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tomelia.com/downloads/bonhomme-blanc-3d-informatique-ordinateur-images-gratuites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1249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295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4981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472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391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062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6737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4734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865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1D7B66-3136-824B-BCA4-D383DC3CE66D}" type="slidenum">
              <a:rPr lang="en-GB"/>
              <a:pPr>
                <a:defRPr/>
              </a:pPr>
              <a:t>23</a:t>
            </a:fld>
            <a:endParaRPr lang="en-GB"/>
          </a:p>
        </p:txBody>
      </p:sp>
      <p:sp>
        <p:nvSpPr>
          <p:cNvPr id="10240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4556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Photo libre de droit, récupérée sur </a:t>
            </a:r>
            <a:r>
              <a:rPr lang="fr-FR" dirty="0" err="1"/>
              <a:t>Fotomelia</a:t>
            </a:r>
            <a:r>
              <a:rPr lang="fr-FR" dirty="0"/>
              <a:t> le 6 juillet 2019, 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https://fotomelia.com/downloads/bonhomme-blanc-3d-informatique-ordinateur-images-gratuites/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sous licence CC0, non nécessité de citer source, taille photo réduite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7699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577A33-30EA-CA42-B68F-C74A4074BD22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89090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67429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77276F-1EFC-9849-95AC-7E4060F53976}" type="slidenum">
              <a:rPr lang="en-GB"/>
              <a:pPr>
                <a:defRPr/>
              </a:pPr>
              <a:t>25</a:t>
            </a:fld>
            <a:endParaRPr lang="en-GB"/>
          </a:p>
        </p:txBody>
      </p:sp>
      <p:sp>
        <p:nvSpPr>
          <p:cNvPr id="96258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35953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DD2A65-101C-B540-8E0E-19D27F523676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88066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8825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98999F-D67D-9341-9193-1CA4C804884C}" type="slidenum">
              <a:rPr lang="en-GB"/>
              <a:pPr>
                <a:defRPr/>
              </a:pPr>
              <a:t>27</a:t>
            </a:fld>
            <a:endParaRPr lang="en-GB"/>
          </a:p>
        </p:txBody>
      </p:sp>
      <p:sp>
        <p:nvSpPr>
          <p:cNvPr id="9728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0330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045268-C48E-9948-A5FC-1E6DE03688ED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8501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840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01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147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395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935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06680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40767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7BC1C-4955-5648-9E3D-2F4BA22A29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651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3829" y="6356351"/>
            <a:ext cx="3241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  <p:sldLayoutId id="2147483676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miap/ens/info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hyperlink" Target="mailto:miap.cours_informatique@univ-montp3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B174CA-FC0D-D543-B147-83AE9FDF6D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Informatique en L1</a:t>
            </a:r>
            <a:br>
              <a:rPr lang="fr-FR" dirty="0"/>
            </a:br>
            <a:r>
              <a:rPr lang="fr-FR" dirty="0"/>
              <a:t>Stage</a:t>
            </a:r>
            <a:br>
              <a:rPr lang="fr-FR" dirty="0"/>
            </a:br>
            <a:r>
              <a:rPr lang="fr-FR" dirty="0"/>
              <a:t>TD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ED6F2CD-67A3-E34C-89E1-35DDEAC5C5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1668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principales différences entre les systèmes d’exploitation </a:t>
            </a:r>
            <a:br>
              <a:rPr lang="fr-FR" b="1" dirty="0"/>
            </a:br>
            <a:r>
              <a:rPr lang="fr-FR" b="1" dirty="0"/>
              <a:t>MAC OS et Windows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6733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Dock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054873"/>
            <a:ext cx="8491815" cy="4663926"/>
          </a:xfrm>
        </p:spPr>
        <p:txBody>
          <a:bodyPr>
            <a:normAutofit/>
          </a:bodyPr>
          <a:lstStyle/>
          <a:p>
            <a:r>
              <a:rPr lang="fr-FR" sz="2000" dirty="0"/>
              <a:t>L’équivalent de la barre des tâches s’appelle le </a:t>
            </a:r>
            <a:r>
              <a:rPr lang="fr-FR" sz="2000" dirty="0">
                <a:solidFill>
                  <a:srgbClr val="FF0000"/>
                </a:solidFill>
              </a:rPr>
              <a:t>Dock</a:t>
            </a:r>
          </a:p>
          <a:p>
            <a:pPr lvl="1"/>
            <a:r>
              <a:rPr lang="fr-FR" dirty="0"/>
              <a:t>raccourcis vers applications préférées</a:t>
            </a:r>
          </a:p>
          <a:p>
            <a:pPr lvl="1"/>
            <a:r>
              <a:rPr lang="fr-FR" dirty="0"/>
              <a:t>raccourcis vers applications </a:t>
            </a:r>
            <a:r>
              <a:rPr lang="fr-FR" dirty="0">
                <a:solidFill>
                  <a:srgbClr val="FF0000"/>
                </a:solidFill>
              </a:rPr>
              <a:t>ouvertes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		(signalées par un symbole sous l’icône ou à côté)</a:t>
            </a:r>
          </a:p>
          <a:p>
            <a:pPr lvl="1"/>
            <a:r>
              <a:rPr lang="fr-FR" dirty="0"/>
              <a:t>raccourcis vers dossiers/fichiers préférés</a:t>
            </a:r>
          </a:p>
          <a:p>
            <a:pPr lvl="1"/>
            <a:r>
              <a:rPr lang="fr-FR" dirty="0"/>
              <a:t>raccourcis vers fenêtres iconifiées</a:t>
            </a:r>
          </a:p>
          <a:p>
            <a:r>
              <a:rPr lang="fr-FR" dirty="0"/>
              <a:t>Se paramètre :</a:t>
            </a:r>
          </a:p>
          <a:p>
            <a:pPr lvl="1"/>
            <a:r>
              <a:rPr lang="fr-FR" dirty="0"/>
              <a:t>insertion par déplacement</a:t>
            </a:r>
          </a:p>
          <a:p>
            <a:pPr lvl="1"/>
            <a:r>
              <a:rPr lang="fr-FR" dirty="0"/>
              <a:t>menu contextuel icône pour garder/supprimer</a:t>
            </a:r>
          </a:p>
          <a:p>
            <a:pPr lvl="1"/>
            <a:r>
              <a:rPr lang="fr-FR" dirty="0"/>
              <a:t>peut se placer à gauche ou droite ou en bas (menu contextuel de la barre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http://www.univ-montp3.fr/miap/ens/info/</a:t>
            </a:r>
            <a:endParaRPr lang="fr-FR" dirty="0"/>
          </a:p>
        </p:txBody>
      </p:sp>
      <p:pic>
        <p:nvPicPr>
          <p:cNvPr id="7" name="Image 6" descr="Doc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07"/>
            <a:ext cx="9144000" cy="172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8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Fenêtres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692425"/>
            <a:ext cx="8491815" cy="4663926"/>
          </a:xfrm>
        </p:spPr>
        <p:txBody>
          <a:bodyPr>
            <a:normAutofit/>
          </a:bodyPr>
          <a:lstStyle/>
          <a:p>
            <a:r>
              <a:rPr lang="fr-FR" dirty="0"/>
              <a:t>Toujours 3 boutons pour fermer, iconifier, agrandir</a:t>
            </a:r>
          </a:p>
          <a:p>
            <a:r>
              <a:rPr lang="fr-FR" dirty="0"/>
              <a:t>Toujours possibilité de redéfinir la taille de la fenêtre</a:t>
            </a:r>
          </a:p>
          <a:p>
            <a:r>
              <a:rPr lang="fr-FR" dirty="0"/>
              <a:t>Différence majeure :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La barre des menus n’est pas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attachée à la fenêtre mais 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systématiquement en haut de 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l’écran.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10543" y="6385549"/>
            <a:ext cx="3404507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7" name="Image 6" descr="fen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174" y="2676381"/>
            <a:ext cx="4575010" cy="389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58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Barre </a:t>
            </a:r>
            <a:r>
              <a:rPr lang="fr-FR" dirty="0" err="1"/>
              <a:t>deS</a:t>
            </a:r>
            <a:r>
              <a:rPr lang="fr-FR" dirty="0"/>
              <a:t> MENUS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Pomme (logo d’Apple)</a:t>
            </a:r>
          </a:p>
          <a:p>
            <a:pPr lvl="1"/>
            <a:r>
              <a:rPr lang="fr-FR" dirty="0"/>
              <a:t>Fonctions principales : Préférences Systèmes (paramétrage), Forcer à quitter (pour tuer applications bloquées), </a:t>
            </a:r>
            <a:r>
              <a:rPr lang="fr-FR" dirty="0">
                <a:solidFill>
                  <a:srgbClr val="FF0000"/>
                </a:solidFill>
              </a:rPr>
              <a:t>Éteindre, </a:t>
            </a:r>
            <a:r>
              <a:rPr lang="is-IS" dirty="0"/>
              <a:t>…</a:t>
            </a:r>
          </a:p>
          <a:p>
            <a:r>
              <a:rPr lang="is-IS" dirty="0"/>
              <a:t>Nom </a:t>
            </a:r>
            <a:r>
              <a:rPr lang="is-IS" dirty="0">
                <a:solidFill>
                  <a:srgbClr val="FF0000"/>
                </a:solidFill>
              </a:rPr>
              <a:t>application active</a:t>
            </a:r>
            <a:r>
              <a:rPr lang="is-IS" dirty="0"/>
              <a:t> : celle à laquelle les menus se rapportent</a:t>
            </a:r>
          </a:p>
        </p:txBody>
      </p:sp>
      <p:pic>
        <p:nvPicPr>
          <p:cNvPr id="11" name="Image 10" descr="menu-find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79808"/>
            <a:ext cx="9144000" cy="88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365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 err="1"/>
              <a:t>GestionNAIRE</a:t>
            </a:r>
            <a:r>
              <a:rPr lang="fr-FR" dirty="0"/>
              <a:t> DE FICHIERS = </a:t>
            </a:r>
            <a:r>
              <a:rPr lang="fr-FR" dirty="0">
                <a:solidFill>
                  <a:srgbClr val="FF0000"/>
                </a:solidFill>
              </a:rPr>
              <a:t>FINDER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Accessible : en cliquant sur icône du disque dur ou de la poubelle</a:t>
            </a:r>
          </a:p>
          <a:p>
            <a:r>
              <a:rPr lang="fr-FR" sz="2000" dirty="0"/>
              <a:t>Barre latérale fenêtre </a:t>
            </a:r>
            <a:r>
              <a:rPr lang="fr-FR" sz="2000" dirty="0" err="1"/>
              <a:t>finder</a:t>
            </a:r>
            <a:r>
              <a:rPr lang="fr-FR" sz="2000" dirty="0"/>
              <a:t> contient raccourcis vers dossiers préférés (paramétrable)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Conseil : utilisez un affichage par listes </a:t>
            </a:r>
          </a:p>
          <a:p>
            <a:pPr lvl="1"/>
            <a:r>
              <a:rPr lang="fr-FR" dirty="0"/>
              <a:t>riche en information</a:t>
            </a:r>
          </a:p>
          <a:p>
            <a:pPr lvl="1"/>
            <a:r>
              <a:rPr lang="fr-FR" dirty="0"/>
              <a:t>tris faciles par nom, date de modification, </a:t>
            </a:r>
            <a:r>
              <a:rPr lang="is-IS" dirty="0"/>
              <a:t>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13744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Gestion de vos fichiers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Important :</a:t>
            </a:r>
          </a:p>
          <a:p>
            <a:pPr lvl="1"/>
            <a:r>
              <a:rPr lang="fr-FR" dirty="0"/>
              <a:t>Gérez tous vos documents dans dossier « Documents »</a:t>
            </a:r>
          </a:p>
          <a:p>
            <a:pPr lvl="2"/>
            <a:r>
              <a:rPr lang="fr-FR" dirty="0"/>
              <a:t>but = savoir où sont vos fichiers</a:t>
            </a:r>
            <a:r>
              <a:rPr lang="is-IS" dirty="0"/>
              <a:t>… </a:t>
            </a:r>
            <a:br>
              <a:rPr lang="is-IS" dirty="0"/>
            </a:br>
            <a:r>
              <a:rPr lang="is-IS" dirty="0"/>
              <a:t>                                          capital un jour d’examen</a:t>
            </a:r>
          </a:p>
          <a:p>
            <a:r>
              <a:rPr lang="fr-FR" dirty="0"/>
              <a:t>A savoir (particularité d’installation en salle de </a:t>
            </a:r>
            <a:r>
              <a:rPr lang="fr-FR"/>
              <a:t>TD)</a:t>
            </a:r>
            <a:endParaRPr lang="fr-FR" dirty="0"/>
          </a:p>
          <a:p>
            <a:pPr lvl="1"/>
            <a:r>
              <a:rPr lang="fr-FR" dirty="0"/>
              <a:t>impossible d’écrire sur le bureau (pas de fichier, ni dossier)</a:t>
            </a:r>
          </a:p>
          <a:p>
            <a:pPr lvl="1"/>
            <a:r>
              <a:rPr lang="fr-FR" dirty="0"/>
              <a:t>d’autres emplacements avec droits limités (par exemple, zone de téléchargement de certains navigateurs)</a:t>
            </a:r>
          </a:p>
          <a:p>
            <a:r>
              <a:rPr lang="fr-FR" dirty="0"/>
              <a:t>A savoir :</a:t>
            </a:r>
          </a:p>
          <a:p>
            <a:pPr lvl="1"/>
            <a:r>
              <a:rPr lang="fr-FR" dirty="0"/>
              <a:t>les machines partagées (salle de TD, pavillon informatique, </a:t>
            </a:r>
            <a:r>
              <a:rPr lang="is-IS" dirty="0"/>
              <a:t>…) sont régulièrement nettoyées</a:t>
            </a:r>
          </a:p>
          <a:p>
            <a:pPr lvl="2"/>
            <a:r>
              <a:rPr lang="is-IS" dirty="0"/>
              <a:t>sauvegardez vos fichiers (clé USB, mail, espace personnel en ligne (ex : sur Moodle), ...)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896630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Adaptez les Raccourcis Clavier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Remplacez CTRL par CMD</a:t>
            </a:r>
          </a:p>
          <a:p>
            <a:pPr lvl="1"/>
            <a:r>
              <a:rPr lang="fr-FR" sz="2000" dirty="0"/>
              <a:t>CMD-C, CMD-V, CMD-X au lieu de CTRL-C, CTRL-V, CTRL-X pour les opérations de copier-coller-couper</a:t>
            </a:r>
          </a:p>
          <a:p>
            <a:pPr lvl="1"/>
            <a:r>
              <a:rPr lang="fr-FR" sz="2000" dirty="0"/>
              <a:t>CMD-A au lieu de CTRL-A pour la sélection de toute une page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6" name="Image 5" descr="touche_comman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586" y="1437071"/>
            <a:ext cx="365022" cy="38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878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Recherche DE FICHIERS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« </a:t>
            </a:r>
            <a:r>
              <a:rPr lang="fr-FR" dirty="0" err="1"/>
              <a:t>spotlight</a:t>
            </a:r>
            <a:r>
              <a:rPr lang="fr-FR" dirty="0"/>
              <a:t> » (nom de l’utilitaire de recherche) :</a:t>
            </a:r>
          </a:p>
          <a:p>
            <a:pPr lvl="1"/>
            <a:r>
              <a:rPr lang="fr-FR" dirty="0"/>
              <a:t>espace de recherche dans la barre d’outils d’une fenêtre de Finder  (Attention ! La barre d’outils peut être masquée)</a:t>
            </a:r>
          </a:p>
          <a:p>
            <a:pPr lvl="1"/>
            <a:endParaRPr lang="fr-FR" dirty="0"/>
          </a:p>
          <a:p>
            <a:r>
              <a:rPr lang="fr-FR" dirty="0"/>
              <a:t>Remarque : </a:t>
            </a:r>
            <a:br>
              <a:rPr lang="fr-FR" dirty="0"/>
            </a:br>
            <a:r>
              <a:rPr lang="fr-FR" dirty="0"/>
              <a:t>les applications sont dans le dossier « Applications » </a:t>
            </a:r>
            <a:br>
              <a:rPr lang="fr-FR" dirty="0"/>
            </a:br>
            <a:r>
              <a:rPr lang="fr-FR" dirty="0"/>
              <a:t>(ou dans des dossiers de ce dossier : exemple le traitement de texte « Word » est dans le dossier « Microsoft Office » (nom de la suite de bureautique))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9245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/>
          </a:bodyPr>
          <a:lstStyle/>
          <a:p>
            <a:r>
              <a:rPr lang="fr-FR" b="1" dirty="0"/>
              <a:t>Formats d’archive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7244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Archiver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054873"/>
            <a:ext cx="8491815" cy="510356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Archivage = </a:t>
            </a:r>
            <a:r>
              <a:rPr lang="fr-FR" sz="2000" dirty="0">
                <a:latin typeface="Tahoma" charset="0"/>
                <a:cs typeface="Tahoma" charset="0"/>
              </a:rPr>
              <a:t>regroupement </a:t>
            </a:r>
            <a:r>
              <a:rPr lang="fr-FR" sz="2000" dirty="0">
                <a:solidFill>
                  <a:srgbClr val="FF0000"/>
                </a:solidFill>
                <a:latin typeface="Tahoma" charset="0"/>
                <a:cs typeface="Tahoma" charset="0"/>
              </a:rPr>
              <a:t>en un seul fichier</a:t>
            </a:r>
            <a:r>
              <a:rPr lang="fr-FR" sz="2000" dirty="0">
                <a:latin typeface="Tahoma" charset="0"/>
                <a:cs typeface="Tahoma" charset="0"/>
              </a:rPr>
              <a:t> plusieurs fichiers ou répertoires avec leurs sous-répertoires et fichiers contenus.</a:t>
            </a:r>
          </a:p>
          <a:p>
            <a:r>
              <a:rPr lang="fr-FR" sz="2000" dirty="0">
                <a:latin typeface="Tahoma" charset="0"/>
                <a:cs typeface="Tahoma" charset="0"/>
              </a:rPr>
              <a:t>Remarque : répertoire = dossier</a:t>
            </a: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endParaRPr lang="fr-FR" sz="2000" dirty="0">
              <a:latin typeface="Tahoma" charset="0"/>
              <a:cs typeface="Tahoma" charset="0"/>
            </a:endParaRPr>
          </a:p>
          <a:p>
            <a:r>
              <a:rPr lang="fr-FR" sz="2000" dirty="0">
                <a:latin typeface="Tahoma" charset="0"/>
                <a:cs typeface="Tahoma" charset="0"/>
              </a:rPr>
              <a:t>Formats courants : zip, </a:t>
            </a:r>
            <a:r>
              <a:rPr lang="fr-FR" sz="2000" dirty="0" err="1">
                <a:latin typeface="Tahoma" charset="0"/>
                <a:cs typeface="Tahoma" charset="0"/>
              </a:rPr>
              <a:t>gz</a:t>
            </a:r>
            <a:r>
              <a:rPr lang="fr-FR" sz="2000" dirty="0">
                <a:latin typeface="Tahoma" charset="0"/>
                <a:cs typeface="Tahoma" charset="0"/>
              </a:rPr>
              <a:t>, 7z, </a:t>
            </a:r>
            <a:r>
              <a:rPr lang="fr-FR" sz="2000" dirty="0" err="1">
                <a:latin typeface="Tahoma" charset="0"/>
                <a:cs typeface="Tahoma" charset="0"/>
              </a:rPr>
              <a:t>rar</a:t>
            </a:r>
            <a:r>
              <a:rPr lang="fr-FR" sz="2000" dirty="0">
                <a:latin typeface="Tahoma" charset="0"/>
                <a:cs typeface="Tahoma" charset="0"/>
              </a:rPr>
              <a:t>, tar</a:t>
            </a:r>
          </a:p>
          <a:p>
            <a:pPr marL="457200" lvl="1" indent="0">
              <a:buNone/>
            </a:pPr>
            <a:r>
              <a:rPr lang="fr-FR" sz="2000" dirty="0">
                <a:latin typeface="Tahoma" charset="0"/>
                <a:cs typeface="Tahoma" charset="0"/>
              </a:rPr>
              <a:t>Attention ! Toutes les machines ne savent pas gérer tous les formats</a:t>
            </a:r>
          </a:p>
          <a:p>
            <a:r>
              <a:rPr lang="fr-FR" sz="2000" dirty="0">
                <a:latin typeface="Tahoma" charset="0"/>
                <a:cs typeface="Tahoma" charset="0"/>
              </a:rPr>
              <a:t>Réalisation via un logiciel dédié : tous les systèmes d’exploitation d’aujourd’hui en ont un par </a:t>
            </a:r>
            <a:r>
              <a:rPr lang="fr-FR" sz="2000">
                <a:latin typeface="Tahoma" charset="0"/>
                <a:cs typeface="Tahoma" charset="0"/>
              </a:rPr>
              <a:t>défaut inclus</a:t>
            </a:r>
            <a:endParaRPr lang="fr-FR" sz="2000" dirty="0">
              <a:latin typeface="Tahoma" charset="0"/>
              <a:cs typeface="Tahoma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grpSp>
        <p:nvGrpSpPr>
          <p:cNvPr id="8" name="Grouper 7"/>
          <p:cNvGrpSpPr/>
          <p:nvPr/>
        </p:nvGrpSpPr>
        <p:grpSpPr>
          <a:xfrm>
            <a:off x="2331087" y="2321962"/>
            <a:ext cx="4243489" cy="2150769"/>
            <a:chOff x="4500563" y="4114800"/>
            <a:chExt cx="4191000" cy="2438400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5491163" y="4876800"/>
              <a:ext cx="1143000" cy="381000"/>
            </a:xfrm>
            <a:prstGeom prst="rightArrow">
              <a:avLst>
                <a:gd name="adj1" fmla="val 50000"/>
                <a:gd name="adj2" fmla="val 7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6786563" y="4419600"/>
              <a:ext cx="1905000" cy="2057400"/>
            </a:xfrm>
            <a:prstGeom prst="flowChartDocumen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>
              <a:off x="6862763" y="44958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>
              <a:off x="7766050" y="44958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3" name="AutoShape 21"/>
            <p:cNvSpPr>
              <a:spLocks noChangeArrowheads="1"/>
            </p:cNvSpPr>
            <p:nvPr/>
          </p:nvSpPr>
          <p:spPr bwMode="auto">
            <a:xfrm>
              <a:off x="6862763" y="53340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4" name="AutoShape 24"/>
            <p:cNvSpPr>
              <a:spLocks noChangeArrowheads="1"/>
            </p:cNvSpPr>
            <p:nvPr/>
          </p:nvSpPr>
          <p:spPr bwMode="auto">
            <a:xfrm>
              <a:off x="4500563" y="57912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5" name="AutoShape 25"/>
            <p:cNvSpPr>
              <a:spLocks noChangeArrowheads="1"/>
            </p:cNvSpPr>
            <p:nvPr/>
          </p:nvSpPr>
          <p:spPr bwMode="auto">
            <a:xfrm>
              <a:off x="4500563" y="49530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6" name="AutoShape 26"/>
            <p:cNvSpPr>
              <a:spLocks noChangeArrowheads="1"/>
            </p:cNvSpPr>
            <p:nvPr/>
          </p:nvSpPr>
          <p:spPr bwMode="auto">
            <a:xfrm>
              <a:off x="4500563" y="4114800"/>
              <a:ext cx="838200" cy="762000"/>
            </a:xfrm>
            <a:prstGeom prst="flowChartDocumen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b="0"/>
            </a:p>
          </p:txBody>
        </p:sp>
        <p:sp>
          <p:nvSpPr>
            <p:cNvPr id="17" name="Text Box 28"/>
            <p:cNvSpPr txBox="1">
              <a:spLocks noChangeArrowheads="1"/>
            </p:cNvSpPr>
            <p:nvPr/>
          </p:nvSpPr>
          <p:spPr bwMode="auto">
            <a:xfrm>
              <a:off x="7929563" y="5410200"/>
              <a:ext cx="674687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0" dirty="0"/>
                <a:t>.zip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190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Enseignements d’informatique :</a:t>
            </a:r>
            <a:br>
              <a:rPr lang="fr-FR" b="1" dirty="0"/>
            </a:br>
            <a:r>
              <a:rPr lang="fr-FR" b="1" dirty="0"/>
              <a:t>Quelques points importants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Compresser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692425"/>
            <a:ext cx="8491815" cy="4663926"/>
          </a:xfrm>
        </p:spPr>
        <p:txBody>
          <a:bodyPr>
            <a:normAutofit/>
          </a:bodyPr>
          <a:lstStyle/>
          <a:p>
            <a:r>
              <a:rPr lang="fr-FR" dirty="0"/>
              <a:t>Une compression est parfois réalisée en même temps que l’archivage</a:t>
            </a:r>
          </a:p>
          <a:p>
            <a:pPr lvl="1"/>
            <a:r>
              <a:rPr lang="fr-FR" dirty="0"/>
              <a:t>compression sans perte : lorsqu’on désarchivera, on retrouvera tous les documents</a:t>
            </a:r>
          </a:p>
          <a:p>
            <a:pPr lvl="1"/>
            <a:r>
              <a:rPr lang="fr-FR" dirty="0"/>
              <a:t>formats d’archive compressée : zip, </a:t>
            </a:r>
            <a:r>
              <a:rPr lang="fr-FR" dirty="0" err="1"/>
              <a:t>gz</a:t>
            </a:r>
            <a:r>
              <a:rPr lang="fr-FR" dirty="0"/>
              <a:t>, 7z, </a:t>
            </a:r>
            <a:r>
              <a:rPr lang="fr-FR" dirty="0" err="1"/>
              <a:t>rar</a:t>
            </a:r>
            <a:endParaRPr lang="fr-FR" dirty="0"/>
          </a:p>
          <a:p>
            <a:pPr lvl="1"/>
            <a:r>
              <a:rPr lang="fr-FR" dirty="0"/>
              <a:t>format d’archive non compressée : tar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73829" y="6385549"/>
            <a:ext cx="3241221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1393698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Extraire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/>
              <a:t>L’opération d’extraction permet de récupérer le contenu d’une archive.</a:t>
            </a:r>
          </a:p>
          <a:p>
            <a:r>
              <a:rPr lang="is-IS" dirty="0"/>
              <a:t>Attention ! Les systèmes d’exploitation mélangent les 2 concepts et proposent Compresser/Extraire dans les menus (au lieu de Archiver/Extraire ou Compresser/Décompresser)</a:t>
            </a:r>
          </a:p>
          <a:p>
            <a:r>
              <a:rPr lang="is-IS" dirty="0"/>
              <a:t>Attention ! Sous Windows, le gestionnaire de fichier permet de naviguer dans le contenu d’une archive comme s’il s’agissait d’un dossier classique.</a:t>
            </a:r>
          </a:p>
          <a:p>
            <a:pPr lvl="1"/>
            <a:r>
              <a:rPr lang="is-IS" dirty="0"/>
              <a:t>Danger ! La plupart des fichiers ne peuvent alors pas être ouverts avec une application classique (ou qu’en lecture seule). Pensez à extraire les fichiers avant de manipuler les fichiers.</a:t>
            </a:r>
          </a:p>
        </p:txBody>
      </p:sp>
    </p:spTree>
    <p:extLst>
      <p:ext uri="{BB962C8B-B14F-4D97-AF65-F5344CB8AC3E}">
        <p14:creationId xmlns:p14="http://schemas.microsoft.com/office/powerpoint/2010/main" val="814406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Réaliser ces opérations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Voir menu contextuel du fichier, dossier ou archive à traiter.</a:t>
            </a:r>
          </a:p>
          <a:p>
            <a:r>
              <a:rPr lang="fr-FR" dirty="0"/>
              <a:t>Attention ! Certains logiciels d’archivage ont parfois des faiblesses et n’arrivent pas à ouvrir certaines archives. Il peut être intéressant d’avoir plusieurs logiciels à disposition sur vos machines (exemples : 7zip (Windows), 7zX (Mac), </a:t>
            </a:r>
            <a:r>
              <a:rPr lang="fr-FR" dirty="0" err="1"/>
              <a:t>Engrampa</a:t>
            </a:r>
            <a:r>
              <a:rPr lang="fr-FR" dirty="0"/>
              <a:t> (Linux))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0603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114800"/>
            <a:ext cx="6477000" cy="609600"/>
          </a:xfrm>
        </p:spPr>
        <p:txBody>
          <a:bodyPr/>
          <a:lstStyle/>
          <a:p>
            <a:pPr algn="r">
              <a:defRPr/>
            </a:pPr>
            <a:endParaRPr lang="fr-FR" dirty="0"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Arial Black" charset="0"/>
              </a:rPr>
              <a:t>Système de gestion et arborescence de fichiers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4404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260648"/>
            <a:ext cx="7272809" cy="1255392"/>
          </a:xfrm>
        </p:spPr>
        <p:txBody>
          <a:bodyPr/>
          <a:lstStyle/>
          <a:p>
            <a:pPr algn="ctr">
              <a:defRPr/>
            </a:pPr>
            <a:r>
              <a:rPr lang="fr-FR" sz="4000" dirty="0">
                <a:latin typeface="+mn-lt"/>
                <a:cs typeface="+mj-cs"/>
              </a:rPr>
              <a:t>Arborescence de fichiers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516040"/>
            <a:ext cx="8686800" cy="49530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fr-FR" dirty="0">
                <a:solidFill>
                  <a:srgbClr val="3130FE"/>
                </a:solidFill>
                <a:cs typeface="+mn-cs"/>
              </a:rPr>
              <a:t>Arbre des dossiers</a:t>
            </a:r>
            <a:r>
              <a:rPr lang="fr-FR" dirty="0">
                <a:cs typeface="+mn-cs"/>
              </a:rPr>
              <a:t> :</a:t>
            </a:r>
          </a:p>
          <a:p>
            <a:pPr lvl="1">
              <a:defRPr/>
            </a:pPr>
            <a:r>
              <a:rPr lang="fr-FR" dirty="0"/>
              <a:t>Racine = support (disque dur, clé, ...) ou un dossier</a:t>
            </a:r>
          </a:p>
          <a:p>
            <a:pPr lvl="1">
              <a:defRPr/>
            </a:pPr>
            <a:r>
              <a:rPr lang="fr-FR" dirty="0"/>
              <a:t>Ramification = dossier</a:t>
            </a:r>
          </a:p>
          <a:p>
            <a:pPr lvl="1">
              <a:defRPr/>
            </a:pPr>
            <a:r>
              <a:rPr lang="fr-FR" dirty="0"/>
              <a:t>Feuille = document ou application</a:t>
            </a:r>
          </a:p>
          <a:p>
            <a:pPr>
              <a:defRPr/>
            </a:pPr>
            <a:r>
              <a:rPr lang="fr-FR" dirty="0">
                <a:solidFill>
                  <a:srgbClr val="3130FE"/>
                </a:solidFill>
              </a:rPr>
              <a:t>Chemin d’accès </a:t>
            </a:r>
            <a:r>
              <a:rPr lang="fr-FR" dirty="0">
                <a:cs typeface="+mn-cs"/>
              </a:rPr>
              <a:t>: suite des noms de dossiers et nom du fichier permettant d’accéder ou repérer un fichier.</a:t>
            </a:r>
          </a:p>
          <a:p>
            <a:pPr lvl="1">
              <a:defRPr/>
            </a:pPr>
            <a:r>
              <a:rPr lang="fr-FR" dirty="0">
                <a:solidFill>
                  <a:srgbClr val="3130FE"/>
                </a:solidFill>
                <a:cs typeface="+mn-cs"/>
              </a:rPr>
              <a:t>Chemin d’accès absolu</a:t>
            </a:r>
            <a:r>
              <a:rPr lang="fr-FR" dirty="0">
                <a:cs typeface="+mn-cs"/>
              </a:rPr>
              <a:t> : le support est représenté par </a:t>
            </a:r>
            <a:r>
              <a:rPr lang="fr-FR" dirty="0">
                <a:solidFill>
                  <a:srgbClr val="3130FE"/>
                </a:solidFill>
                <a:cs typeface="+mn-cs"/>
              </a:rPr>
              <a:t>/</a:t>
            </a:r>
          </a:p>
          <a:p>
            <a:pPr lvl="1">
              <a:defRPr/>
            </a:pPr>
            <a:r>
              <a:rPr lang="fr-FR" dirty="0">
                <a:solidFill>
                  <a:srgbClr val="3130FE"/>
                </a:solidFill>
                <a:cs typeface="+mn-cs"/>
              </a:rPr>
              <a:t>Chemin d’accès relatif : ne commence pas par /</a:t>
            </a:r>
          </a:p>
          <a:p>
            <a:pPr>
              <a:defRPr/>
            </a:pPr>
            <a:r>
              <a:rPr lang="fr-FR" dirty="0">
                <a:cs typeface="+mn-cs"/>
              </a:rPr>
              <a:t>Plusieurs fichiers de même nom et même suffixe peuvent être présents sur un support : ils sont désignés par des chemins d’accès différents</a:t>
            </a:r>
          </a:p>
        </p:txBody>
      </p:sp>
    </p:spTree>
    <p:extLst>
      <p:ext uri="{BB962C8B-B14F-4D97-AF65-F5344CB8AC3E}">
        <p14:creationId xmlns:p14="http://schemas.microsoft.com/office/powerpoint/2010/main" val="392894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File"/>
          <p:cNvSpPr>
            <a:spLocks noEditPoints="1" noChangeArrowheads="1"/>
          </p:cNvSpPr>
          <p:nvPr/>
        </p:nvSpPr>
        <p:spPr bwMode="auto">
          <a:xfrm>
            <a:off x="3352800" y="2667000"/>
            <a:ext cx="990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5" name="File"/>
          <p:cNvSpPr>
            <a:spLocks noEditPoints="1" noChangeArrowheads="1"/>
          </p:cNvSpPr>
          <p:nvPr/>
        </p:nvSpPr>
        <p:spPr bwMode="auto">
          <a:xfrm>
            <a:off x="228600" y="2667000"/>
            <a:ext cx="8382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6" name="File"/>
          <p:cNvSpPr>
            <a:spLocks noEditPoints="1" noChangeArrowheads="1"/>
          </p:cNvSpPr>
          <p:nvPr/>
        </p:nvSpPr>
        <p:spPr bwMode="auto">
          <a:xfrm>
            <a:off x="1752600" y="2667000"/>
            <a:ext cx="10668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7" name="File"/>
          <p:cNvSpPr>
            <a:spLocks noEditPoints="1" noChangeArrowheads="1"/>
          </p:cNvSpPr>
          <p:nvPr/>
        </p:nvSpPr>
        <p:spPr bwMode="auto">
          <a:xfrm>
            <a:off x="6858000" y="1735138"/>
            <a:ext cx="1066800" cy="474662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8" name="File"/>
          <p:cNvSpPr>
            <a:spLocks noEditPoints="1" noChangeArrowheads="1"/>
          </p:cNvSpPr>
          <p:nvPr/>
        </p:nvSpPr>
        <p:spPr bwMode="auto">
          <a:xfrm>
            <a:off x="4800600" y="1676400"/>
            <a:ext cx="1371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39" name="File"/>
          <p:cNvSpPr>
            <a:spLocks noEditPoints="1" noChangeArrowheads="1"/>
          </p:cNvSpPr>
          <p:nvPr/>
        </p:nvSpPr>
        <p:spPr bwMode="auto">
          <a:xfrm>
            <a:off x="2057400" y="1676400"/>
            <a:ext cx="1371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0" name="File"/>
          <p:cNvSpPr>
            <a:spLocks noEditPoints="1" noChangeArrowheads="1"/>
          </p:cNvSpPr>
          <p:nvPr/>
        </p:nvSpPr>
        <p:spPr bwMode="auto">
          <a:xfrm>
            <a:off x="5181600" y="457200"/>
            <a:ext cx="1676400" cy="6858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5181600" y="685800"/>
            <a:ext cx="1730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Macintosh HD</a:t>
            </a:r>
            <a:endParaRPr lang="fr-FR" sz="2000">
              <a:latin typeface="Times" charset="0"/>
              <a:cs typeface="+mn-cs"/>
            </a:endParaRPr>
          </a:p>
        </p:txBody>
      </p:sp>
      <p:sp>
        <p:nvSpPr>
          <p:cNvPr id="95243" name="Line 11"/>
          <p:cNvSpPr>
            <a:spLocks noChangeShapeType="1"/>
          </p:cNvSpPr>
          <p:nvPr/>
        </p:nvSpPr>
        <p:spPr bwMode="auto">
          <a:xfrm flipH="1">
            <a:off x="2971800" y="1143000"/>
            <a:ext cx="3048000" cy="685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4" name="Line 12"/>
          <p:cNvSpPr>
            <a:spLocks noChangeShapeType="1"/>
          </p:cNvSpPr>
          <p:nvPr/>
        </p:nvSpPr>
        <p:spPr bwMode="auto">
          <a:xfrm flipH="1">
            <a:off x="5791200" y="11430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5" name="Line 13"/>
          <p:cNvSpPr>
            <a:spLocks noChangeShapeType="1"/>
          </p:cNvSpPr>
          <p:nvPr/>
        </p:nvSpPr>
        <p:spPr bwMode="auto">
          <a:xfrm>
            <a:off x="6019800" y="11430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822325" y="17176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47" name="Text Box 15"/>
          <p:cNvSpPr txBox="1">
            <a:spLocks noChangeArrowheads="1"/>
          </p:cNvSpPr>
          <p:nvPr/>
        </p:nvSpPr>
        <p:spPr bwMode="auto">
          <a:xfrm>
            <a:off x="2057400" y="1828800"/>
            <a:ext cx="1422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Utilisateurs</a:t>
            </a:r>
            <a:endParaRPr lang="fr-FR">
              <a:cs typeface="+mn-cs"/>
            </a:endParaRPr>
          </a:p>
        </p:txBody>
      </p:sp>
      <p:sp>
        <p:nvSpPr>
          <p:cNvPr id="95248" name="Text Box 16"/>
          <p:cNvSpPr txBox="1">
            <a:spLocks noChangeArrowheads="1"/>
          </p:cNvSpPr>
          <p:nvPr/>
        </p:nvSpPr>
        <p:spPr bwMode="auto">
          <a:xfrm>
            <a:off x="4724400" y="1828800"/>
            <a:ext cx="1519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Applications</a:t>
            </a:r>
            <a:endParaRPr lang="fr-FR">
              <a:cs typeface="+mn-cs"/>
            </a:endParaRPr>
          </a:p>
        </p:txBody>
      </p:sp>
      <p:sp>
        <p:nvSpPr>
          <p:cNvPr id="95249" name="Text Box 17"/>
          <p:cNvSpPr txBox="1">
            <a:spLocks noChangeArrowheads="1"/>
          </p:cNvSpPr>
          <p:nvPr/>
        </p:nvSpPr>
        <p:spPr bwMode="auto">
          <a:xfrm>
            <a:off x="6781800" y="1828800"/>
            <a:ext cx="1131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Système</a:t>
            </a:r>
            <a:endParaRPr lang="fr-FR">
              <a:cs typeface="+mn-cs"/>
            </a:endParaRPr>
          </a:p>
        </p:txBody>
      </p:sp>
      <p:sp>
        <p:nvSpPr>
          <p:cNvPr id="95250" name="Line 18"/>
          <p:cNvSpPr>
            <a:spLocks noChangeShapeType="1"/>
          </p:cNvSpPr>
          <p:nvPr/>
        </p:nvSpPr>
        <p:spPr bwMode="auto">
          <a:xfrm>
            <a:off x="6019800" y="1143000"/>
            <a:ext cx="25908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1" name="Text Box 19"/>
          <p:cNvSpPr txBox="1">
            <a:spLocks noChangeArrowheads="1"/>
          </p:cNvSpPr>
          <p:nvPr/>
        </p:nvSpPr>
        <p:spPr bwMode="auto">
          <a:xfrm>
            <a:off x="8305800" y="1828800"/>
            <a:ext cx="530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•••</a:t>
            </a:r>
            <a:endParaRPr lang="fr-FR">
              <a:cs typeface="+mn-cs"/>
            </a:endParaRPr>
          </a:p>
        </p:txBody>
      </p:sp>
      <p:sp>
        <p:nvSpPr>
          <p:cNvPr id="95252" name="Line 20"/>
          <p:cNvSpPr>
            <a:spLocks noChangeShapeType="1"/>
          </p:cNvSpPr>
          <p:nvPr/>
        </p:nvSpPr>
        <p:spPr bwMode="auto">
          <a:xfrm flipH="1">
            <a:off x="1066800" y="22098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3" name="Line 21"/>
          <p:cNvSpPr>
            <a:spLocks noChangeShapeType="1"/>
          </p:cNvSpPr>
          <p:nvPr/>
        </p:nvSpPr>
        <p:spPr bwMode="auto">
          <a:xfrm flipH="1">
            <a:off x="2438400" y="2209800"/>
            <a:ext cx="228600" cy="609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4" name="Line 22"/>
          <p:cNvSpPr>
            <a:spLocks noChangeShapeType="1"/>
          </p:cNvSpPr>
          <p:nvPr/>
        </p:nvSpPr>
        <p:spPr bwMode="auto">
          <a:xfrm>
            <a:off x="2667000" y="22098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5" name="Text Box 23"/>
          <p:cNvSpPr txBox="1">
            <a:spLocks noChangeArrowheads="1"/>
          </p:cNvSpPr>
          <p:nvPr/>
        </p:nvSpPr>
        <p:spPr bwMode="auto">
          <a:xfrm>
            <a:off x="304800" y="2819400"/>
            <a:ext cx="731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buv2</a:t>
            </a:r>
            <a:endParaRPr lang="fr-FR">
              <a:cs typeface="+mn-cs"/>
            </a:endParaRPr>
          </a:p>
        </p:txBody>
      </p:sp>
      <p:sp>
        <p:nvSpPr>
          <p:cNvPr id="95256" name="Text Box 24"/>
          <p:cNvSpPr txBox="1">
            <a:spLocks noChangeArrowheads="1"/>
          </p:cNvSpPr>
          <p:nvPr/>
        </p:nvSpPr>
        <p:spPr bwMode="auto">
          <a:xfrm>
            <a:off x="1752600" y="2819400"/>
            <a:ext cx="1111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Etudiant</a:t>
            </a:r>
            <a:endParaRPr lang="fr-FR">
              <a:cs typeface="+mn-cs"/>
            </a:endParaRPr>
          </a:p>
        </p:txBody>
      </p:sp>
      <p:sp>
        <p:nvSpPr>
          <p:cNvPr id="95257" name="Text Box 25"/>
          <p:cNvSpPr txBox="1">
            <a:spLocks noChangeArrowheads="1"/>
          </p:cNvSpPr>
          <p:nvPr/>
        </p:nvSpPr>
        <p:spPr bwMode="auto">
          <a:xfrm>
            <a:off x="3352800" y="2819400"/>
            <a:ext cx="104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Partagé</a:t>
            </a:r>
            <a:endParaRPr lang="fr-FR">
              <a:cs typeface="+mn-cs"/>
            </a:endParaRPr>
          </a:p>
        </p:txBody>
      </p:sp>
      <p:sp>
        <p:nvSpPr>
          <p:cNvPr id="95258" name="Line 26"/>
          <p:cNvSpPr>
            <a:spLocks noChangeShapeType="1"/>
          </p:cNvSpPr>
          <p:nvPr/>
        </p:nvSpPr>
        <p:spPr bwMode="auto">
          <a:xfrm flipH="1">
            <a:off x="5029200" y="22860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59" name="Line 27"/>
          <p:cNvSpPr>
            <a:spLocks noChangeShapeType="1"/>
          </p:cNvSpPr>
          <p:nvPr/>
        </p:nvSpPr>
        <p:spPr bwMode="auto">
          <a:xfrm>
            <a:off x="5562600" y="22860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60" name="Line 28"/>
          <p:cNvSpPr>
            <a:spLocks noChangeShapeType="1"/>
          </p:cNvSpPr>
          <p:nvPr/>
        </p:nvSpPr>
        <p:spPr bwMode="auto">
          <a:xfrm>
            <a:off x="5562600" y="2286000"/>
            <a:ext cx="1752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32796" name="Group 29"/>
          <p:cNvGrpSpPr>
            <a:grpSpLocks/>
          </p:cNvGrpSpPr>
          <p:nvPr/>
        </p:nvGrpSpPr>
        <p:grpSpPr bwMode="auto">
          <a:xfrm>
            <a:off x="4572000" y="2743200"/>
            <a:ext cx="1033463" cy="609600"/>
            <a:chOff x="3600" y="2976"/>
            <a:chExt cx="624" cy="525"/>
          </a:xfrm>
        </p:grpSpPr>
        <p:sp>
          <p:nvSpPr>
            <p:cNvPr id="95262" name="AutoShape 30"/>
            <p:cNvSpPr>
              <a:spLocks noChangeArrowheads="1"/>
            </p:cNvSpPr>
            <p:nvPr/>
          </p:nvSpPr>
          <p:spPr bwMode="auto">
            <a:xfrm>
              <a:off x="3600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63" name="Text Box 31"/>
            <p:cNvSpPr txBox="1">
              <a:spLocks noChangeArrowheads="1"/>
            </p:cNvSpPr>
            <p:nvPr/>
          </p:nvSpPr>
          <p:spPr bwMode="auto">
            <a:xfrm>
              <a:off x="3600" y="3120"/>
              <a:ext cx="580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Aperçu</a:t>
              </a:r>
            </a:p>
          </p:txBody>
        </p:sp>
      </p:grpSp>
      <p:grpSp>
        <p:nvGrpSpPr>
          <p:cNvPr id="32797" name="Group 32"/>
          <p:cNvGrpSpPr>
            <a:grpSpLocks/>
          </p:cNvGrpSpPr>
          <p:nvPr/>
        </p:nvGrpSpPr>
        <p:grpSpPr bwMode="auto">
          <a:xfrm>
            <a:off x="5791200" y="2743200"/>
            <a:ext cx="838200" cy="609600"/>
            <a:chOff x="4272" y="2976"/>
            <a:chExt cx="624" cy="525"/>
          </a:xfrm>
        </p:grpSpPr>
        <p:sp>
          <p:nvSpPr>
            <p:cNvPr id="95265" name="AutoShape 33"/>
            <p:cNvSpPr>
              <a:spLocks noChangeArrowheads="1"/>
            </p:cNvSpPr>
            <p:nvPr/>
          </p:nvSpPr>
          <p:spPr bwMode="auto">
            <a:xfrm>
              <a:off x="4272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66" name="Text Box 34"/>
            <p:cNvSpPr txBox="1">
              <a:spLocks noChangeArrowheads="1"/>
            </p:cNvSpPr>
            <p:nvPr/>
          </p:nvSpPr>
          <p:spPr bwMode="auto">
            <a:xfrm>
              <a:off x="4272" y="3120"/>
              <a:ext cx="468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Mail</a:t>
              </a:r>
            </a:p>
          </p:txBody>
        </p:sp>
      </p:grpSp>
      <p:grpSp>
        <p:nvGrpSpPr>
          <p:cNvPr id="32798" name="Group 35"/>
          <p:cNvGrpSpPr>
            <a:grpSpLocks/>
          </p:cNvGrpSpPr>
          <p:nvPr/>
        </p:nvGrpSpPr>
        <p:grpSpPr bwMode="auto">
          <a:xfrm>
            <a:off x="6934200" y="2743200"/>
            <a:ext cx="838200" cy="457200"/>
            <a:chOff x="2688" y="2976"/>
            <a:chExt cx="672" cy="384"/>
          </a:xfrm>
        </p:grpSpPr>
        <p:sp>
          <p:nvSpPr>
            <p:cNvPr id="95268" name="File"/>
            <p:cNvSpPr>
              <a:spLocks noEditPoints="1" noChangeArrowheads="1"/>
            </p:cNvSpPr>
            <p:nvPr/>
          </p:nvSpPr>
          <p:spPr bwMode="auto">
            <a:xfrm>
              <a:off x="2736" y="2976"/>
              <a:ext cx="624" cy="384"/>
            </a:xfrm>
            <a:custGeom>
              <a:avLst/>
              <a:gdLst>
                <a:gd name="T0" fmla="*/ 10981 w 21600"/>
                <a:gd name="T1" fmla="*/ 3240 h 21600"/>
                <a:gd name="T2" fmla="*/ 0 w 21600"/>
                <a:gd name="T3" fmla="*/ 10800 h 21600"/>
                <a:gd name="T4" fmla="*/ 10800 w 21600"/>
                <a:gd name="T5" fmla="*/ 21600 h 21600"/>
                <a:gd name="T6" fmla="*/ 21600 w 21600"/>
                <a:gd name="T7" fmla="*/ 10800 h 21600"/>
                <a:gd name="T8" fmla="*/ 0 w 21600"/>
                <a:gd name="T9" fmla="*/ 21600 h 21600"/>
                <a:gd name="T10" fmla="*/ 21600 w 21600"/>
                <a:gd name="T11" fmla="*/ 21600 h 21600"/>
                <a:gd name="T12" fmla="*/ 1086 w 21600"/>
                <a:gd name="T13" fmla="*/ 4628 h 21600"/>
                <a:gd name="T14" fmla="*/ 20635 w 21600"/>
                <a:gd name="T15" fmla="*/ 20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9790" y="3240"/>
                  </a:moveTo>
                  <a:cubicBezTo>
                    <a:pt x="10981" y="3240"/>
                    <a:pt x="9171" y="3240"/>
                    <a:pt x="9050" y="3086"/>
                  </a:cubicBezTo>
                  <a:cubicBezTo>
                    <a:pt x="9050" y="2931"/>
                    <a:pt x="8930" y="2777"/>
                    <a:pt x="8930" y="2469"/>
                  </a:cubicBezTo>
                  <a:cubicBezTo>
                    <a:pt x="8930" y="2160"/>
                    <a:pt x="8809" y="1851"/>
                    <a:pt x="8688" y="1389"/>
                  </a:cubicBezTo>
                  <a:cubicBezTo>
                    <a:pt x="8568" y="1080"/>
                    <a:pt x="8326" y="771"/>
                    <a:pt x="8085" y="463"/>
                  </a:cubicBezTo>
                  <a:cubicBezTo>
                    <a:pt x="7723" y="154"/>
                    <a:pt x="7361" y="0"/>
                    <a:pt x="7361" y="0"/>
                  </a:cubicBezTo>
                  <a:cubicBezTo>
                    <a:pt x="7361" y="0"/>
                    <a:pt x="2293" y="0"/>
                    <a:pt x="2051" y="154"/>
                  </a:cubicBezTo>
                  <a:cubicBezTo>
                    <a:pt x="1689" y="309"/>
                    <a:pt x="1448" y="463"/>
                    <a:pt x="1327" y="771"/>
                  </a:cubicBezTo>
                  <a:cubicBezTo>
                    <a:pt x="1207" y="1080"/>
                    <a:pt x="1086" y="1389"/>
                    <a:pt x="965" y="1697"/>
                  </a:cubicBezTo>
                  <a:cubicBezTo>
                    <a:pt x="845" y="2160"/>
                    <a:pt x="724" y="2314"/>
                    <a:pt x="724" y="2469"/>
                  </a:cubicBezTo>
                  <a:cubicBezTo>
                    <a:pt x="603" y="2623"/>
                    <a:pt x="603" y="2777"/>
                    <a:pt x="483" y="2931"/>
                  </a:cubicBezTo>
                  <a:cubicBezTo>
                    <a:pt x="483" y="3086"/>
                    <a:pt x="362" y="3240"/>
                    <a:pt x="241" y="3240"/>
                  </a:cubicBezTo>
                  <a:lnTo>
                    <a:pt x="0" y="3394"/>
                  </a:lnTo>
                  <a:lnTo>
                    <a:pt x="0" y="3703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10981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5246"/>
                  </a:lnTo>
                  <a:lnTo>
                    <a:pt x="21600" y="4783"/>
                  </a:lnTo>
                  <a:cubicBezTo>
                    <a:pt x="21479" y="4320"/>
                    <a:pt x="21359" y="4011"/>
                    <a:pt x="21117" y="3703"/>
                  </a:cubicBezTo>
                  <a:cubicBezTo>
                    <a:pt x="20876" y="3549"/>
                    <a:pt x="20514" y="3394"/>
                    <a:pt x="20152" y="3240"/>
                  </a:cubicBezTo>
                  <a:close/>
                </a:path>
              </a:pathLst>
            </a:custGeom>
            <a:solidFill>
              <a:srgbClr val="FFFF89"/>
            </a:solidFill>
            <a:ln>
              <a:noFill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69" name="Text Box 37"/>
            <p:cNvSpPr txBox="1">
              <a:spLocks noChangeArrowheads="1"/>
            </p:cNvSpPr>
            <p:nvPr/>
          </p:nvSpPr>
          <p:spPr bwMode="auto">
            <a:xfrm>
              <a:off x="2688" y="3024"/>
              <a:ext cx="669" cy="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Office</a:t>
              </a:r>
            </a:p>
          </p:txBody>
        </p:sp>
      </p:grpSp>
      <p:sp>
        <p:nvSpPr>
          <p:cNvPr id="95270" name="Line 38"/>
          <p:cNvSpPr>
            <a:spLocks noChangeShapeType="1"/>
          </p:cNvSpPr>
          <p:nvPr/>
        </p:nvSpPr>
        <p:spPr bwMode="auto">
          <a:xfrm flipH="1">
            <a:off x="6858000" y="32004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71" name="Line 39"/>
          <p:cNvSpPr>
            <a:spLocks noChangeShapeType="1"/>
          </p:cNvSpPr>
          <p:nvPr/>
        </p:nvSpPr>
        <p:spPr bwMode="auto">
          <a:xfrm>
            <a:off x="7391400" y="32004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32801" name="Group 40"/>
          <p:cNvGrpSpPr>
            <a:grpSpLocks/>
          </p:cNvGrpSpPr>
          <p:nvPr/>
        </p:nvGrpSpPr>
        <p:grpSpPr bwMode="auto">
          <a:xfrm>
            <a:off x="6477000" y="3657600"/>
            <a:ext cx="838200" cy="609600"/>
            <a:chOff x="3600" y="2976"/>
            <a:chExt cx="624" cy="525"/>
          </a:xfrm>
        </p:grpSpPr>
        <p:sp>
          <p:nvSpPr>
            <p:cNvPr id="95273" name="AutoShape 41"/>
            <p:cNvSpPr>
              <a:spLocks noChangeArrowheads="1"/>
            </p:cNvSpPr>
            <p:nvPr/>
          </p:nvSpPr>
          <p:spPr bwMode="auto">
            <a:xfrm>
              <a:off x="3600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74" name="Text Box 42"/>
            <p:cNvSpPr txBox="1">
              <a:spLocks noChangeArrowheads="1"/>
            </p:cNvSpPr>
            <p:nvPr/>
          </p:nvSpPr>
          <p:spPr bwMode="auto">
            <a:xfrm>
              <a:off x="3600" y="3120"/>
              <a:ext cx="583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Word</a:t>
              </a:r>
            </a:p>
          </p:txBody>
        </p:sp>
      </p:grpSp>
      <p:grpSp>
        <p:nvGrpSpPr>
          <p:cNvPr id="32802" name="Group 43"/>
          <p:cNvGrpSpPr>
            <a:grpSpLocks/>
          </p:cNvGrpSpPr>
          <p:nvPr/>
        </p:nvGrpSpPr>
        <p:grpSpPr bwMode="auto">
          <a:xfrm>
            <a:off x="7620000" y="3657600"/>
            <a:ext cx="838200" cy="609600"/>
            <a:chOff x="4272" y="2976"/>
            <a:chExt cx="624" cy="525"/>
          </a:xfrm>
        </p:grpSpPr>
        <p:sp>
          <p:nvSpPr>
            <p:cNvPr id="95276" name="AutoShape 44"/>
            <p:cNvSpPr>
              <a:spLocks noChangeArrowheads="1"/>
            </p:cNvSpPr>
            <p:nvPr/>
          </p:nvSpPr>
          <p:spPr bwMode="auto">
            <a:xfrm>
              <a:off x="4272" y="2976"/>
              <a:ext cx="624" cy="525"/>
            </a:xfrm>
            <a:prstGeom prst="cube">
              <a:avLst>
                <a:gd name="adj" fmla="val 19806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95277" name="Text Box 45"/>
            <p:cNvSpPr txBox="1">
              <a:spLocks noChangeArrowheads="1"/>
            </p:cNvSpPr>
            <p:nvPr/>
          </p:nvSpPr>
          <p:spPr bwMode="auto">
            <a:xfrm>
              <a:off x="4272" y="3120"/>
              <a:ext cx="567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>
                  <a:latin typeface="Tahoma" charset="0"/>
                  <a:cs typeface="+mn-cs"/>
                </a:rPr>
                <a:t>Excel</a:t>
              </a:r>
            </a:p>
          </p:txBody>
        </p:sp>
      </p:grpSp>
      <p:sp>
        <p:nvSpPr>
          <p:cNvPr id="95278" name="Line 46"/>
          <p:cNvSpPr>
            <a:spLocks noChangeShapeType="1"/>
          </p:cNvSpPr>
          <p:nvPr/>
        </p:nvSpPr>
        <p:spPr bwMode="auto">
          <a:xfrm flipH="1">
            <a:off x="685800" y="32766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79" name="Line 47"/>
          <p:cNvSpPr>
            <a:spLocks noChangeShapeType="1"/>
          </p:cNvSpPr>
          <p:nvPr/>
        </p:nvSpPr>
        <p:spPr bwMode="auto">
          <a:xfrm flipH="1">
            <a:off x="2133600" y="3276600"/>
            <a:ext cx="152400" cy="685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0" name="Line 48"/>
          <p:cNvSpPr>
            <a:spLocks noChangeShapeType="1"/>
          </p:cNvSpPr>
          <p:nvPr/>
        </p:nvSpPr>
        <p:spPr bwMode="auto">
          <a:xfrm>
            <a:off x="2286000" y="32766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1" name="File"/>
          <p:cNvSpPr>
            <a:spLocks noEditPoints="1" noChangeArrowheads="1"/>
          </p:cNvSpPr>
          <p:nvPr/>
        </p:nvSpPr>
        <p:spPr bwMode="auto">
          <a:xfrm>
            <a:off x="1219200" y="3886200"/>
            <a:ext cx="18288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Mon_Dossier</a:t>
            </a:r>
          </a:p>
        </p:txBody>
      </p:sp>
      <p:sp>
        <p:nvSpPr>
          <p:cNvPr id="95282" name="File"/>
          <p:cNvSpPr>
            <a:spLocks noEditPoints="1" noChangeArrowheads="1"/>
          </p:cNvSpPr>
          <p:nvPr/>
        </p:nvSpPr>
        <p:spPr bwMode="auto">
          <a:xfrm>
            <a:off x="3276600" y="3886200"/>
            <a:ext cx="1752600" cy="5334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89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Documents</a:t>
            </a:r>
          </a:p>
        </p:txBody>
      </p:sp>
      <p:sp>
        <p:nvSpPr>
          <p:cNvPr id="95283" name="Line 51"/>
          <p:cNvSpPr>
            <a:spLocks noChangeShapeType="1"/>
          </p:cNvSpPr>
          <p:nvPr/>
        </p:nvSpPr>
        <p:spPr bwMode="auto">
          <a:xfrm flipH="1">
            <a:off x="533400" y="44958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4" name="Line 52"/>
          <p:cNvSpPr>
            <a:spLocks noChangeShapeType="1"/>
          </p:cNvSpPr>
          <p:nvPr/>
        </p:nvSpPr>
        <p:spPr bwMode="auto">
          <a:xfrm>
            <a:off x="2133600" y="4495800"/>
            <a:ext cx="1600200" cy="533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5" name="Line 53"/>
          <p:cNvSpPr>
            <a:spLocks noChangeShapeType="1"/>
          </p:cNvSpPr>
          <p:nvPr/>
        </p:nvSpPr>
        <p:spPr bwMode="auto">
          <a:xfrm>
            <a:off x="2133600" y="4495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6" name="Document"/>
          <p:cNvSpPr>
            <a:spLocks noEditPoints="1" noChangeArrowheads="1"/>
          </p:cNvSpPr>
          <p:nvPr/>
        </p:nvSpPr>
        <p:spPr bwMode="auto">
          <a:xfrm>
            <a:off x="1844675" y="5029200"/>
            <a:ext cx="822325" cy="9144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7" name="Text Box 55"/>
          <p:cNvSpPr txBox="1">
            <a:spLocks noChangeArrowheads="1"/>
          </p:cNvSpPr>
          <p:nvPr/>
        </p:nvSpPr>
        <p:spPr bwMode="auto">
          <a:xfrm>
            <a:off x="1752600" y="5257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i="1">
                <a:latin typeface="Tahoma" charset="0"/>
                <a:cs typeface="+mn-cs"/>
              </a:rPr>
              <a:t>jm.jpg</a:t>
            </a:r>
            <a:endParaRPr lang="fr-FR" sz="2000">
              <a:latin typeface="Tahoma" charset="0"/>
              <a:cs typeface="+mn-cs"/>
            </a:endParaRPr>
          </a:p>
        </p:txBody>
      </p:sp>
      <p:sp>
        <p:nvSpPr>
          <p:cNvPr id="95288" name="Document"/>
          <p:cNvSpPr>
            <a:spLocks noEditPoints="1" noChangeArrowheads="1"/>
          </p:cNvSpPr>
          <p:nvPr/>
        </p:nvSpPr>
        <p:spPr bwMode="auto">
          <a:xfrm>
            <a:off x="3276600" y="5029200"/>
            <a:ext cx="1066800" cy="9144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89" name="Text Box 57"/>
          <p:cNvSpPr txBox="1">
            <a:spLocks noChangeArrowheads="1"/>
          </p:cNvSpPr>
          <p:nvPr/>
        </p:nvSpPr>
        <p:spPr bwMode="auto">
          <a:xfrm>
            <a:off x="3184525" y="5257800"/>
            <a:ext cx="1311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i="1">
                <a:latin typeface="Tahoma" charset="0"/>
                <a:cs typeface="+mn-cs"/>
              </a:rPr>
              <a:t>texte.txt</a:t>
            </a:r>
            <a:endParaRPr lang="fr-FR" sz="2000">
              <a:latin typeface="Tahoma" charset="0"/>
              <a:cs typeface="+mn-cs"/>
            </a:endParaRPr>
          </a:p>
        </p:txBody>
      </p:sp>
      <p:sp>
        <p:nvSpPr>
          <p:cNvPr id="95290" name="Document"/>
          <p:cNvSpPr>
            <a:spLocks noEditPoints="1" noChangeArrowheads="1"/>
          </p:cNvSpPr>
          <p:nvPr/>
        </p:nvSpPr>
        <p:spPr bwMode="auto">
          <a:xfrm>
            <a:off x="0" y="5105400"/>
            <a:ext cx="1371600" cy="8382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5291" name="Text Box 59"/>
          <p:cNvSpPr txBox="1">
            <a:spLocks noChangeArrowheads="1"/>
          </p:cNvSpPr>
          <p:nvPr/>
        </p:nvSpPr>
        <p:spPr bwMode="auto">
          <a:xfrm>
            <a:off x="152400" y="5181600"/>
            <a:ext cx="1219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000" i="1">
                <a:latin typeface="Tahoma" charset="0"/>
                <a:cs typeface="+mn-cs"/>
              </a:rPr>
              <a:t>Menerve.mpeg</a:t>
            </a:r>
            <a:endParaRPr lang="fr-FR" sz="2000">
              <a:latin typeface="Tahoma" charset="0"/>
              <a:cs typeface="+mn-cs"/>
            </a:endParaRPr>
          </a:p>
        </p:txBody>
      </p:sp>
      <p:sp>
        <p:nvSpPr>
          <p:cNvPr id="95292" name="Text Box 60"/>
          <p:cNvSpPr txBox="1">
            <a:spLocks noChangeArrowheads="1"/>
          </p:cNvSpPr>
          <p:nvPr/>
        </p:nvSpPr>
        <p:spPr bwMode="auto">
          <a:xfrm>
            <a:off x="381000" y="3810000"/>
            <a:ext cx="530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>
                <a:latin typeface="Tahoma" charset="0"/>
                <a:cs typeface="+mn-cs"/>
              </a:rPr>
              <a:t>•••</a:t>
            </a:r>
            <a:endParaRPr lang="fr-FR">
              <a:cs typeface="+mn-cs"/>
            </a:endParaRPr>
          </a:p>
        </p:txBody>
      </p:sp>
      <p:sp>
        <p:nvSpPr>
          <p:cNvPr id="95294" name="Text Box 62"/>
          <p:cNvSpPr txBox="1">
            <a:spLocks noChangeArrowheads="1"/>
          </p:cNvSpPr>
          <p:nvPr/>
        </p:nvSpPr>
        <p:spPr bwMode="auto">
          <a:xfrm>
            <a:off x="3286477" y="6074360"/>
            <a:ext cx="51592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latin typeface="Tahoma" charset="0"/>
                <a:cs typeface="+mn-cs"/>
              </a:rPr>
              <a:t>/Utilisateurs/Etudiant/</a:t>
            </a:r>
            <a:r>
              <a:rPr lang="fr-FR" sz="2000" dirty="0" err="1">
                <a:latin typeface="Tahoma" charset="0"/>
                <a:cs typeface="+mn-cs"/>
              </a:rPr>
              <a:t>Mon_Dossier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texte.txt</a:t>
            </a:r>
            <a:endParaRPr lang="fr-FR" sz="2000" dirty="0">
              <a:latin typeface="Tahoma" charset="0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F59E854-03C4-5C4A-970A-64F40EEB529F}"/>
              </a:ext>
            </a:extLst>
          </p:cNvPr>
          <p:cNvSpPr txBox="1"/>
          <p:nvPr/>
        </p:nvSpPr>
        <p:spPr>
          <a:xfrm>
            <a:off x="0" y="6072127"/>
            <a:ext cx="3286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130FE"/>
                </a:solidFill>
              </a:rPr>
              <a:t>Chemin d’accès absolu =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348E7568-CFBC-A34F-BE24-A63268E1DC53}"/>
              </a:ext>
            </a:extLst>
          </p:cNvPr>
          <p:cNvSpPr txBox="1"/>
          <p:nvPr/>
        </p:nvSpPr>
        <p:spPr>
          <a:xfrm>
            <a:off x="-1" y="6374350"/>
            <a:ext cx="6622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130FE"/>
                </a:solidFill>
              </a:rPr>
              <a:t>Chemin d’accès relatif à partir du dossier Etudiant =</a:t>
            </a:r>
          </a:p>
        </p:txBody>
      </p:sp>
      <p:sp>
        <p:nvSpPr>
          <p:cNvPr id="70" name="Text Box 64">
            <a:extLst>
              <a:ext uri="{FF2B5EF4-FFF2-40B4-BE49-F238E27FC236}">
                <a16:creationId xmlns:a16="http://schemas.microsoft.com/office/drawing/2014/main" id="{ED68F55B-2C66-8240-B376-BA11DE43A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6374350"/>
            <a:ext cx="2675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 err="1">
                <a:latin typeface="Tahoma" charset="0"/>
                <a:cs typeface="+mn-cs"/>
              </a:rPr>
              <a:t>Mon_Dossier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texte.txt</a:t>
            </a:r>
            <a:endParaRPr lang="fr-FR" sz="2000" dirty="0">
              <a:latin typeface="Tahom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10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2000" fill="hold"/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2000" fill="hold"/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20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2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116632"/>
            <a:ext cx="6135216" cy="1412776"/>
          </a:xfrm>
        </p:spPr>
        <p:txBody>
          <a:bodyPr/>
          <a:lstStyle/>
          <a:p>
            <a:pPr>
              <a:defRPr/>
            </a:pPr>
            <a:r>
              <a:rPr lang="fr-FR" sz="4000" dirty="0">
                <a:latin typeface="Arial Black" charset="0"/>
                <a:cs typeface="+mj-cs"/>
              </a:rPr>
              <a:t>Le chemin d’accès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76400"/>
            <a:ext cx="2743200" cy="3352800"/>
          </a:xfrm>
        </p:spPr>
        <p:txBody>
          <a:bodyPr/>
          <a:lstStyle/>
          <a:p>
            <a:pPr>
              <a:defRPr/>
            </a:pPr>
            <a:r>
              <a:rPr lang="fr-FR" sz="2400" dirty="0">
                <a:cs typeface="+mn-cs"/>
              </a:rPr>
              <a:t>La suite des dossiers menant de la racine à un fichier détermine ce fichier sans ambiguïté.</a:t>
            </a:r>
          </a:p>
        </p:txBody>
      </p:sp>
      <p:pic>
        <p:nvPicPr>
          <p:cNvPr id="81924" name="Picture 4" descr="Fen_H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52600"/>
            <a:ext cx="5532438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32" name="Freeform 12"/>
          <p:cNvSpPr>
            <a:spLocks/>
          </p:cNvSpPr>
          <p:nvPr/>
        </p:nvSpPr>
        <p:spPr bwMode="auto">
          <a:xfrm>
            <a:off x="5551488" y="1600200"/>
            <a:ext cx="995363" cy="430213"/>
          </a:xfrm>
          <a:custGeom>
            <a:avLst/>
            <a:gdLst>
              <a:gd name="T0" fmla="*/ 345 w 627"/>
              <a:gd name="T1" fmla="*/ 56 h 271"/>
              <a:gd name="T2" fmla="*/ 246 w 627"/>
              <a:gd name="T3" fmla="*/ 26 h 271"/>
              <a:gd name="T4" fmla="*/ 10 w 627"/>
              <a:gd name="T5" fmla="*/ 72 h 271"/>
              <a:gd name="T6" fmla="*/ 25 w 627"/>
              <a:gd name="T7" fmla="*/ 178 h 271"/>
              <a:gd name="T8" fmla="*/ 147 w 627"/>
              <a:gd name="T9" fmla="*/ 232 h 271"/>
              <a:gd name="T10" fmla="*/ 201 w 627"/>
              <a:gd name="T11" fmla="*/ 239 h 271"/>
              <a:gd name="T12" fmla="*/ 315 w 627"/>
              <a:gd name="T13" fmla="*/ 262 h 271"/>
              <a:gd name="T14" fmla="*/ 551 w 627"/>
              <a:gd name="T15" fmla="*/ 239 h 271"/>
              <a:gd name="T16" fmla="*/ 597 w 627"/>
              <a:gd name="T17" fmla="*/ 209 h 271"/>
              <a:gd name="T18" fmla="*/ 627 w 627"/>
              <a:gd name="T19" fmla="*/ 193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7" h="271">
                <a:moveTo>
                  <a:pt x="345" y="56"/>
                </a:moveTo>
                <a:cubicBezTo>
                  <a:pt x="312" y="39"/>
                  <a:pt x="280" y="36"/>
                  <a:pt x="246" y="26"/>
                </a:cubicBezTo>
                <a:cubicBezTo>
                  <a:pt x="124" y="30"/>
                  <a:pt x="77" y="0"/>
                  <a:pt x="10" y="72"/>
                </a:cubicBezTo>
                <a:cubicBezTo>
                  <a:pt x="13" y="107"/>
                  <a:pt x="0" y="152"/>
                  <a:pt x="25" y="178"/>
                </a:cubicBezTo>
                <a:cubicBezTo>
                  <a:pt x="54" y="208"/>
                  <a:pt x="106" y="224"/>
                  <a:pt x="147" y="232"/>
                </a:cubicBezTo>
                <a:cubicBezTo>
                  <a:pt x="164" y="235"/>
                  <a:pt x="183" y="235"/>
                  <a:pt x="201" y="239"/>
                </a:cubicBezTo>
                <a:cubicBezTo>
                  <a:pt x="239" y="245"/>
                  <a:pt x="315" y="262"/>
                  <a:pt x="315" y="262"/>
                </a:cubicBezTo>
                <a:cubicBezTo>
                  <a:pt x="336" y="261"/>
                  <a:pt x="492" y="271"/>
                  <a:pt x="551" y="239"/>
                </a:cubicBezTo>
                <a:cubicBezTo>
                  <a:pt x="567" y="230"/>
                  <a:pt x="579" y="215"/>
                  <a:pt x="597" y="209"/>
                </a:cubicBezTo>
                <a:cubicBezTo>
                  <a:pt x="623" y="199"/>
                  <a:pt x="614" y="207"/>
                  <a:pt x="627" y="193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81943" name="Group 23"/>
          <p:cNvGrpSpPr>
            <a:grpSpLocks/>
          </p:cNvGrpSpPr>
          <p:nvPr/>
        </p:nvGrpSpPr>
        <p:grpSpPr bwMode="auto">
          <a:xfrm>
            <a:off x="2270125" y="1981200"/>
            <a:ext cx="5151441" cy="4214813"/>
            <a:chOff x="1430" y="1248"/>
            <a:chExt cx="3245" cy="2655"/>
          </a:xfrm>
        </p:grpSpPr>
        <p:sp>
          <p:nvSpPr>
            <p:cNvPr id="81926" name="Text Box 6"/>
            <p:cNvSpPr txBox="1">
              <a:spLocks noChangeArrowheads="1"/>
            </p:cNvSpPr>
            <p:nvPr/>
          </p:nvSpPr>
          <p:spPr bwMode="auto">
            <a:xfrm>
              <a:off x="1430" y="3651"/>
              <a:ext cx="324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2000" dirty="0">
                  <a:latin typeface="Tahoma" charset="0"/>
                  <a:cs typeface="+mn-cs"/>
                </a:rPr>
                <a:t>/Utilisateurs/</a:t>
              </a:r>
              <a:r>
                <a:rPr lang="fr-FR" sz="2000" dirty="0" err="1">
                  <a:latin typeface="Tahoma" charset="0"/>
                  <a:cs typeface="+mn-cs"/>
                </a:rPr>
                <a:t>etudiant</a:t>
              </a:r>
              <a:r>
                <a:rPr lang="fr-FR" sz="2000" dirty="0">
                  <a:latin typeface="Tahoma" charset="0"/>
                  <a:cs typeface="+mn-cs"/>
                </a:rPr>
                <a:t>/</a:t>
              </a:r>
              <a:r>
                <a:rPr lang="fr-FR" sz="2000" dirty="0" err="1">
                  <a:latin typeface="Tahoma" charset="0"/>
                  <a:cs typeface="+mn-cs"/>
                </a:rPr>
                <a:t>Mon_Dossier</a:t>
              </a:r>
              <a:r>
                <a:rPr lang="fr-FR" sz="2000" dirty="0">
                  <a:latin typeface="Tahoma" charset="0"/>
                  <a:cs typeface="+mn-cs"/>
                </a:rPr>
                <a:t>/</a:t>
              </a:r>
              <a:r>
                <a:rPr lang="fr-FR" sz="2000" dirty="0" err="1">
                  <a:latin typeface="Tahoma" charset="0"/>
                  <a:cs typeface="+mn-cs"/>
                </a:rPr>
                <a:t>texte.txt</a:t>
              </a:r>
              <a:endParaRPr lang="fr-FR" sz="2000" dirty="0">
                <a:latin typeface="Tahoma" charset="0"/>
                <a:cs typeface="+mn-cs"/>
              </a:endParaRPr>
            </a:p>
          </p:txBody>
        </p:sp>
        <p:sp>
          <p:nvSpPr>
            <p:cNvPr id="81934" name="Line 14"/>
            <p:cNvSpPr>
              <a:spLocks noChangeShapeType="1"/>
            </p:cNvSpPr>
            <p:nvPr/>
          </p:nvSpPr>
          <p:spPr bwMode="auto">
            <a:xfrm flipH="1">
              <a:off x="2640" y="1248"/>
              <a:ext cx="912" cy="6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35" name="Freeform 15"/>
            <p:cNvSpPr>
              <a:spLocks/>
            </p:cNvSpPr>
            <p:nvPr/>
          </p:nvSpPr>
          <p:spPr bwMode="auto">
            <a:xfrm>
              <a:off x="2256" y="1872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81944" name="Group 24"/>
          <p:cNvGrpSpPr>
            <a:grpSpLocks/>
          </p:cNvGrpSpPr>
          <p:nvPr/>
        </p:nvGrpSpPr>
        <p:grpSpPr bwMode="auto">
          <a:xfrm>
            <a:off x="3657600" y="3276600"/>
            <a:ext cx="1066800" cy="381000"/>
            <a:chOff x="2304" y="2064"/>
            <a:chExt cx="672" cy="240"/>
          </a:xfrm>
        </p:grpSpPr>
        <p:sp>
          <p:nvSpPr>
            <p:cNvPr id="81936" name="Freeform 16"/>
            <p:cNvSpPr>
              <a:spLocks/>
            </p:cNvSpPr>
            <p:nvPr/>
          </p:nvSpPr>
          <p:spPr bwMode="auto">
            <a:xfrm>
              <a:off x="2448" y="2112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37" name="Line 17"/>
            <p:cNvSpPr>
              <a:spLocks noChangeShapeType="1"/>
            </p:cNvSpPr>
            <p:nvPr/>
          </p:nvSpPr>
          <p:spPr bwMode="auto">
            <a:xfrm flipH="1" flipV="1">
              <a:off x="2304" y="2064"/>
              <a:ext cx="144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81945" name="Group 25"/>
          <p:cNvGrpSpPr>
            <a:grpSpLocks/>
          </p:cNvGrpSpPr>
          <p:nvPr/>
        </p:nvGrpSpPr>
        <p:grpSpPr bwMode="auto">
          <a:xfrm>
            <a:off x="3886199" y="3657600"/>
            <a:ext cx="1066800" cy="762000"/>
            <a:chOff x="2448" y="2304"/>
            <a:chExt cx="672" cy="480"/>
          </a:xfrm>
        </p:grpSpPr>
        <p:sp>
          <p:nvSpPr>
            <p:cNvPr id="81938" name="Freeform 18"/>
            <p:cNvSpPr>
              <a:spLocks/>
            </p:cNvSpPr>
            <p:nvPr/>
          </p:nvSpPr>
          <p:spPr bwMode="auto">
            <a:xfrm>
              <a:off x="2592" y="2592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39" name="Line 19"/>
            <p:cNvSpPr>
              <a:spLocks noChangeShapeType="1"/>
            </p:cNvSpPr>
            <p:nvPr/>
          </p:nvSpPr>
          <p:spPr bwMode="auto">
            <a:xfrm flipH="1" flipV="1">
              <a:off x="2448" y="2304"/>
              <a:ext cx="96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81946" name="Group 26"/>
          <p:cNvGrpSpPr>
            <a:grpSpLocks/>
          </p:cNvGrpSpPr>
          <p:nvPr/>
        </p:nvGrpSpPr>
        <p:grpSpPr bwMode="auto">
          <a:xfrm>
            <a:off x="4038599" y="4343400"/>
            <a:ext cx="1066800" cy="533400"/>
            <a:chOff x="2544" y="2736"/>
            <a:chExt cx="672" cy="336"/>
          </a:xfrm>
        </p:grpSpPr>
        <p:sp>
          <p:nvSpPr>
            <p:cNvPr id="81940" name="Freeform 20"/>
            <p:cNvSpPr>
              <a:spLocks/>
            </p:cNvSpPr>
            <p:nvPr/>
          </p:nvSpPr>
          <p:spPr bwMode="auto">
            <a:xfrm>
              <a:off x="2688" y="2880"/>
              <a:ext cx="528" cy="192"/>
            </a:xfrm>
            <a:custGeom>
              <a:avLst/>
              <a:gdLst>
                <a:gd name="T0" fmla="*/ 345 w 627"/>
                <a:gd name="T1" fmla="*/ 56 h 271"/>
                <a:gd name="T2" fmla="*/ 246 w 627"/>
                <a:gd name="T3" fmla="*/ 26 h 271"/>
                <a:gd name="T4" fmla="*/ 10 w 627"/>
                <a:gd name="T5" fmla="*/ 72 h 271"/>
                <a:gd name="T6" fmla="*/ 25 w 627"/>
                <a:gd name="T7" fmla="*/ 178 h 271"/>
                <a:gd name="T8" fmla="*/ 147 w 627"/>
                <a:gd name="T9" fmla="*/ 232 h 271"/>
                <a:gd name="T10" fmla="*/ 201 w 627"/>
                <a:gd name="T11" fmla="*/ 239 h 271"/>
                <a:gd name="T12" fmla="*/ 315 w 627"/>
                <a:gd name="T13" fmla="*/ 262 h 271"/>
                <a:gd name="T14" fmla="*/ 551 w 627"/>
                <a:gd name="T15" fmla="*/ 239 h 271"/>
                <a:gd name="T16" fmla="*/ 597 w 627"/>
                <a:gd name="T17" fmla="*/ 209 h 271"/>
                <a:gd name="T18" fmla="*/ 627 w 627"/>
                <a:gd name="T19" fmla="*/ 1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7" h="271">
                  <a:moveTo>
                    <a:pt x="345" y="56"/>
                  </a:moveTo>
                  <a:cubicBezTo>
                    <a:pt x="312" y="39"/>
                    <a:pt x="280" y="36"/>
                    <a:pt x="246" y="26"/>
                  </a:cubicBezTo>
                  <a:cubicBezTo>
                    <a:pt x="124" y="30"/>
                    <a:pt x="77" y="0"/>
                    <a:pt x="10" y="72"/>
                  </a:cubicBezTo>
                  <a:cubicBezTo>
                    <a:pt x="13" y="107"/>
                    <a:pt x="0" y="152"/>
                    <a:pt x="25" y="178"/>
                  </a:cubicBezTo>
                  <a:cubicBezTo>
                    <a:pt x="54" y="208"/>
                    <a:pt x="106" y="224"/>
                    <a:pt x="147" y="232"/>
                  </a:cubicBezTo>
                  <a:cubicBezTo>
                    <a:pt x="164" y="235"/>
                    <a:pt x="183" y="235"/>
                    <a:pt x="201" y="239"/>
                  </a:cubicBezTo>
                  <a:cubicBezTo>
                    <a:pt x="239" y="245"/>
                    <a:pt x="315" y="262"/>
                    <a:pt x="315" y="262"/>
                  </a:cubicBezTo>
                  <a:cubicBezTo>
                    <a:pt x="336" y="261"/>
                    <a:pt x="492" y="271"/>
                    <a:pt x="551" y="239"/>
                  </a:cubicBezTo>
                  <a:cubicBezTo>
                    <a:pt x="567" y="230"/>
                    <a:pt x="579" y="215"/>
                    <a:pt x="597" y="209"/>
                  </a:cubicBezTo>
                  <a:cubicBezTo>
                    <a:pt x="623" y="199"/>
                    <a:pt x="614" y="207"/>
                    <a:pt x="627" y="193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1941" name="Line 21"/>
            <p:cNvSpPr>
              <a:spLocks noChangeShapeType="1"/>
            </p:cNvSpPr>
            <p:nvPr/>
          </p:nvSpPr>
          <p:spPr bwMode="auto">
            <a:xfrm flipH="1" flipV="1">
              <a:off x="2544" y="2736"/>
              <a:ext cx="14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664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188640"/>
            <a:ext cx="6336704" cy="1008112"/>
          </a:xfrm>
        </p:spPr>
        <p:txBody>
          <a:bodyPr/>
          <a:lstStyle/>
          <a:p>
            <a:pPr>
              <a:defRPr/>
            </a:pPr>
            <a:r>
              <a:rPr lang="fr-FR" sz="4000">
                <a:latin typeface="Arial Black" charset="0"/>
                <a:cs typeface="+mj-cs"/>
              </a:rPr>
              <a:t>Le chemin d’accès</a:t>
            </a:r>
          </a:p>
        </p:txBody>
      </p:sp>
      <p:pic>
        <p:nvPicPr>
          <p:cNvPr id="94218" name="Picture 10" descr="Brows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209800"/>
            <a:ext cx="8839200" cy="2743200"/>
          </a:xfrm>
        </p:spPr>
      </p:pic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1660525" y="5186363"/>
            <a:ext cx="52907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latin typeface="Tahoma" charset="0"/>
                <a:cs typeface="+mn-cs"/>
              </a:rPr>
              <a:t>/Utilisateurs/</a:t>
            </a:r>
            <a:r>
              <a:rPr lang="fr-FR" sz="2000" dirty="0" err="1">
                <a:latin typeface="Tahoma" charset="0"/>
                <a:cs typeface="+mn-cs"/>
              </a:rPr>
              <a:t>etudiant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Mon_Dossier</a:t>
            </a:r>
            <a:r>
              <a:rPr lang="fr-FR" sz="2000" dirty="0">
                <a:latin typeface="Tahoma" charset="0"/>
                <a:cs typeface="+mn-cs"/>
              </a:rPr>
              <a:t>/</a:t>
            </a:r>
            <a:r>
              <a:rPr lang="fr-FR" sz="2000" dirty="0" err="1">
                <a:latin typeface="Tahoma" charset="0"/>
                <a:cs typeface="+mn-cs"/>
              </a:rPr>
              <a:t>texte.txt</a:t>
            </a:r>
            <a:endParaRPr lang="fr-FR" sz="2000" dirty="0">
              <a:latin typeface="Tahom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9571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Objectifs des enseignements en informatique en licence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164771"/>
            <a:ext cx="8491815" cy="3452385"/>
          </a:xfrm>
        </p:spPr>
        <p:txBody>
          <a:bodyPr>
            <a:normAutofit lnSpcReduction="10000"/>
          </a:bodyPr>
          <a:lstStyle/>
          <a:p>
            <a:r>
              <a:rPr lang="fr-FR" dirty="0"/>
              <a:t>Renforcer les </a:t>
            </a:r>
            <a:r>
              <a:rPr lang="fr-FR" b="1" dirty="0">
                <a:solidFill>
                  <a:srgbClr val="236896"/>
                </a:solidFill>
              </a:rPr>
              <a:t>compétences numériques </a:t>
            </a:r>
            <a:r>
              <a:rPr lang="fr-FR" dirty="0"/>
              <a:t>des étudiants</a:t>
            </a:r>
          </a:p>
          <a:p>
            <a:pPr lvl="1"/>
            <a:r>
              <a:rPr lang="fr-FR" dirty="0"/>
              <a:t>Utilisation </a:t>
            </a:r>
            <a:r>
              <a:rPr lang="fr-FR" b="1" dirty="0">
                <a:solidFill>
                  <a:srgbClr val="236896"/>
                </a:solidFill>
              </a:rPr>
              <a:t>efficace</a:t>
            </a:r>
            <a:r>
              <a:rPr lang="fr-FR" dirty="0">
                <a:solidFill>
                  <a:srgbClr val="236896"/>
                </a:solidFill>
              </a:rPr>
              <a:t> </a:t>
            </a:r>
            <a:r>
              <a:rPr lang="fr-FR" dirty="0"/>
              <a:t>d’un ordinateur pour usages de base (Communiquer, collaborer, conception de documents (rapports, mémoire, …), traitement de données, …)</a:t>
            </a:r>
          </a:p>
          <a:p>
            <a:pPr lvl="1"/>
            <a:r>
              <a:rPr lang="fr-FR" b="1" dirty="0">
                <a:solidFill>
                  <a:srgbClr val="236896"/>
                </a:solidFill>
              </a:rPr>
              <a:t>Capacité d’adaptation</a:t>
            </a:r>
          </a:p>
          <a:p>
            <a:pPr lvl="1"/>
            <a:r>
              <a:rPr lang="fr-FR" b="1" dirty="0">
                <a:solidFill>
                  <a:srgbClr val="236896"/>
                </a:solidFill>
              </a:rPr>
              <a:t>Bon usage (</a:t>
            </a:r>
            <a:r>
              <a:rPr lang="fr-FR" sz="2400" dirty="0"/>
              <a:t>Droits, Devoirs, Risques... )</a:t>
            </a:r>
          </a:p>
          <a:p>
            <a:r>
              <a:rPr lang="fr-FR" dirty="0"/>
              <a:t>Préparer à des certifications</a:t>
            </a:r>
          </a:p>
          <a:p>
            <a:pPr lvl="1"/>
            <a:r>
              <a:rPr lang="fr-FR" dirty="0"/>
              <a:t>Les enseignements de L1 s’appuient sur le même référentiel que la certification </a:t>
            </a:r>
            <a:r>
              <a:rPr lang="fr-FR" dirty="0" err="1"/>
              <a:t>Pix</a:t>
            </a:r>
            <a:r>
              <a:rPr lang="fr-FR" dirty="0"/>
              <a:t> (proposée à partir de la L2)</a:t>
            </a:r>
          </a:p>
          <a:p>
            <a:pPr lvl="1"/>
            <a:r>
              <a:rPr lang="fr-FR" dirty="0"/>
              <a:t>L’université est centre de certification </a:t>
            </a:r>
            <a:r>
              <a:rPr lang="fr-FR" dirty="0" err="1"/>
              <a:t>Pix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38550" y="6356351"/>
            <a:ext cx="3262993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88355" y="4312817"/>
            <a:ext cx="2860947" cy="20435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89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73574" y="0"/>
            <a:ext cx="6837449" cy="1325563"/>
          </a:xfrm>
        </p:spPr>
        <p:txBody>
          <a:bodyPr/>
          <a:lstStyle/>
          <a:p>
            <a:r>
              <a:rPr lang="fr-FR" dirty="0"/>
              <a:t>Organisation des enseignements en informatique en licence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58630" y="1197429"/>
            <a:ext cx="7886700" cy="50509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Enseignement </a:t>
            </a:r>
            <a:r>
              <a:rPr lang="fr-FR" b="1" dirty="0">
                <a:solidFill>
                  <a:srgbClr val="FF0000"/>
                </a:solidFill>
              </a:rPr>
              <a:t>obligatoire en L1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Objectifs = compétences utiles en licence : </a:t>
            </a:r>
            <a:r>
              <a:rPr lang="fr-FR" dirty="0"/>
              <a:t>notion de bases, styles en traitement de texte, gestion taille de documents, traitements de données, travail collaboratif, communication, …</a:t>
            </a:r>
            <a:endParaRPr lang="fr-FR" b="1" dirty="0">
              <a:solidFill>
                <a:srgbClr val="236896"/>
              </a:solidFill>
            </a:endParaRP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Semestre 1 : </a:t>
            </a:r>
            <a:r>
              <a:rPr lang="fr-FR" dirty="0"/>
              <a:t>niveau stage, </a:t>
            </a:r>
            <a:r>
              <a:rPr lang="fr-FR" b="1" dirty="0"/>
              <a:t>6 semaines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Semestre 2 : </a:t>
            </a:r>
            <a:r>
              <a:rPr lang="fr-FR" dirty="0"/>
              <a:t>niveau standard </a:t>
            </a:r>
            <a:br>
              <a:rPr lang="fr-FR" dirty="0"/>
            </a:br>
            <a:r>
              <a:rPr lang="fr-FR" dirty="0"/>
              <a:t>(selon résultat du semestre 1 en </a:t>
            </a:r>
            <a:r>
              <a:rPr lang="fr-FR" b="1" dirty="0"/>
              <a:t>6 ou 10 semaines)</a:t>
            </a:r>
          </a:p>
          <a:p>
            <a:pPr lvl="1">
              <a:lnSpc>
                <a:spcPct val="120000"/>
              </a:lnSpc>
            </a:pPr>
            <a:endParaRPr lang="fr-FR" dirty="0"/>
          </a:p>
          <a:p>
            <a:pPr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Enseignement </a:t>
            </a:r>
            <a:r>
              <a:rPr lang="fr-FR" b="1" dirty="0">
                <a:solidFill>
                  <a:srgbClr val="FF0000"/>
                </a:solidFill>
              </a:rPr>
              <a:t>optionnel en L2/L3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Niveau standard (10 semaines) si non validé</a:t>
            </a:r>
          </a:p>
          <a:p>
            <a:pPr lvl="1">
              <a:lnSpc>
                <a:spcPct val="120000"/>
              </a:lnSpc>
            </a:pPr>
            <a:r>
              <a:rPr lang="fr-FR" b="1" dirty="0">
                <a:solidFill>
                  <a:srgbClr val="236896"/>
                </a:solidFill>
              </a:rPr>
              <a:t>Niveaux spécialisés (anciennement appelés experts)</a:t>
            </a:r>
          </a:p>
          <a:p>
            <a:pPr lvl="2">
              <a:lnSpc>
                <a:spcPct val="120000"/>
              </a:lnSpc>
            </a:pPr>
            <a:r>
              <a:rPr lang="fr-FR" dirty="0">
                <a:solidFill>
                  <a:srgbClr val="236896"/>
                </a:solidFill>
              </a:rPr>
              <a:t>Expertise valorisable dans la vie professionnelle</a:t>
            </a:r>
          </a:p>
          <a:p>
            <a:pPr lvl="2">
              <a:lnSpc>
                <a:spcPct val="120000"/>
              </a:lnSpc>
            </a:pPr>
            <a:r>
              <a:rPr lang="fr-FR" dirty="0"/>
              <a:t>Perfectionnement et préparation Certification </a:t>
            </a:r>
            <a:r>
              <a:rPr lang="fr-FR" dirty="0" err="1"/>
              <a:t>Pix</a:t>
            </a:r>
            <a:endParaRPr lang="fr-FR" dirty="0"/>
          </a:p>
          <a:p>
            <a:pPr lvl="2">
              <a:lnSpc>
                <a:spcPct val="120000"/>
              </a:lnSpc>
            </a:pPr>
            <a:r>
              <a:rPr lang="fr-FR" dirty="0"/>
              <a:t>Ou thématique : Web  (CSS/HTML),  Tableur, Bases de données, Scratch (init. </a:t>
            </a:r>
            <a:r>
              <a:rPr lang="fr-FR" dirty="0" err="1"/>
              <a:t>prog</a:t>
            </a:r>
            <a:r>
              <a:rPr lang="fr-FR" dirty="0"/>
              <a:t>.)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753784" y="6356351"/>
            <a:ext cx="2057400" cy="365125"/>
          </a:xfrm>
        </p:spPr>
        <p:txBody>
          <a:bodyPr/>
          <a:lstStyle/>
          <a:p>
            <a:fld id="{9F5EB459-6BC5-9E4D-90D2-27C5E13D9F4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17371" y="6356351"/>
            <a:ext cx="3197679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235474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Présence obligatoire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117600"/>
            <a:ext cx="8491815" cy="5238751"/>
          </a:xfrm>
        </p:spPr>
        <p:txBody>
          <a:bodyPr>
            <a:normAutofit/>
          </a:bodyPr>
          <a:lstStyle/>
          <a:p>
            <a:r>
              <a:rPr lang="fr-FR" sz="2000" dirty="0"/>
              <a:t>Pour réussir !</a:t>
            </a:r>
          </a:p>
          <a:p>
            <a:r>
              <a:rPr lang="fr-FR" sz="2000" dirty="0"/>
              <a:t>Pénalités d’absence (lourde) à partir de la troisième absence non justifiée</a:t>
            </a:r>
          </a:p>
          <a:p>
            <a:pPr lvl="1"/>
            <a:r>
              <a:rPr lang="fr-FR" sz="2000" dirty="0">
                <a:solidFill>
                  <a:srgbClr val="0000FF"/>
                </a:solidFill>
              </a:rPr>
              <a:t>justifiez vos absences au plus vite auprès de votre enseignant ou du secrétariat</a:t>
            </a:r>
          </a:p>
          <a:p>
            <a:r>
              <a:rPr lang="fr-FR" sz="2000" dirty="0"/>
              <a:t>Possibilité de désinscription en cas de deux absences consécutives</a:t>
            </a:r>
          </a:p>
          <a:p>
            <a:r>
              <a:rPr lang="fr-FR" sz="2000" dirty="0"/>
              <a:t>Possibilité de rattraper dans un autre groupe de TD du même niveau dans la semaine (sous réserve de place)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6" name="Picture 4" descr="Sans titr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82" y="3832171"/>
            <a:ext cx="5883108" cy="252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166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Changer de TD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Possible pendant les 3 prochaines semaines d’enseignement</a:t>
            </a:r>
            <a:br>
              <a:rPr lang="fr-FR" sz="2000" dirty="0"/>
            </a:br>
            <a:r>
              <a:rPr lang="fr-FR" sz="2000" dirty="0"/>
              <a:t>dans les groupes où il y a de la place</a:t>
            </a:r>
            <a:br>
              <a:rPr lang="fr-FR" sz="2000" dirty="0"/>
            </a:br>
            <a:endParaRPr lang="fr-FR" sz="2000" dirty="0"/>
          </a:p>
          <a:p>
            <a:r>
              <a:rPr lang="fr-FR" sz="2000" dirty="0"/>
              <a:t>Pour Montpellier </a:t>
            </a:r>
          </a:p>
          <a:p>
            <a:pPr lvl="1"/>
            <a:r>
              <a:rPr lang="fr-FR" sz="2000" dirty="0"/>
              <a:t>Les changements se réalisent sur </a:t>
            </a:r>
            <a:r>
              <a:rPr lang="fr-FR" sz="2000" b="1" dirty="0">
                <a:solidFill>
                  <a:srgbClr val="FF0000"/>
                </a:solidFill>
              </a:rPr>
              <a:t>notre site de gestion de TD</a:t>
            </a:r>
          </a:p>
          <a:p>
            <a:pPr lvl="2"/>
            <a:r>
              <a:rPr lang="fr-FR" sz="2000" dirty="0"/>
              <a:t>accès via </a:t>
            </a:r>
            <a:r>
              <a:rPr lang="fr-FR" sz="2000" dirty="0">
                <a:solidFill>
                  <a:srgbClr val="256898"/>
                </a:solidFill>
              </a:rPr>
              <a:t>https://www.univ-montp3.fr/miap/ens/info/</a:t>
            </a:r>
          </a:p>
          <a:p>
            <a:pPr lvl="2"/>
            <a:r>
              <a:rPr lang="fr-FR" sz="2000" dirty="0"/>
              <a:t>ou accès via ENT</a:t>
            </a:r>
          </a:p>
          <a:p>
            <a:pPr lvl="1"/>
            <a:r>
              <a:rPr lang="fr-FR" sz="2000" dirty="0"/>
              <a:t>Si souci, contactez le secrétariat des enseignements transversaux d’informatique : </a:t>
            </a:r>
            <a:r>
              <a:rPr lang="fr-FR" sz="2000" dirty="0">
                <a:solidFill>
                  <a:srgbClr val="256898"/>
                </a:solidFill>
              </a:rPr>
              <a:t>miap.cours_informatique@univ-montp3.fr </a:t>
            </a:r>
            <a:br>
              <a:rPr lang="fr-FR" sz="2000" dirty="0">
                <a:solidFill>
                  <a:srgbClr val="256898"/>
                </a:solidFill>
              </a:rPr>
            </a:br>
            <a:endParaRPr lang="fr-FR" sz="2000" dirty="0">
              <a:solidFill>
                <a:srgbClr val="256898"/>
              </a:solidFill>
            </a:endParaRPr>
          </a:p>
          <a:p>
            <a:r>
              <a:rPr lang="fr-FR" sz="2000" dirty="0"/>
              <a:t>Pour Béziers, </a:t>
            </a:r>
          </a:p>
          <a:p>
            <a:pPr lvl="1"/>
            <a:r>
              <a:rPr lang="fr-FR" sz="2000" dirty="0"/>
              <a:t>Contactez </a:t>
            </a:r>
            <a:r>
              <a:rPr lang="fr-FR" sz="2000"/>
              <a:t>Mme Delmas Sandrine</a:t>
            </a:r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98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Une séance de TD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Un TD par séance</a:t>
            </a:r>
          </a:p>
          <a:p>
            <a:pPr lvl="1"/>
            <a:r>
              <a:rPr lang="fr-FR" sz="2000" dirty="0"/>
              <a:t>Si pas fini, terminez-le avant la semaine suivante</a:t>
            </a:r>
            <a:br>
              <a:rPr lang="fr-FR" sz="2000" dirty="0"/>
            </a:br>
            <a:r>
              <a:rPr lang="fr-FR" sz="2000" dirty="0"/>
              <a:t>chez vous ou </a:t>
            </a:r>
            <a:br>
              <a:rPr lang="fr-FR" sz="2000" dirty="0"/>
            </a:br>
            <a:r>
              <a:rPr lang="fr-FR" sz="2000" dirty="0"/>
              <a:t>(sur Montpellier) au pavillon informatique </a:t>
            </a:r>
            <a:br>
              <a:rPr lang="fr-FR" sz="2000" dirty="0"/>
            </a:br>
            <a:r>
              <a:rPr lang="fr-FR" sz="2000" dirty="0"/>
              <a:t>			(ouverture 8h-19h45 du lundi au vendredi)</a:t>
            </a:r>
          </a:p>
          <a:p>
            <a:pPr lvl="1"/>
            <a:endParaRPr lang="fr-FR" sz="2000" dirty="0"/>
          </a:p>
          <a:p>
            <a:r>
              <a:rPr lang="fr-FR" sz="2000" dirty="0"/>
              <a:t>Les retards et départs anticipés </a:t>
            </a:r>
            <a:br>
              <a:rPr lang="fr-FR" sz="2000" dirty="0"/>
            </a:br>
            <a:r>
              <a:rPr lang="fr-FR" sz="2000" dirty="0"/>
              <a:t>                                  peuvent être considérés comme des absences</a:t>
            </a:r>
          </a:p>
          <a:p>
            <a:endParaRPr lang="fr-FR" sz="2000" dirty="0"/>
          </a:p>
          <a:p>
            <a:r>
              <a:rPr lang="fr-FR" sz="2000" dirty="0"/>
              <a:t>Concentrez-vous :</a:t>
            </a:r>
          </a:p>
          <a:p>
            <a:pPr lvl="1"/>
            <a:r>
              <a:rPr lang="fr-FR" sz="2000" dirty="0"/>
              <a:t>merci d’éteindre vos mobiles </a:t>
            </a:r>
            <a:r>
              <a:rPr lang="fr-FR" sz="2000"/>
              <a:t>(smartphones)</a:t>
            </a:r>
            <a:endParaRPr lang="fr-FR" sz="2000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2430221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Modalités de contrôle des connaissances en stage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Évaluation 1 en contrôle continu</a:t>
            </a:r>
          </a:p>
          <a:p>
            <a:pPr lvl="1"/>
            <a:r>
              <a:rPr lang="fr-FR" dirty="0"/>
              <a:t>Tests Moodle (total 5 points) : tout au long du semestre</a:t>
            </a:r>
          </a:p>
          <a:p>
            <a:pPr lvl="1"/>
            <a:r>
              <a:rPr lang="fr-FR" dirty="0"/>
              <a:t>Examen final de 30 minutes (15 points) : </a:t>
            </a:r>
            <a:br>
              <a:rPr lang="fr-FR" dirty="0"/>
            </a:br>
            <a:r>
              <a:rPr lang="fr-FR" dirty="0"/>
              <a:t>test Moodle (questions de culture numérique ou vérification de connaissances des manipulations de bases)</a:t>
            </a:r>
          </a:p>
          <a:p>
            <a:pPr lvl="1"/>
            <a:r>
              <a:rPr lang="fr-FR" dirty="0"/>
              <a:t>(- pénalités d’absence)</a:t>
            </a:r>
          </a:p>
          <a:p>
            <a:pPr lvl="1"/>
            <a:endParaRPr lang="fr-FR" dirty="0"/>
          </a:p>
          <a:p>
            <a:r>
              <a:rPr lang="fr-FR" b="1" dirty="0"/>
              <a:t>Évaluation 2 (rattrapage)</a:t>
            </a:r>
          </a:p>
          <a:p>
            <a:pPr lvl="1"/>
            <a:r>
              <a:rPr lang="fr-FR" dirty="0"/>
              <a:t>Examen de 40 minutes, comme en évaluation 1 avec plus de questions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0598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Autre information 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815356"/>
            <a:ext cx="8491815" cy="55409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000" dirty="0"/>
              <a:t>		Pensez à :</a:t>
            </a:r>
          </a:p>
          <a:p>
            <a:r>
              <a:rPr lang="fr-FR" sz="2000" dirty="0"/>
              <a:t>Consulter le site d’enseignement</a:t>
            </a:r>
          </a:p>
          <a:p>
            <a:pPr marL="0" indent="0" algn="ctr">
              <a:buNone/>
            </a:pPr>
            <a:r>
              <a:rPr lang="fr-FR" sz="2000" dirty="0">
                <a:hlinkClick r:id="rId3"/>
              </a:rPr>
              <a:t>http://www.univ-montp3.fr/miap/ens/info/</a:t>
            </a:r>
            <a:endParaRPr lang="fr-FR" sz="2000" dirty="0"/>
          </a:p>
          <a:p>
            <a:pPr marL="0" indent="0" algn="ctr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r>
              <a:rPr lang="fr-FR" sz="2000" dirty="0"/>
              <a:t>Contacter notre secrétariat :</a:t>
            </a:r>
          </a:p>
          <a:p>
            <a:pPr marL="0" indent="0" algn="ctr">
              <a:buNone/>
            </a:pPr>
            <a:r>
              <a:rPr lang="fr-FR" sz="2000" dirty="0"/>
              <a:t>Pour Montpellier : </a:t>
            </a:r>
            <a:r>
              <a:rPr lang="fr-FR" sz="2000" dirty="0">
                <a:hlinkClick r:id="rId4"/>
              </a:rPr>
              <a:t>miap.cours</a:t>
            </a:r>
            <a:r>
              <a:rPr lang="fr-FR" sz="2000">
                <a:hlinkClick r:id="rId4"/>
              </a:rPr>
              <a:t>_informatique@</a:t>
            </a:r>
            <a:r>
              <a:rPr lang="fr-FR" sz="2000" dirty="0">
                <a:hlinkClick r:id="rId4"/>
              </a:rPr>
              <a:t>univ-montp3.fr</a:t>
            </a:r>
            <a:r>
              <a:rPr lang="fr-FR" sz="2000" dirty="0"/>
              <a:t> </a:t>
            </a:r>
          </a:p>
          <a:p>
            <a:pPr marL="0" indent="0" algn="ctr">
              <a:buNone/>
            </a:pPr>
            <a:r>
              <a:rPr lang="fr-FR" sz="2000" dirty="0"/>
              <a:t>Pour Béziers, contactez Mme Delmas Sandrine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131310-6727-5655-74C2-3551071C9A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5629" y="1830779"/>
            <a:ext cx="5072742" cy="344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5218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1612</TotalTime>
  <Words>1795</Words>
  <Application>Microsoft Macintosh PowerPoint</Application>
  <PresentationFormat>Affichage à l'écran (4:3)</PresentationFormat>
  <Paragraphs>246</Paragraphs>
  <Slides>27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4" baseType="lpstr">
      <vt:lpstr>Arial</vt:lpstr>
      <vt:lpstr>Arial Black</vt:lpstr>
      <vt:lpstr>Avenir Book</vt:lpstr>
      <vt:lpstr>Calibri</vt:lpstr>
      <vt:lpstr>Tahoma</vt:lpstr>
      <vt:lpstr>Times</vt:lpstr>
      <vt:lpstr>Thème Office</vt:lpstr>
      <vt:lpstr>Informatique en L1 Stage TD 1</vt:lpstr>
      <vt:lpstr>Enseignements d’informatique : Quelques points importants</vt:lpstr>
      <vt:lpstr>Objectifs des enseignements en informatique en licence</vt:lpstr>
      <vt:lpstr>Organisation des enseignements en informatique en licence</vt:lpstr>
      <vt:lpstr>Présence obligatoire</vt:lpstr>
      <vt:lpstr>Changer de TD ?</vt:lpstr>
      <vt:lpstr>Une séance de TD</vt:lpstr>
      <vt:lpstr>Modalités de contrôle des connaissances en stage</vt:lpstr>
      <vt:lpstr>Autre information ? </vt:lpstr>
      <vt:lpstr>principales différences entre les systèmes d’exploitation  MAC OS et Windows</vt:lpstr>
      <vt:lpstr>Dock</vt:lpstr>
      <vt:lpstr>Fenêtres</vt:lpstr>
      <vt:lpstr>Barre deS MENUS</vt:lpstr>
      <vt:lpstr>GestionNAIRE DE FICHIERS = FINDER</vt:lpstr>
      <vt:lpstr>Gestion de vos fichiers</vt:lpstr>
      <vt:lpstr>Adaptez les Raccourcis Clavier</vt:lpstr>
      <vt:lpstr>Recherche DE FICHIERS</vt:lpstr>
      <vt:lpstr>Formats d’archive</vt:lpstr>
      <vt:lpstr>Archiver</vt:lpstr>
      <vt:lpstr>Compresser</vt:lpstr>
      <vt:lpstr>Extraire</vt:lpstr>
      <vt:lpstr>Réaliser ces opérations</vt:lpstr>
      <vt:lpstr>Système de gestion et arborescence de fichiers</vt:lpstr>
      <vt:lpstr>Arborescence de fichiers</vt:lpstr>
      <vt:lpstr>Présentation PowerPoint</vt:lpstr>
      <vt:lpstr>Le chemin d’accès</vt:lpstr>
      <vt:lpstr>Le chemin d’accès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Gwenaël Richomme</cp:lastModifiedBy>
  <cp:revision>197</cp:revision>
  <cp:lastPrinted>2024-03-26T13:30:34Z</cp:lastPrinted>
  <dcterms:created xsi:type="dcterms:W3CDTF">2016-06-22T20:29:37Z</dcterms:created>
  <dcterms:modified xsi:type="dcterms:W3CDTF">2024-08-28T19:32:49Z</dcterms:modified>
</cp:coreProperties>
</file>