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3" r:id="rId3"/>
    <p:sldId id="269" r:id="rId4"/>
    <p:sldId id="271" r:id="rId5"/>
    <p:sldId id="284" r:id="rId6"/>
    <p:sldId id="286" r:id="rId7"/>
    <p:sldId id="285" r:id="rId8"/>
    <p:sldId id="323" r:id="rId9"/>
    <p:sldId id="324" r:id="rId10"/>
    <p:sldId id="276" r:id="rId11"/>
    <p:sldId id="278" r:id="rId12"/>
    <p:sldId id="27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56898"/>
    <a:srgbClr val="F7F9FF"/>
    <a:srgbClr val="236896"/>
    <a:srgbClr val="E6ECF5"/>
    <a:srgbClr val="226895"/>
    <a:srgbClr val="2676AC"/>
    <a:srgbClr val="135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3" autoAdjust="0"/>
    <p:restoredTop sz="92857"/>
  </p:normalViewPr>
  <p:slideViewPr>
    <p:cSldViewPr snapToGrid="0" snapToObjects="1">
      <p:cViewPr varScale="1">
        <p:scale>
          <a:sx n="117" d="100"/>
          <a:sy n="117" d="100"/>
        </p:scale>
        <p:origin x="7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44D0C-6911-734D-ABCD-BF11F2FC861A}" type="datetimeFigureOut">
              <a:rPr lang="fr-FR" smtClean="0"/>
              <a:t>13/09/2020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720CB-42A5-8C43-AFDC-23B3260F5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8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776C1-37B3-274A-9F4E-C21785A7653E}" type="datetimeFigureOut">
              <a:rPr lang="fr-FR" smtClean="0"/>
              <a:t>13/09/2020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4A18-D75E-AD44-BDF3-5EEB53AFDB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4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melia.com/downloads/bonhomme-blanc-3d-informatique-ordinateur-images-gratuite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 : on insiste</a:t>
            </a:r>
            <a:r>
              <a:rPr lang="fr-FR" baseline="0" dirty="0"/>
              <a:t> sur la partie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54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Photo libre de droit, récupérée sur </a:t>
            </a:r>
            <a:r>
              <a:rPr lang="fr-FR" dirty="0" err="1"/>
              <a:t>Fotomelia</a:t>
            </a:r>
            <a:r>
              <a:rPr lang="fr-FR" dirty="0"/>
              <a:t> le 6 juillet 2019,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https://fotomelia.com/downloads/bonhomme-blanc-3d-informatique-ordinateur-images-gratuites/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sous licence CC0, non nécessité de citer source, taille photo réduite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76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45268-C48E-9948-A5FC-1E6DE03688ED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2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25E24-5578-FE47-8C57-E73E9DE657CE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207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6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3946CA-005A-F14F-9428-C66C8E87073B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26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C1CE3-AD1C-FE4A-92E9-E80C35A718C8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03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A3A8D-368B-7841-9944-72D3F0F95282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9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3109"/>
            <a:ext cx="7772400" cy="100647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6817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77" y="13510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ba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9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785" y="171470"/>
            <a:ext cx="6863399" cy="847861"/>
          </a:xfrm>
        </p:spPr>
        <p:txBody>
          <a:bodyPr>
            <a:normAutofit/>
          </a:bodyPr>
          <a:lstStyle>
            <a:lvl1pPr>
              <a:defRPr sz="2400" b="1" cap="none" baseline="0">
                <a:solidFill>
                  <a:srgbClr val="23689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4663926"/>
          </a:xfrm>
        </p:spPr>
        <p:txBody>
          <a:bodyPr>
            <a:normAutofit/>
          </a:bodyPr>
          <a:lstStyle>
            <a:lvl1pPr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2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2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22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22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sans contenu +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0421" y="6356351"/>
            <a:ext cx="3244629" cy="365125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sans contenu Sans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0" y="3820081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https://www.univ-montp3.fr/</a:t>
            </a:r>
            <a:r>
              <a:rPr lang="fr-FR" dirty="0" err="1">
                <a:solidFill>
                  <a:schemeClr val="bg1"/>
                </a:solidFill>
              </a:rPr>
              <a:t>miap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ens</a:t>
            </a:r>
            <a:r>
              <a:rPr lang="fr-FR" dirty="0">
                <a:solidFill>
                  <a:schemeClr val="bg1"/>
                </a:solidFill>
              </a:rPr>
              <a:t>/info/</a:t>
            </a:r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7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372" y="6356351"/>
            <a:ext cx="3236678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393046"/>
            <a:ext cx="6222626" cy="89525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0908" y="6356351"/>
            <a:ext cx="3324142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365127"/>
            <a:ext cx="5961600" cy="8047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4762" y="6356351"/>
            <a:ext cx="3300288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19369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0566" y="206738"/>
            <a:ext cx="6980705" cy="89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216" y="1563684"/>
            <a:ext cx="8548968" cy="450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6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2713" y="6356351"/>
            <a:ext cx="3292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378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 descr="LOGO-VIOLET-VF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5" r:id="rId5"/>
    <p:sldLayoutId id="2147483674" r:id="rId6"/>
    <p:sldLayoutId id="2147483663" r:id="rId7"/>
    <p:sldLayoutId id="2147483664" r:id="rId8"/>
    <p:sldLayoutId id="214748366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rgbClr val="236896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0833" y="3531533"/>
            <a:ext cx="7772400" cy="1006476"/>
          </a:xfrm>
        </p:spPr>
        <p:txBody>
          <a:bodyPr>
            <a:normAutofit/>
          </a:bodyPr>
          <a:lstStyle/>
          <a:p>
            <a:r>
              <a:rPr lang="fr-FR" b="1" dirty="0"/>
              <a:t>Compétences en </a:t>
            </a:r>
            <a:r>
              <a:rPr lang="fr-FR" b="1" dirty="0" err="1"/>
              <a:t>InformatIque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3942" y="4552757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Enseignement de tronc commun en L1 (obligatoire)</a:t>
            </a:r>
          </a:p>
        </p:txBody>
      </p:sp>
    </p:spTree>
    <p:extLst>
      <p:ext uri="{BB962C8B-B14F-4D97-AF65-F5344CB8AC3E}">
        <p14:creationId xmlns:p14="http://schemas.microsoft.com/office/powerpoint/2010/main" val="146090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2517" y="171470"/>
            <a:ext cx="6863399" cy="847861"/>
          </a:xfrm>
        </p:spPr>
        <p:txBody>
          <a:bodyPr/>
          <a:lstStyle/>
          <a:p>
            <a:r>
              <a:rPr lang="fr-FR" dirty="0"/>
              <a:t>Site </a:t>
            </a:r>
            <a:br>
              <a:rPr lang="fr-FR" dirty="0"/>
            </a:br>
            <a:r>
              <a:rPr lang="fr-FR" dirty="0"/>
              <a:t>d’inscription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522"/>
            <a:ext cx="9144000" cy="4531540"/>
          </a:xfrm>
          <a:prstGeom prst="rect">
            <a:avLst/>
          </a:prstGeom>
        </p:spPr>
      </p:pic>
      <p:pic>
        <p:nvPicPr>
          <p:cNvPr id="10" name="Image 9" descr="Sans tit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81" y="258018"/>
            <a:ext cx="3846576" cy="2420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84216" y="1468074"/>
            <a:ext cx="789113" cy="162000"/>
          </a:xfrm>
          <a:prstGeom prst="rect">
            <a:avLst/>
          </a:prstGeom>
          <a:solidFill>
            <a:srgbClr val="F7F9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dirty="0"/>
              <a:t>00000000000</a:t>
            </a:r>
          </a:p>
        </p:txBody>
      </p:sp>
      <p:sp useBgFill="1">
        <p:nvSpPr>
          <p:cNvPr id="14" name="ZoneTexte 13"/>
          <p:cNvSpPr txBox="1"/>
          <p:nvPr/>
        </p:nvSpPr>
        <p:spPr>
          <a:xfrm>
            <a:off x="6171683" y="1298251"/>
            <a:ext cx="90610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21309842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1446" y="1727426"/>
            <a:ext cx="503999" cy="125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78772" y="1343872"/>
            <a:ext cx="705107" cy="1242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&lt;&lt;&lt;&lt;&lt;&lt;&lt;&lt;</a:t>
            </a:r>
          </a:p>
        </p:txBody>
      </p:sp>
      <p:cxnSp>
        <p:nvCxnSpPr>
          <p:cNvPr id="7" name="Connecteur droit avec flèche 6"/>
          <p:cNvCxnSpPr>
            <a:stCxn id="4" idx="1"/>
          </p:cNvCxnSpPr>
          <p:nvPr/>
        </p:nvCxnSpPr>
        <p:spPr>
          <a:xfrm flipH="1">
            <a:off x="4244196" y="1405973"/>
            <a:ext cx="1934576" cy="25449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376051" y="1864538"/>
            <a:ext cx="973655" cy="21484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-1712" y="5935756"/>
            <a:ext cx="8491815" cy="676542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Vous pouvez aussi passer par l’ENT</a:t>
            </a: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3784" y="6356351"/>
            <a:ext cx="2057400" cy="365125"/>
          </a:xfrm>
        </p:spPr>
        <p:txBody>
          <a:bodyPr/>
          <a:lstStyle/>
          <a:p>
            <a:fld id="{9F5EB459-6BC5-9E4D-90D2-27C5E13D9F4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BA5F2380-6699-8140-8522-2C8F995C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</p:spTree>
    <p:extLst>
      <p:ext uri="{BB962C8B-B14F-4D97-AF65-F5344CB8AC3E}">
        <p14:creationId xmlns:p14="http://schemas.microsoft.com/office/powerpoint/2010/main" val="84119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31" y="1054011"/>
            <a:ext cx="6760253" cy="5484902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943600" y="2595716"/>
            <a:ext cx="1838884" cy="147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55C8AD0C-549A-A348-864E-CA0BAFEE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</p:spTree>
    <p:extLst>
      <p:ext uri="{BB962C8B-B14F-4D97-AF65-F5344CB8AC3E}">
        <p14:creationId xmlns:p14="http://schemas.microsoft.com/office/powerpoint/2010/main" val="163559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8-29 à 20.5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" y="1145380"/>
            <a:ext cx="8350394" cy="4913312"/>
          </a:xfrm>
          <a:prstGeom prst="rect">
            <a:avLst/>
          </a:prstGeom>
        </p:spPr>
      </p:pic>
      <p:grpSp>
        <p:nvGrpSpPr>
          <p:cNvPr id="3" name="Grouper 2"/>
          <p:cNvGrpSpPr>
            <a:grpSpLocks/>
          </p:cNvGrpSpPr>
          <p:nvPr/>
        </p:nvGrpSpPr>
        <p:grpSpPr bwMode="auto">
          <a:xfrm>
            <a:off x="350317" y="2095846"/>
            <a:ext cx="8324850" cy="3789362"/>
            <a:chOff x="395536" y="3068960"/>
            <a:chExt cx="8324850" cy="3789040"/>
          </a:xfrm>
        </p:grpSpPr>
        <p:sp>
          <p:nvSpPr>
            <p:cNvPr id="196613" name="Text Box 5"/>
            <p:cNvSpPr txBox="1">
              <a:spLocks noChangeArrowheads="1"/>
            </p:cNvSpPr>
            <p:nvPr/>
          </p:nvSpPr>
          <p:spPr bwMode="auto">
            <a:xfrm>
              <a:off x="395536" y="3068960"/>
              <a:ext cx="8324850" cy="7397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fr-FR" sz="4000" dirty="0">
                  <a:latin typeface="Tahoma" charset="0"/>
                  <a:cs typeface="+mn-cs"/>
                </a:rPr>
                <a:t>www.univ-montp3.fr/</a:t>
              </a:r>
              <a:r>
                <a:rPr kumimoji="1" lang="fr-FR" sz="4000" dirty="0" err="1">
                  <a:latin typeface="Tahoma" charset="0"/>
                  <a:cs typeface="+mn-cs"/>
                </a:rPr>
                <a:t>miap</a:t>
              </a:r>
              <a:r>
                <a:rPr kumimoji="1" lang="fr-FR" sz="4000" dirty="0">
                  <a:latin typeface="Tahoma" charset="0"/>
                  <a:cs typeface="+mn-cs"/>
                </a:rPr>
                <a:t>/</a:t>
              </a:r>
              <a:r>
                <a:rPr kumimoji="1" lang="fr-FR" sz="4000" dirty="0" err="1">
                  <a:latin typeface="Tahoma" charset="0"/>
                  <a:cs typeface="+mn-cs"/>
                </a:rPr>
                <a:t>ens</a:t>
              </a:r>
              <a:r>
                <a:rPr kumimoji="1" lang="fr-FR" sz="4000" dirty="0">
                  <a:latin typeface="Tahoma" charset="0"/>
                  <a:cs typeface="+mn-cs"/>
                </a:rPr>
                <a:t>/info</a:t>
              </a:r>
            </a:p>
          </p:txBody>
        </p:sp>
        <p:pic>
          <p:nvPicPr>
            <p:cNvPr id="39941" name="Image 1" descr="qr_20130902231136_4268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833664"/>
              <a:ext cx="3024336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2556" y="171470"/>
            <a:ext cx="6863399" cy="847861"/>
          </a:xfrm>
        </p:spPr>
        <p:txBody>
          <a:bodyPr/>
          <a:lstStyle/>
          <a:p>
            <a:r>
              <a:rPr lang="fr-FR" dirty="0"/>
              <a:t>Plus d’informations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3784" y="6356351"/>
            <a:ext cx="2057400" cy="365125"/>
          </a:xfrm>
        </p:spPr>
        <p:txBody>
          <a:bodyPr/>
          <a:lstStyle/>
          <a:p>
            <a:fld id="{9F5EB459-6BC5-9E4D-90D2-27C5E13D9F4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6CB7EA21-C1AD-1D46-8E71-C518C00E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</p:spTree>
    <p:extLst>
      <p:ext uri="{BB962C8B-B14F-4D97-AF65-F5344CB8AC3E}">
        <p14:creationId xmlns:p14="http://schemas.microsoft.com/office/powerpoint/2010/main" val="40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7623" y="66014"/>
            <a:ext cx="6923361" cy="1325563"/>
          </a:xfrm>
        </p:spPr>
        <p:txBody>
          <a:bodyPr/>
          <a:lstStyle/>
          <a:p>
            <a:r>
              <a:rPr lang="fr-FR" dirty="0"/>
              <a:t>Objectifs des enseignements en informatique en licence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346" y="1164771"/>
            <a:ext cx="8491815" cy="5191580"/>
          </a:xfrm>
        </p:spPr>
        <p:txBody>
          <a:bodyPr>
            <a:normAutofit/>
          </a:bodyPr>
          <a:lstStyle/>
          <a:p>
            <a:r>
              <a:rPr lang="fr-FR" dirty="0"/>
              <a:t>Renforcer les </a:t>
            </a:r>
            <a:r>
              <a:rPr lang="fr-FR" b="1" dirty="0">
                <a:solidFill>
                  <a:srgbClr val="236896"/>
                </a:solidFill>
              </a:rPr>
              <a:t>compétences numériques </a:t>
            </a:r>
            <a:r>
              <a:rPr lang="fr-FR" dirty="0"/>
              <a:t>des étudiants</a:t>
            </a:r>
          </a:p>
          <a:p>
            <a:pPr lvl="1"/>
            <a:r>
              <a:rPr lang="fr-FR" dirty="0"/>
              <a:t>Utilisation </a:t>
            </a:r>
            <a:r>
              <a:rPr lang="fr-FR" b="1" dirty="0">
                <a:solidFill>
                  <a:srgbClr val="236896"/>
                </a:solidFill>
              </a:rPr>
              <a:t>efficace</a:t>
            </a:r>
            <a:r>
              <a:rPr lang="fr-FR" dirty="0">
                <a:solidFill>
                  <a:srgbClr val="236896"/>
                </a:solidFill>
              </a:rPr>
              <a:t> </a:t>
            </a:r>
            <a:r>
              <a:rPr lang="fr-FR" dirty="0"/>
              <a:t>d’un ordinateur pour usages de base (Communiquer, collaborer, conception de documents (rapports, mémoire, …), traitement de données, …)</a:t>
            </a:r>
          </a:p>
          <a:p>
            <a:pPr lvl="1"/>
            <a:r>
              <a:rPr lang="fr-FR" b="1" dirty="0">
                <a:solidFill>
                  <a:srgbClr val="236896"/>
                </a:solidFill>
              </a:rPr>
              <a:t>Capacité d’adaptation</a:t>
            </a:r>
          </a:p>
          <a:p>
            <a:pPr lvl="1"/>
            <a:r>
              <a:rPr lang="fr-FR" b="1" dirty="0">
                <a:solidFill>
                  <a:srgbClr val="236896"/>
                </a:solidFill>
              </a:rPr>
              <a:t>Bon usage (</a:t>
            </a:r>
            <a:r>
              <a:rPr lang="fr-FR" sz="2400" dirty="0"/>
              <a:t>Droits, Devoirs, Risques... )</a:t>
            </a:r>
          </a:p>
          <a:p>
            <a:r>
              <a:rPr lang="fr-FR" dirty="0"/>
              <a:t>Préparer à des certifications</a:t>
            </a:r>
          </a:p>
          <a:p>
            <a:pPr lvl="1"/>
            <a:r>
              <a:rPr lang="fr-FR" dirty="0"/>
              <a:t>Demande pour être centre de certification </a:t>
            </a:r>
            <a:r>
              <a:rPr lang="fr-FR" dirty="0" err="1"/>
              <a:t>Pix</a:t>
            </a:r>
            <a:r>
              <a:rPr lang="fr-FR" dirty="0"/>
              <a:t> en cours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38550" y="6356351"/>
            <a:ext cx="3262993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02741" y="4180236"/>
            <a:ext cx="3046562" cy="21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3574" y="0"/>
            <a:ext cx="6837449" cy="1325563"/>
          </a:xfrm>
        </p:spPr>
        <p:txBody>
          <a:bodyPr/>
          <a:lstStyle/>
          <a:p>
            <a:r>
              <a:rPr lang="fr-FR" dirty="0"/>
              <a:t>Organisation des enseignements en informatique en licence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58630" y="1391654"/>
            <a:ext cx="7886700" cy="4372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236896"/>
                </a:solidFill>
              </a:rPr>
              <a:t>Enseignement </a:t>
            </a:r>
            <a:r>
              <a:rPr lang="fr-FR" b="1" dirty="0">
                <a:solidFill>
                  <a:srgbClr val="FF0000"/>
                </a:solidFill>
              </a:rPr>
              <a:t>obligatoire en L1</a:t>
            </a:r>
          </a:p>
          <a:p>
            <a:pPr lvl="1"/>
            <a:r>
              <a:rPr lang="fr-FR" b="1" dirty="0">
                <a:solidFill>
                  <a:srgbClr val="236896"/>
                </a:solidFill>
              </a:rPr>
              <a:t>Objectifs = compétences utiles en licence : </a:t>
            </a:r>
            <a:r>
              <a:rPr lang="fr-FR" dirty="0"/>
              <a:t>notion de bases, styles en traitement de texte, gestion taille de documents, traitements de données, travail collaboratif, communication, …</a:t>
            </a:r>
            <a:endParaRPr lang="fr-FR" b="1" dirty="0">
              <a:solidFill>
                <a:srgbClr val="236896"/>
              </a:solidFill>
            </a:endParaRPr>
          </a:p>
          <a:p>
            <a:pPr lvl="1"/>
            <a:r>
              <a:rPr lang="fr-FR" b="1" dirty="0">
                <a:solidFill>
                  <a:srgbClr val="236896"/>
                </a:solidFill>
              </a:rPr>
              <a:t>Semestre 1 : </a:t>
            </a:r>
            <a:r>
              <a:rPr lang="fr-FR" dirty="0"/>
              <a:t>niveau stage, </a:t>
            </a:r>
            <a:r>
              <a:rPr lang="fr-FR" b="1" dirty="0"/>
              <a:t>6 semaines</a:t>
            </a:r>
          </a:p>
          <a:p>
            <a:pPr lvl="1"/>
            <a:r>
              <a:rPr lang="fr-FR" b="1" dirty="0">
                <a:solidFill>
                  <a:srgbClr val="236896"/>
                </a:solidFill>
              </a:rPr>
              <a:t>Semestre 2 : </a:t>
            </a:r>
            <a:r>
              <a:rPr lang="fr-FR" dirty="0"/>
              <a:t>niveau standard </a:t>
            </a:r>
            <a:br>
              <a:rPr lang="fr-FR" dirty="0"/>
            </a:br>
            <a:r>
              <a:rPr lang="fr-FR" dirty="0"/>
              <a:t>(selon résultat du semestre 1 en </a:t>
            </a:r>
            <a:r>
              <a:rPr lang="fr-FR" b="1" dirty="0"/>
              <a:t>6 ou 10 semaines)</a:t>
            </a:r>
          </a:p>
          <a:p>
            <a:pPr lvl="1"/>
            <a:endParaRPr lang="fr-FR" dirty="0"/>
          </a:p>
          <a:p>
            <a:r>
              <a:rPr lang="fr-FR" b="1" dirty="0">
                <a:solidFill>
                  <a:srgbClr val="236896"/>
                </a:solidFill>
              </a:rPr>
              <a:t>Enseignement </a:t>
            </a:r>
            <a:r>
              <a:rPr lang="fr-FR" b="1" dirty="0">
                <a:solidFill>
                  <a:srgbClr val="FF0000"/>
                </a:solidFill>
              </a:rPr>
              <a:t>optionnel en L2/L3</a:t>
            </a:r>
          </a:p>
          <a:p>
            <a:pPr lvl="1"/>
            <a:r>
              <a:rPr lang="fr-FR" b="1" dirty="0">
                <a:solidFill>
                  <a:srgbClr val="236896"/>
                </a:solidFill>
              </a:rPr>
              <a:t>Niveau standard pour ceux qui ne l’auraient pas validé</a:t>
            </a:r>
          </a:p>
          <a:p>
            <a:pPr lvl="1"/>
            <a:r>
              <a:rPr lang="fr-FR" b="1" dirty="0">
                <a:solidFill>
                  <a:srgbClr val="236896"/>
                </a:solidFill>
              </a:rPr>
              <a:t>Niveau avancé pour approfondir</a:t>
            </a:r>
            <a:r>
              <a:rPr lang="fr-FR" dirty="0"/>
              <a:t> (ou préparation certification)</a:t>
            </a:r>
            <a:endParaRPr lang="fr-FR" b="1" dirty="0">
              <a:solidFill>
                <a:srgbClr val="236896"/>
              </a:solidFill>
            </a:endParaRPr>
          </a:p>
          <a:p>
            <a:pPr lvl="1"/>
            <a:r>
              <a:rPr lang="fr-FR" b="1" dirty="0">
                <a:solidFill>
                  <a:srgbClr val="236896"/>
                </a:solidFill>
              </a:rPr>
              <a:t>Niveaux spécialisés (appelé expert)</a:t>
            </a:r>
          </a:p>
          <a:p>
            <a:pPr lvl="2"/>
            <a:r>
              <a:rPr lang="fr-FR" dirty="0">
                <a:solidFill>
                  <a:srgbClr val="236896"/>
                </a:solidFill>
              </a:rPr>
              <a:t>Expertise valorisable dans la vie professionnelle</a:t>
            </a:r>
          </a:p>
          <a:p>
            <a:pPr lvl="2"/>
            <a:r>
              <a:rPr lang="fr-FR" dirty="0"/>
              <a:t>Thèmes : Web  (CSS/HTML),  Simulation/Tableaux de bord  (tableur), Document (</a:t>
            </a:r>
            <a:r>
              <a:rPr lang="fr-FR" dirty="0" err="1"/>
              <a:t>LaTeX</a:t>
            </a:r>
            <a:r>
              <a:rPr lang="fr-FR" dirty="0"/>
              <a:t>), Bases de données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3784" y="6356351"/>
            <a:ext cx="2057400" cy="365125"/>
          </a:xfrm>
        </p:spPr>
        <p:txBody>
          <a:bodyPr/>
          <a:lstStyle/>
          <a:p>
            <a:fld id="{9F5EB459-6BC5-9E4D-90D2-27C5E13D9F4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247901F5-EEF3-8A48-ACA1-286F3BBC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</p:spTree>
    <p:extLst>
      <p:ext uri="{BB962C8B-B14F-4D97-AF65-F5344CB8AC3E}">
        <p14:creationId xmlns:p14="http://schemas.microsoft.com/office/powerpoint/2010/main" val="4896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ans tit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178571"/>
            <a:ext cx="7594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223148" y="-41159"/>
            <a:ext cx="7205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23689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Présence Obligatoire !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74700" y="1048546"/>
            <a:ext cx="7886700" cy="385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Quel que soit le semestre !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/>
              <a:t>(Enseignement en contrôle continu)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3784" y="6356351"/>
            <a:ext cx="2057400" cy="365125"/>
          </a:xfrm>
        </p:spPr>
        <p:txBody>
          <a:bodyPr/>
          <a:lstStyle/>
          <a:p>
            <a:fld id="{9F5EB459-6BC5-9E4D-90D2-27C5E13D9F4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49D4ACDF-EB58-B14A-976A-9DD551EB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</p:spTree>
    <p:extLst>
      <p:ext uri="{BB962C8B-B14F-4D97-AF65-F5344CB8AC3E}">
        <p14:creationId xmlns:p14="http://schemas.microsoft.com/office/powerpoint/2010/main" val="75662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BF872-9A55-0A4F-90D4-B41459EE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d’absence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DFEC1-96A8-0F40-B886-F86950BF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Possibilité de rattraper dans un autre groupe de TD du même niveau dans la semaine (sous réserve de place)</a:t>
            </a:r>
          </a:p>
          <a:p>
            <a:r>
              <a:rPr lang="fr-FR" dirty="0"/>
              <a:t>Si absence justifiable, faites-le au plus vite </a:t>
            </a:r>
            <a:br>
              <a:rPr lang="fr-FR" dirty="0"/>
            </a:br>
            <a:r>
              <a:rPr lang="fr-FR" dirty="0"/>
              <a:t>auprès de votre enseignant ou du secrétariat</a:t>
            </a:r>
          </a:p>
          <a:p>
            <a:r>
              <a:rPr lang="fr-FR" dirty="0"/>
              <a:t>Si absences injustifiées répétées</a:t>
            </a:r>
          </a:p>
          <a:p>
            <a:pPr lvl="1"/>
            <a:r>
              <a:rPr lang="fr-FR" dirty="0"/>
              <a:t>Désinscription possible de TD après 2 absences injustifiées</a:t>
            </a:r>
          </a:p>
          <a:p>
            <a:pPr lvl="1"/>
            <a:r>
              <a:rPr lang="fr-FR" dirty="0"/>
              <a:t>2 points de pénalités d’absence par absence injustifiée à partir de la troisième</a:t>
            </a:r>
          </a:p>
          <a:p>
            <a:r>
              <a:rPr lang="fr-FR" dirty="0"/>
              <a:t>En cas d’absence, pour vous former et préparer examen : </a:t>
            </a:r>
          </a:p>
          <a:p>
            <a:pPr lvl="1"/>
            <a:r>
              <a:rPr lang="fr-FR" dirty="0"/>
              <a:t>supports en lignes et </a:t>
            </a:r>
          </a:p>
          <a:p>
            <a:pPr lvl="1"/>
            <a:r>
              <a:rPr lang="fr-FR" dirty="0"/>
              <a:t>libre service au pavillon informatique </a:t>
            </a:r>
          </a:p>
          <a:p>
            <a:pPr lvl="2"/>
            <a:r>
              <a:rPr lang="fr-FR" dirty="0"/>
              <a:t>Ouvert du lundi au vendredi de 8h à 19h45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73D10F-A026-B44E-8A08-2E982045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8B69F2AF-C8FB-EB48-9193-B014543B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</p:spTree>
    <p:extLst>
      <p:ext uri="{BB962C8B-B14F-4D97-AF65-F5344CB8AC3E}">
        <p14:creationId xmlns:p14="http://schemas.microsoft.com/office/powerpoint/2010/main" val="18714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84556-7235-A54B-8A48-FE0651CE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Salles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B1118D-B2EE-4149-B55E-4391C94D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50" name="Picture 2" descr="plan">
            <a:extLst>
              <a:ext uri="{FF2B5EF4-FFF2-40B4-BE49-F238E27FC236}">
                <a16:creationId xmlns:a16="http://schemas.microsoft.com/office/drawing/2014/main" id="{2D431F09-A23C-B24E-BD3C-970BE0BFD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8" y="1355803"/>
            <a:ext cx="6218766" cy="46640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9554C3A-8553-8242-9DF4-C0A0896B11B0}"/>
              </a:ext>
            </a:extLst>
          </p:cNvPr>
          <p:cNvCxnSpPr/>
          <p:nvPr/>
        </p:nvCxnSpPr>
        <p:spPr>
          <a:xfrm flipV="1">
            <a:off x="2368446" y="4572000"/>
            <a:ext cx="1409075" cy="179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EBAF583-8CED-F649-9E00-51D6EB5E50C3}"/>
              </a:ext>
            </a:extLst>
          </p:cNvPr>
          <p:cNvSpPr txBox="1"/>
          <p:nvPr/>
        </p:nvSpPr>
        <p:spPr>
          <a:xfrm>
            <a:off x="1526699" y="45815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Amphi 1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9D637DB9-8998-3442-9B37-DA9FC599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</p:spTree>
    <p:extLst>
      <p:ext uri="{BB962C8B-B14F-4D97-AF65-F5344CB8AC3E}">
        <p14:creationId xmlns:p14="http://schemas.microsoft.com/office/powerpoint/2010/main" val="753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8918" y="393046"/>
            <a:ext cx="7145458" cy="895257"/>
          </a:xfrm>
        </p:spPr>
        <p:txBody>
          <a:bodyPr/>
          <a:lstStyle/>
          <a:p>
            <a:r>
              <a:rPr lang="fr-FR" dirty="0"/>
              <a:t>Organisation des </a:t>
            </a:r>
            <a:r>
              <a:rPr lang="fr-FR" dirty="0" err="1"/>
              <a:t>vagueS</a:t>
            </a:r>
            <a:r>
              <a:rPr lang="fr-FR" dirty="0"/>
              <a:t> (s1) </a:t>
            </a:r>
            <a:r>
              <a:rPr lang="fr-FR" sz="1400" dirty="0"/>
              <a:t>EN 2020-2021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8343" y="1288303"/>
            <a:ext cx="4166507" cy="488866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fr-FR" b="1" dirty="0">
              <a:sym typeface="Symbol" charset="0"/>
            </a:endParaRPr>
          </a:p>
          <a:p>
            <a:pPr algn="ctr">
              <a:buNone/>
            </a:pPr>
            <a:r>
              <a:rPr lang="fr-FR" b="1" dirty="0">
                <a:sym typeface="Symbol" charset="0"/>
              </a:rPr>
              <a:t>Vague 1</a:t>
            </a:r>
          </a:p>
          <a:p>
            <a:pPr algn="ctr">
              <a:buNone/>
            </a:pPr>
            <a:r>
              <a:rPr lang="fr-FR" dirty="0">
                <a:sym typeface="Symbol" charset="0"/>
              </a:rPr>
              <a:t>Étudiants </a:t>
            </a:r>
          </a:p>
          <a:p>
            <a:pPr algn="ctr">
              <a:buNone/>
            </a:pPr>
            <a:r>
              <a:rPr lang="fr-FR" dirty="0">
                <a:sym typeface="Symbol" charset="0"/>
              </a:rPr>
              <a:t>de </a:t>
            </a:r>
            <a:r>
              <a:rPr lang="fr-FR" b="1" dirty="0">
                <a:solidFill>
                  <a:srgbClr val="236896"/>
                </a:solidFill>
                <a:sym typeface="Symbol" charset="0"/>
              </a:rPr>
              <a:t>22000000</a:t>
            </a:r>
            <a:r>
              <a:rPr lang="fr-FR" dirty="0">
                <a:solidFill>
                  <a:srgbClr val="236896"/>
                </a:solidFill>
                <a:sym typeface="Symbol" charset="0"/>
              </a:rPr>
              <a:t> </a:t>
            </a:r>
            <a:r>
              <a:rPr lang="fr-FR" dirty="0">
                <a:sym typeface="Symbol" charset="0"/>
              </a:rPr>
              <a:t>à </a:t>
            </a:r>
            <a:r>
              <a:rPr lang="fr-FR" b="1" dirty="0">
                <a:solidFill>
                  <a:srgbClr val="236896"/>
                </a:solidFill>
                <a:sym typeface="Symbol" charset="0"/>
              </a:rPr>
              <a:t>22004600</a:t>
            </a:r>
            <a:endParaRPr lang="is-IS" b="1" dirty="0">
              <a:solidFill>
                <a:srgbClr val="236896"/>
              </a:solidFill>
            </a:endParaRPr>
          </a:p>
          <a:p>
            <a:pPr algn="ctr">
              <a:buNone/>
            </a:pPr>
            <a:endParaRPr lang="fr-FR" dirty="0">
              <a:latin typeface="Tahoma" charset="0"/>
              <a:ea typeface="ＭＳ Ｐゴシック" charset="0"/>
              <a:sym typeface="Symbol" charset="0"/>
            </a:endParaRPr>
          </a:p>
          <a:p>
            <a:pPr>
              <a:lnSpc>
                <a:spcPct val="110000"/>
              </a:lnSpc>
            </a:pPr>
            <a:r>
              <a:rPr lang="fr-FR" b="1" dirty="0">
                <a:solidFill>
                  <a:srgbClr val="236896"/>
                </a:solidFill>
                <a:sym typeface="Symbol" charset="0"/>
              </a:rPr>
              <a:t>Affectation automatique à des groupes </a:t>
            </a:r>
            <a:r>
              <a:rPr lang="fr-FR" dirty="0"/>
              <a:t>faite le 1 septembre</a:t>
            </a:r>
          </a:p>
          <a:p>
            <a:pPr>
              <a:lnSpc>
                <a:spcPct val="110000"/>
              </a:lnSpc>
            </a:pPr>
            <a:endParaRPr lang="fr-FR" dirty="0"/>
          </a:p>
          <a:p>
            <a:pPr>
              <a:lnSpc>
                <a:spcPct val="110000"/>
              </a:lnSpc>
            </a:pPr>
            <a:r>
              <a:rPr lang="fr-FR" b="1" dirty="0">
                <a:solidFill>
                  <a:srgbClr val="FF0000"/>
                </a:solidFill>
              </a:rPr>
              <a:t>Possibilité de changer de groupe </a:t>
            </a:r>
            <a:r>
              <a:rPr lang="fr-FR" dirty="0"/>
              <a:t>pour aller dans un groupe </a:t>
            </a:r>
            <a:r>
              <a:rPr lang="fr-FR" i="1" dirty="0"/>
              <a:t>où il y a de la place</a:t>
            </a:r>
            <a:r>
              <a:rPr lang="fr-FR" dirty="0"/>
              <a:t> du 1 septembre au 9 octobre (Affectation immédiate)</a:t>
            </a:r>
            <a:br>
              <a:rPr lang="fr-FR" dirty="0"/>
            </a:br>
            <a:endParaRPr lang="fr-FR" dirty="0"/>
          </a:p>
          <a:p>
            <a:pPr marL="819150" lvl="1">
              <a:lnSpc>
                <a:spcPct val="90000"/>
              </a:lnSpc>
            </a:pPr>
            <a:endParaRPr lang="fr-FR" dirty="0"/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rgbClr val="236896"/>
                </a:solidFill>
              </a:rPr>
              <a:t>Début des cours :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14 septembre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FC534-2ADB-3144-9F9F-6F637635B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288303"/>
            <a:ext cx="4165227" cy="488866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fr-FR" b="1" dirty="0">
              <a:sym typeface="Symbol" charset="0"/>
            </a:endParaRPr>
          </a:p>
          <a:p>
            <a:pPr marL="0" indent="0" algn="ctr">
              <a:buNone/>
            </a:pPr>
            <a:r>
              <a:rPr lang="fr-FR" b="1" dirty="0">
                <a:sym typeface="Symbol" charset="0"/>
              </a:rPr>
              <a:t>Vague 2</a:t>
            </a:r>
          </a:p>
          <a:p>
            <a:pPr marL="0" indent="0" algn="ctr">
              <a:buNone/>
            </a:pPr>
            <a:r>
              <a:rPr lang="fr-FR" b="1" dirty="0">
                <a:sym typeface="Symbol" charset="0"/>
              </a:rPr>
              <a:t>Les autres étudiants</a:t>
            </a:r>
          </a:p>
          <a:p>
            <a:pPr marL="0" indent="0" algn="ctr">
              <a:buNone/>
            </a:pPr>
            <a:endParaRPr lang="fr-FR" b="1" dirty="0">
              <a:sym typeface="Symbol" charset="0"/>
            </a:endParaRPr>
          </a:p>
          <a:p>
            <a:r>
              <a:rPr lang="fr-FR" b="1" dirty="0"/>
              <a:t>Phase de souhaits de groupe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4 choix ordonnés à faire entre le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12 octobre</a:t>
            </a:r>
            <a:r>
              <a:rPr lang="fr-FR" b="1" dirty="0"/>
              <a:t> </a:t>
            </a:r>
            <a:r>
              <a:rPr lang="fr-FR" dirty="0"/>
              <a:t>et le 20 octobre (23h59)</a:t>
            </a:r>
          </a:p>
          <a:p>
            <a:pPr lvl="1"/>
            <a:r>
              <a:rPr lang="fr-FR" dirty="0"/>
              <a:t>Affectations le 22 octobre (18h)</a:t>
            </a:r>
          </a:p>
          <a:p>
            <a:pPr marL="457200" lvl="1" indent="0">
              <a:buNone/>
            </a:pPr>
            <a:br>
              <a:rPr lang="fr-FR" dirty="0"/>
            </a:br>
            <a:endParaRPr lang="fr-FR" dirty="0"/>
          </a:p>
          <a:p>
            <a:pPr>
              <a:lnSpc>
                <a:spcPct val="110000"/>
              </a:lnSpc>
            </a:pPr>
            <a:r>
              <a:rPr lang="fr-FR" b="1" dirty="0">
                <a:solidFill>
                  <a:srgbClr val="FF0000"/>
                </a:solidFill>
              </a:rPr>
              <a:t>Possibilité de changer de groupe </a:t>
            </a:r>
            <a:r>
              <a:rPr lang="fr-FR" dirty="0"/>
              <a:t>pour aller dans un groupe où il y a de la place du 22 octobre au 28 novembre</a:t>
            </a:r>
            <a:br>
              <a:rPr lang="fr-FR" dirty="0"/>
            </a:br>
            <a:r>
              <a:rPr lang="fr-FR" dirty="0"/>
              <a:t>(affectation immédiate)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rgbClr val="236896"/>
                </a:solidFill>
              </a:rPr>
              <a:t>Début des cours :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2 novembre</a:t>
            </a:r>
          </a:p>
          <a:p>
            <a:endParaRPr lang="fr-FR" b="1" dirty="0">
              <a:sym typeface="Symbo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EDE7D41A-9A59-4642-93B0-063E12CE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6080" y="6356351"/>
            <a:ext cx="3188970" cy="365125"/>
          </a:xfrm>
        </p:spPr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</p:spTree>
    <p:extLst>
      <p:ext uri="{BB962C8B-B14F-4D97-AF65-F5344CB8AC3E}">
        <p14:creationId xmlns:p14="http://schemas.microsoft.com/office/powerpoint/2010/main" val="28011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A1186-D507-2D4E-8D57-9E931CC6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potentiel covid-19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18BCF7-0FF6-634B-B2EA-93796129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Avec la recrudescence du nombre de cas de Covid-19, plusieurs scénarios peuvent se produire :</a:t>
            </a:r>
          </a:p>
          <a:p>
            <a:pPr lvl="1"/>
            <a:r>
              <a:rPr lang="fr-FR" dirty="0"/>
              <a:t>Hybridation des enseignements : accueil des étudiants en alternance sur le campus</a:t>
            </a:r>
          </a:p>
          <a:p>
            <a:pPr lvl="1"/>
            <a:r>
              <a:rPr lang="fr-FR" dirty="0"/>
              <a:t>Fermeture du campus</a:t>
            </a:r>
          </a:p>
          <a:p>
            <a:pPr lvl="1"/>
            <a:r>
              <a:rPr lang="fr-FR" dirty="0"/>
              <a:t>Autre</a:t>
            </a:r>
          </a:p>
          <a:p>
            <a:r>
              <a:rPr lang="fr-FR" dirty="0"/>
              <a:t>Tout sera fait pour assurer le programme d’enseignement, mais avec des évolutions éventuelles de </a:t>
            </a:r>
            <a:r>
              <a:rPr lang="fr-FR"/>
              <a:t>modalités d’organisation</a:t>
            </a:r>
            <a:endParaRPr lang="fr-FR" dirty="0"/>
          </a:p>
          <a:p>
            <a:r>
              <a:rPr lang="fr-FR" dirty="0"/>
              <a:t>Pour vous tenir au courant des consignes, surveillez :</a:t>
            </a:r>
          </a:p>
          <a:p>
            <a:pPr lvl="1"/>
            <a:r>
              <a:rPr lang="fr-FR" dirty="0"/>
              <a:t>Votre boîte aux lettres universitaire</a:t>
            </a:r>
          </a:p>
          <a:p>
            <a:pPr lvl="1"/>
            <a:r>
              <a:rPr lang="fr-FR" dirty="0"/>
              <a:t>Les nouvelles du site d’enseignement et sur Moodle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1DC3C9-9559-4341-8B01-2F644DAD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568F32-7C82-AF41-8EA6-D2D6DC8B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75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03BF3-11DB-604E-A07E-CC675241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potentiel covid-19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A235A-782A-C145-8983-E198B261F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Prévoyez de pouvoir, aux horaires de TD, faire les TD chez vous si nécessaire ou de les préparer à l’avance.</a:t>
            </a:r>
          </a:p>
          <a:p>
            <a:pPr lvl="1"/>
            <a:r>
              <a:rPr lang="fr-FR" dirty="0"/>
              <a:t>Actuellement à l’étude : outils qui pourront être mis en place pour vous aider à distance : tchat, classe virtuelle, assistance mail </a:t>
            </a:r>
            <a:r>
              <a:rPr lang="fr-FR" dirty="0">
                <a:sym typeface="Wingdings" pitchFamily="2" charset="2"/>
              </a:rPr>
              <a:t> informations au fur et à mesure de l’évolution de la situation</a:t>
            </a:r>
          </a:p>
          <a:p>
            <a:pPr lvl="1"/>
            <a:r>
              <a:rPr lang="fr-FR" dirty="0">
                <a:sym typeface="Wingdings" pitchFamily="2" charset="2"/>
              </a:rPr>
              <a:t>Pensez aux tests associés à chaque TD</a:t>
            </a:r>
          </a:p>
          <a:p>
            <a:r>
              <a:rPr lang="fr-FR" dirty="0">
                <a:sym typeface="Wingdings" pitchFamily="2" charset="2"/>
              </a:rPr>
              <a:t>Pensez à votre environnement matériel et logiciel</a:t>
            </a:r>
          </a:p>
          <a:p>
            <a:pPr lvl="1"/>
            <a:r>
              <a:rPr lang="fr-FR" dirty="0">
                <a:sym typeface="Wingdings" pitchFamily="2" charset="2"/>
              </a:rPr>
              <a:t>Pas besoin d’avoir un Mac pour faire le TD (il faut juste connaître quelques différences qu’on voit au TD 1)</a:t>
            </a:r>
          </a:p>
          <a:p>
            <a:pPr lvl="1"/>
            <a:r>
              <a:rPr lang="fr-FR" dirty="0">
                <a:sym typeface="Wingdings" pitchFamily="2" charset="2"/>
              </a:rPr>
              <a:t>Installez Libre Office (de préférence, sinon Open Office), logiciel libre, gratuit </a:t>
            </a:r>
            <a:r>
              <a:rPr lang="fr-FR">
                <a:sym typeface="Wingdings" pitchFamily="2" charset="2"/>
              </a:rPr>
              <a:t>et multiplateforme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69205D-B3C4-5E44-8A4C-0525241E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886F01-A4C3-9941-8C2B-F8EF2F41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7804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2057</TotalTime>
  <Words>885</Words>
  <Application>Microsoft Macintosh PowerPoint</Application>
  <PresentationFormat>Affichage à l'écran (4:3)</PresentationFormat>
  <Paragraphs>112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Avenir Book</vt:lpstr>
      <vt:lpstr>Calibri</vt:lpstr>
      <vt:lpstr>Symbol</vt:lpstr>
      <vt:lpstr>Tahoma</vt:lpstr>
      <vt:lpstr>Wingdings</vt:lpstr>
      <vt:lpstr>Thème Office</vt:lpstr>
      <vt:lpstr>Compétences en InformatIque</vt:lpstr>
      <vt:lpstr>Objectifs des enseignements en informatique en licence</vt:lpstr>
      <vt:lpstr>Organisation des enseignements en informatique en licence</vt:lpstr>
      <vt:lpstr>Présentation PowerPoint</vt:lpstr>
      <vt:lpstr>En cas d’absence</vt:lpstr>
      <vt:lpstr>Salles</vt:lpstr>
      <vt:lpstr>Organisation des vagueS (s1) EN 2020-2021</vt:lpstr>
      <vt:lpstr>Impact potentiel covid-19</vt:lpstr>
      <vt:lpstr>Impact potentiel covid-19 (suite)</vt:lpstr>
      <vt:lpstr>Site  d’inscription</vt:lpstr>
      <vt:lpstr>EDT</vt:lpstr>
      <vt:lpstr>Plus d’informations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bringay@gmail.com</dc:creator>
  <cp:lastModifiedBy>Microsoft Office User</cp:lastModifiedBy>
  <cp:revision>220</cp:revision>
  <cp:lastPrinted>2020-09-11T19:20:39Z</cp:lastPrinted>
  <dcterms:created xsi:type="dcterms:W3CDTF">2016-06-22T20:29:37Z</dcterms:created>
  <dcterms:modified xsi:type="dcterms:W3CDTF">2020-09-13T12:17:20Z</dcterms:modified>
</cp:coreProperties>
</file>