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325" r:id="rId2"/>
    <p:sldId id="256" r:id="rId3"/>
    <p:sldId id="331" r:id="rId4"/>
    <p:sldId id="322" r:id="rId5"/>
    <p:sldId id="267" r:id="rId6"/>
    <p:sldId id="335" r:id="rId7"/>
    <p:sldId id="286" r:id="rId8"/>
    <p:sldId id="287" r:id="rId9"/>
    <p:sldId id="330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294" r:id="rId18"/>
    <p:sldId id="295" r:id="rId19"/>
    <p:sldId id="296" r:id="rId20"/>
    <p:sldId id="297" r:id="rId21"/>
    <p:sldId id="298" r:id="rId22"/>
    <p:sldId id="299" r:id="rId23"/>
    <p:sldId id="326" r:id="rId24"/>
    <p:sldId id="327" r:id="rId25"/>
    <p:sldId id="328" r:id="rId26"/>
    <p:sldId id="284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2" autoAdjust="0"/>
    <p:restoredTop sz="92653"/>
  </p:normalViewPr>
  <p:slideViewPr>
    <p:cSldViewPr snapToGrid="0" snapToObjects="1">
      <p:cViewPr varScale="1">
        <p:scale>
          <a:sx n="118" d="100"/>
          <a:sy n="118" d="100"/>
        </p:scale>
        <p:origin x="10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26/03/2024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melia.com/downloads/bonhomme-blanc-3d-informatique-ordinateur-images-gratuite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E203B6F-AB0A-49E1-896E-1152E6FFB383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7707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D5517B-5282-4F97-B791-D79BF1454FFD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904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8B83E1A-0F30-498A-A3C5-DE22CCA4B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96680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A61DC73-5B57-445A-A87C-ABDE53B65316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7196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6E18937-BA4B-4C4D-876F-93C346BA92D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4599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62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6737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473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8659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1D7B66-3136-824B-BCA4-D383DC3CE66D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10240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556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Photo libre de droit, récupérée sur </a:t>
            </a:r>
            <a:r>
              <a:rPr lang="fr-FR" dirty="0" err="1"/>
              <a:t>Fotomelia</a:t>
            </a:r>
            <a:r>
              <a:rPr lang="fr-FR" dirty="0"/>
              <a:t> le 6 juillet 2019,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https://fotomelia.com/downloads/bonhomme-blanc-3d-informatique-ordinateur-images-gratuites/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sous licence CC0, non nécessité de citer source, taille photo réduite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577A33-30EA-CA42-B68F-C74A4074BD22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8909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963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77276F-1EFC-9849-95AC-7E4060F53976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96258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5973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DD2A65-101C-B540-8E0E-19D27F523676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8806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0588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98999F-D67D-9341-9193-1CA4C804884C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97282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630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45268-C48E-9948-A5FC-1E6DE03688E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19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0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40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01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47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89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222B5DD-1BE8-470D-8D2E-6195AFDAC4A8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fr-FR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3001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7BC1C-4955-5648-9E3D-2F4BA22A29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5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49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https://www.univ-montp3.fr/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119" y="6356351"/>
            <a:ext cx="3180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  <p:sldLayoutId id="2147483676" r:id="rId10"/>
    <p:sldLayoutId id="214748367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hyperlink" Target="mailto:miap.cours_informatique@univ-montp3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174CA-FC0D-D543-B147-83AE9FDF6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Informatique en L1</a:t>
            </a:r>
            <a:br>
              <a:rPr lang="fr-FR" dirty="0"/>
            </a:br>
            <a:r>
              <a:rPr lang="fr-FR" dirty="0"/>
              <a:t>Stage</a:t>
            </a:r>
            <a:br>
              <a:rPr lang="fr-FR" dirty="0"/>
            </a:br>
            <a:r>
              <a:rPr lang="fr-FR" dirty="0"/>
              <a:t>TD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D6F2CD-67A3-E34C-89E1-35DDEAC5C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278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2906486"/>
            <a:ext cx="7772400" cy="1631523"/>
          </a:xfrm>
        </p:spPr>
        <p:txBody>
          <a:bodyPr>
            <a:normAutofit fontScale="90000"/>
          </a:bodyPr>
          <a:lstStyle/>
          <a:p>
            <a:r>
              <a:rPr lang="fr-FR" b="1" spc="-1" dirty="0">
                <a:solidFill>
                  <a:srgbClr val="FFFFFF"/>
                </a:solidFill>
                <a:latin typeface="Avenir Book"/>
                <a:ea typeface="Avenir Book"/>
              </a:rPr>
              <a:t>principales différences entre les systèmes d’exploitation </a:t>
            </a:r>
            <a:br>
              <a:rPr lang="fr-FR" dirty="0"/>
            </a:br>
            <a:r>
              <a:rPr lang="fr-FR" b="1" spc="-1" dirty="0">
                <a:solidFill>
                  <a:srgbClr val="FFFFFF"/>
                </a:solidFill>
                <a:latin typeface="Avenir Book"/>
                <a:ea typeface="Avenir Book"/>
              </a:rPr>
              <a:t>Linux UBUNTU et Windows</a:t>
            </a:r>
            <a:endParaRPr lang="fr-FR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1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Lanceur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319320" y="105480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L’équivalent de la barre des tâches s’appelle le </a:t>
            </a:r>
            <a:r>
              <a:rPr lang="fr-FR" sz="20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Lanceur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préférées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applications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ouvertes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		(signalées par un symbole (rond rouge) sous l’icône)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dossiers/fichiers préférés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raccourcis vers fenêtres iconifiées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Se paramètre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insertion par déplacement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menu contextuel icône pour garder/supprimer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peut se placer à gauche ou droite ou en bas (menu contextuel de la barre)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97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633D43-4F7E-4232-83C6-5B0C897151CE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98" name="TextShape 4"/>
          <p:cNvSpPr txBox="1"/>
          <p:nvPr/>
        </p:nvSpPr>
        <p:spPr>
          <a:xfrm>
            <a:off x="2909243" y="6356520"/>
            <a:ext cx="3205717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7C070E25-2C3D-4739-9CC9-DCA92D341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320" y="5140795"/>
            <a:ext cx="9144000" cy="1040559"/>
          </a:xfrm>
          <a:prstGeom prst="rect">
            <a:avLst/>
          </a:prstGeom>
        </p:spPr>
      </p:pic>
      <p:sp>
        <p:nvSpPr>
          <p:cNvPr id="4" name="Bulle narrative : rectangle 3">
            <a:extLst>
              <a:ext uri="{FF2B5EF4-FFF2-40B4-BE49-F238E27FC236}">
                <a16:creationId xmlns:a16="http://schemas.microsoft.com/office/drawing/2014/main" id="{82C3E5B8-0673-48B9-89AC-AE425BF26D24}"/>
              </a:ext>
            </a:extLst>
          </p:cNvPr>
          <p:cNvSpPr/>
          <p:nvPr/>
        </p:nvSpPr>
        <p:spPr>
          <a:xfrm>
            <a:off x="868666" y="4965629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Firefox : Logiciel ouvert</a:t>
            </a:r>
          </a:p>
        </p:txBody>
      </p:sp>
      <p:sp>
        <p:nvSpPr>
          <p:cNvPr id="10" name="Bulle narrative : rectangle 9">
            <a:extLst>
              <a:ext uri="{FF2B5EF4-FFF2-40B4-BE49-F238E27FC236}">
                <a16:creationId xmlns:a16="http://schemas.microsoft.com/office/drawing/2014/main" id="{A1D314A6-B5B3-4445-8769-59CC8160F86C}"/>
              </a:ext>
            </a:extLst>
          </p:cNvPr>
          <p:cNvSpPr/>
          <p:nvPr/>
        </p:nvSpPr>
        <p:spPr>
          <a:xfrm>
            <a:off x="6575677" y="5077756"/>
            <a:ext cx="783772" cy="569001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Dock</a:t>
            </a:r>
          </a:p>
        </p:txBody>
      </p:sp>
      <p:sp>
        <p:nvSpPr>
          <p:cNvPr id="11" name="Bulle narrative : rectangle 10">
            <a:extLst>
              <a:ext uri="{FF2B5EF4-FFF2-40B4-BE49-F238E27FC236}">
                <a16:creationId xmlns:a16="http://schemas.microsoft.com/office/drawing/2014/main" id="{7616486E-17D2-47A3-AEC9-6B824A3D003E}"/>
              </a:ext>
            </a:extLst>
          </p:cNvPr>
          <p:cNvSpPr/>
          <p:nvPr/>
        </p:nvSpPr>
        <p:spPr>
          <a:xfrm>
            <a:off x="2909243" y="4976284"/>
            <a:ext cx="1076511" cy="570646"/>
          </a:xfrm>
          <a:prstGeom prst="wedgeRectCallout">
            <a:avLst>
              <a:gd name="adj1" fmla="val -42045"/>
              <a:gd name="adj2" fmla="val 10340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Autre logiciel ouvert</a:t>
            </a:r>
          </a:p>
        </p:txBody>
      </p:sp>
    </p:spTree>
    <p:extLst>
      <p:ext uri="{BB962C8B-B14F-4D97-AF65-F5344CB8AC3E}">
        <p14:creationId xmlns:p14="http://schemas.microsoft.com/office/powerpoint/2010/main" val="18089279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87720" y="65880"/>
            <a:ext cx="692316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Fenêtres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301320" y="169236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3 boutons pour fermer, iconifier, agrandir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Toujours possibilité de redéfinir la taille de la fenêtre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Différence majeure :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La barre des menus n’est pas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attachée à la fenêtre mais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systématiquement en haut de 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l’écran.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0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DCAC75D-2501-4F3D-9B8E-6DA05A9BC6BB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3" name="TextShape 4"/>
          <p:cNvSpPr txBox="1"/>
          <p:nvPr/>
        </p:nvSpPr>
        <p:spPr>
          <a:xfrm>
            <a:off x="2928257" y="6385680"/>
            <a:ext cx="3186703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D9D0C03-2E6D-4888-BDAA-BBEF64323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818" y="2548564"/>
            <a:ext cx="5026062" cy="344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7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Barre deS MENUS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594B95E4-C2CF-4375-A5E6-F5E8A5BF4480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13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2677886" y="6356520"/>
            <a:ext cx="3437074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sp>
        <p:nvSpPr>
          <p:cNvPr id="108" name="TextShape 4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La barre des menus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Fonctions principales : Préférences Systèmes (paramétrage), Forcer à quitter (pour tuer applications bloquées),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Éteindre, 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Nom </a:t>
            </a:r>
            <a:r>
              <a:rPr lang="fr-FR" sz="2200" b="0" strike="noStrike" spc="-1" dirty="0">
                <a:solidFill>
                  <a:srgbClr val="FF0000"/>
                </a:solidFill>
                <a:latin typeface="Avenir Book"/>
                <a:ea typeface="Avenir Book"/>
              </a:rPr>
              <a:t>application active</a:t>
            </a: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: celle à laquelle les menus se rapportent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5DF001F-2A42-4F28-89BD-8F032E9B3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03831"/>
            <a:ext cx="9144000" cy="14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7175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 dirty="0" err="1">
                <a:solidFill>
                  <a:srgbClr val="236896"/>
                </a:solidFill>
                <a:latin typeface="Avenir Book"/>
                <a:ea typeface="Avenir Book"/>
              </a:rPr>
              <a:t>GestionNAIRE</a:t>
            </a:r>
            <a:r>
              <a:rPr lang="fr-FR" sz="2400" b="1" strike="noStrike" cap="all" spc="-1" dirty="0">
                <a:solidFill>
                  <a:srgbClr val="236896"/>
                </a:solidFill>
                <a:latin typeface="Avenir Book"/>
                <a:ea typeface="Avenir Book"/>
              </a:rPr>
              <a:t> DE FICHIERS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Accessible : en cliquant sur 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icône           ou  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 la poubelle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Barre latérale fenêtre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Avenir Book"/>
                <a:ea typeface="Avenir Book"/>
              </a:rPr>
              <a:t>finder</a:t>
            </a:r>
            <a:r>
              <a:rPr lang="fr-FR" sz="20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contient raccourcis vers dossiers préférés (paramétrable)</a:t>
            </a: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fr-FR" sz="20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Conseil : utilisez un affichage par listes 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riche en information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tris faciles par nom, date de modification, …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D118BDE-41BF-4808-A3FB-5550AA387FE8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3" name="TextShape 4"/>
          <p:cNvSpPr txBox="1"/>
          <p:nvPr/>
        </p:nvSpPr>
        <p:spPr>
          <a:xfrm>
            <a:off x="2754086" y="6356520"/>
            <a:ext cx="3360874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9B323EA-166D-46B5-A901-EC3606A408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228" y="1274760"/>
            <a:ext cx="580952" cy="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107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Gestion de vos fichiers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Important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Gérez tous vos documents dans le dossier « Dossier personnel »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but = savoir où sont vos fichiers… </a:t>
            </a:r>
            <a:br>
              <a:rPr dirty="0"/>
            </a:b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                                          capital un jour d’examen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(particularité d’installation en salle de TD)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des emplacements avec droits limités (par exemple, zone de téléchargement de certains navigateurs)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A savoir :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les machines partagées (salle de TD, pavillon informatique, …) sont régulièrement nettoyées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 dirty="0">
                <a:solidFill>
                  <a:srgbClr val="000000"/>
                </a:solidFill>
                <a:latin typeface="Avenir Book"/>
                <a:ea typeface="Avenir Book"/>
              </a:rPr>
              <a:t>sauvegardez vos fichiers (clé USB, mail, espace personnel en ligne (ex : sur Moodle), ...)</a:t>
            </a:r>
            <a:endParaRPr lang="fr-FR" sz="2200" b="0" strike="noStrike" spc="-1" dirty="0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AA64454-CD31-43E8-9609-9AE06B9B5C83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15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2819400" y="6356520"/>
            <a:ext cx="32955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72157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187720" y="171360"/>
            <a:ext cx="6863040" cy="84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 b="1" strike="noStrike" cap="all" spc="-1">
                <a:solidFill>
                  <a:srgbClr val="236896"/>
                </a:solidFill>
                <a:latin typeface="Avenir Book"/>
                <a:ea typeface="Avenir Book"/>
              </a:rPr>
              <a:t>Deux éléments déroutants</a:t>
            </a:r>
            <a:endParaRPr lang="fr-F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19320" y="1437120"/>
            <a:ext cx="8491320" cy="4663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Raccourcis clavier</a:t>
            </a: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 : utiliser CTRL 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Quelques exemples : CTRL-C, CTRL-V, CTRL-X</a:t>
            </a:r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000" b="0" strike="noStrike" spc="-1">
              <a:solidFill>
                <a:srgbClr val="000000"/>
              </a:solidFill>
              <a:latin typeface="Avenir Book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FF0000"/>
                </a:solidFill>
                <a:latin typeface="Avenir Book"/>
                <a:ea typeface="Avenir Book"/>
              </a:rPr>
              <a:t>Renommer un fichier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Potentiellement absence d’entrée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200" b="0" strike="noStrike" spc="-1">
                <a:solidFill>
                  <a:srgbClr val="000000"/>
                </a:solidFill>
                <a:latin typeface="Avenir Book"/>
                <a:ea typeface="Avenir Book"/>
              </a:rPr>
              <a:t>Clic droit dans le menu contextuel</a:t>
            </a:r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  <a:p>
            <a:endParaRPr lang="fr-FR" sz="2200" b="0" strike="noStrike" spc="-1">
              <a:solidFill>
                <a:srgbClr val="000000"/>
              </a:solidFill>
              <a:latin typeface="Avenir Book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6753960" y="6356520"/>
            <a:ext cx="20570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F9541CF-F19D-4B3F-8AFE-5729ED93AA56}" type="slidenum">
              <a:rPr lang="fr-FR" sz="1200" b="0" strike="noStrike" spc="-1">
                <a:solidFill>
                  <a:srgbClr val="FFFFFF"/>
                </a:solidFill>
                <a:latin typeface="Avenir Book"/>
                <a:ea typeface="Avenir Book"/>
              </a:rPr>
              <a:t>16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2601686" y="6356520"/>
            <a:ext cx="3513274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https://www.univ-montp3.fr/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miap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</a:t>
            </a:r>
            <a:r>
              <a:rPr lang="fr-FR" sz="1200" b="0" strike="noStrike" spc="-1" dirty="0" err="1">
                <a:solidFill>
                  <a:srgbClr val="FFFFFF"/>
                </a:solidFill>
                <a:latin typeface="Avenir Book"/>
                <a:ea typeface="Avenir Book"/>
              </a:rPr>
              <a:t>ens</a:t>
            </a:r>
            <a:r>
              <a:rPr lang="fr-FR" sz="1200" b="0" strike="noStrike" spc="-1" dirty="0">
                <a:solidFill>
                  <a:srgbClr val="FFFFFF"/>
                </a:solidFill>
                <a:latin typeface="Avenir Book"/>
                <a:ea typeface="Avenir Book"/>
              </a:rPr>
              <a:t>/info/</a:t>
            </a:r>
            <a:endParaRPr lang="fr-FR" sz="12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86125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/>
          </a:bodyPr>
          <a:lstStyle/>
          <a:p>
            <a:r>
              <a:rPr lang="fr-FR" b="1" dirty="0"/>
              <a:t>Formats d’archive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7244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Archiver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1054873"/>
            <a:ext cx="8491815" cy="5103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Archivage = </a:t>
            </a:r>
            <a:r>
              <a:rPr lang="fr-FR" sz="2000" dirty="0">
                <a:latin typeface="Tahoma" charset="0"/>
                <a:cs typeface="Tahoma" charset="0"/>
              </a:rPr>
              <a:t>regroupement </a:t>
            </a:r>
            <a:r>
              <a:rPr lang="fr-FR" sz="2000" dirty="0">
                <a:solidFill>
                  <a:srgbClr val="FF0000"/>
                </a:solidFill>
                <a:latin typeface="Tahoma" charset="0"/>
                <a:cs typeface="Tahoma" charset="0"/>
              </a:rPr>
              <a:t>en un seul fichier</a:t>
            </a:r>
            <a:r>
              <a:rPr lang="fr-FR" sz="2000" dirty="0">
                <a:latin typeface="Tahoma" charset="0"/>
                <a:cs typeface="Tahoma" charset="0"/>
              </a:rPr>
              <a:t> plusieurs fichiers ou répertoires avec leurs sous-répertoires et fichiers contenus.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Remarque : répertoire = dossier</a:t>
            </a: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endParaRPr lang="fr-FR" sz="2000" dirty="0">
              <a:latin typeface="Tahoma" charset="0"/>
              <a:cs typeface="Tahoma" charset="0"/>
            </a:endParaRPr>
          </a:p>
          <a:p>
            <a:r>
              <a:rPr lang="fr-FR" sz="2000" dirty="0">
                <a:latin typeface="Tahoma" charset="0"/>
                <a:cs typeface="Tahoma" charset="0"/>
              </a:rPr>
              <a:t>Formats courants : zip, </a:t>
            </a:r>
            <a:r>
              <a:rPr lang="fr-FR" sz="2000" dirty="0" err="1">
                <a:latin typeface="Tahoma" charset="0"/>
                <a:cs typeface="Tahoma" charset="0"/>
              </a:rPr>
              <a:t>gz</a:t>
            </a:r>
            <a:r>
              <a:rPr lang="fr-FR" sz="2000" dirty="0">
                <a:latin typeface="Tahoma" charset="0"/>
                <a:cs typeface="Tahoma" charset="0"/>
              </a:rPr>
              <a:t>, 7z, </a:t>
            </a:r>
            <a:r>
              <a:rPr lang="fr-FR" sz="2000" dirty="0" err="1">
                <a:latin typeface="Tahoma" charset="0"/>
                <a:cs typeface="Tahoma" charset="0"/>
              </a:rPr>
              <a:t>rar</a:t>
            </a:r>
            <a:r>
              <a:rPr lang="fr-FR" sz="2000" dirty="0">
                <a:latin typeface="Tahoma" charset="0"/>
                <a:cs typeface="Tahoma" charset="0"/>
              </a:rPr>
              <a:t>, tar</a:t>
            </a:r>
          </a:p>
          <a:p>
            <a:pPr marL="457200" lvl="1" indent="0">
              <a:buNone/>
            </a:pPr>
            <a:r>
              <a:rPr lang="fr-FR" sz="2000" dirty="0">
                <a:latin typeface="Tahoma" charset="0"/>
                <a:cs typeface="Tahoma" charset="0"/>
              </a:rPr>
              <a:t>Attention ! Toutes les machines ne savent pas gérer tous les formats</a:t>
            </a:r>
          </a:p>
          <a:p>
            <a:r>
              <a:rPr lang="fr-FR" sz="2000" dirty="0">
                <a:latin typeface="Tahoma" charset="0"/>
                <a:cs typeface="Tahoma" charset="0"/>
              </a:rPr>
              <a:t>Réalisation via un logiciel dédié : tous les systèmes d’exploitation d’aujourd’hui en ont un par </a:t>
            </a:r>
            <a:r>
              <a:rPr lang="fr-FR" sz="2000">
                <a:latin typeface="Tahoma" charset="0"/>
                <a:cs typeface="Tahoma" charset="0"/>
              </a:rPr>
              <a:t>défaut inclus</a:t>
            </a:r>
            <a:endParaRPr lang="fr-FR" sz="2000" dirty="0">
              <a:latin typeface="Tahoma" charset="0"/>
              <a:cs typeface="Tahoma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331087" y="2321962"/>
            <a:ext cx="4243489" cy="2150769"/>
            <a:chOff x="4500563" y="4114800"/>
            <a:chExt cx="4191000" cy="2438400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5491163" y="4876800"/>
              <a:ext cx="1143000" cy="381000"/>
            </a:xfrm>
            <a:prstGeom prst="rightArrow">
              <a:avLst>
                <a:gd name="adj1" fmla="val 50000"/>
                <a:gd name="adj2" fmla="val 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6786563" y="4419600"/>
              <a:ext cx="1905000" cy="2057400"/>
            </a:xfrm>
            <a:prstGeom prst="flowChartDocumen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6862763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7766050" y="4495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3" name="AutoShape 21"/>
            <p:cNvSpPr>
              <a:spLocks noChangeArrowheads="1"/>
            </p:cNvSpPr>
            <p:nvPr/>
          </p:nvSpPr>
          <p:spPr bwMode="auto">
            <a:xfrm>
              <a:off x="6862763" y="5334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4" name="AutoShape 24"/>
            <p:cNvSpPr>
              <a:spLocks noChangeArrowheads="1"/>
            </p:cNvSpPr>
            <p:nvPr/>
          </p:nvSpPr>
          <p:spPr bwMode="auto">
            <a:xfrm>
              <a:off x="4500563" y="57912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4500563" y="49530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>
              <a:off x="4500563" y="4114800"/>
              <a:ext cx="838200" cy="762000"/>
            </a:xfrm>
            <a:prstGeom prst="flowChartDocumen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fr-FR" b="0"/>
            </a:p>
          </p:txBody>
        </p:sp>
        <p:sp>
          <p:nvSpPr>
            <p:cNvPr id="17" name="Text Box 28"/>
            <p:cNvSpPr txBox="1">
              <a:spLocks noChangeArrowheads="1"/>
            </p:cNvSpPr>
            <p:nvPr/>
          </p:nvSpPr>
          <p:spPr bwMode="auto">
            <a:xfrm>
              <a:off x="7929563" y="5410200"/>
              <a:ext cx="67468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r-FR" b="0" dirty="0"/>
                <a:t>.zip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8190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Compresser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692425"/>
            <a:ext cx="8491815" cy="4663926"/>
          </a:xfrm>
        </p:spPr>
        <p:txBody>
          <a:bodyPr>
            <a:normAutofit/>
          </a:bodyPr>
          <a:lstStyle/>
          <a:p>
            <a:r>
              <a:rPr lang="fr-FR" dirty="0"/>
              <a:t>Une compression est parfois réalisée en même temps que l’archivage</a:t>
            </a:r>
          </a:p>
          <a:p>
            <a:pPr lvl="1"/>
            <a:r>
              <a:rPr lang="fr-FR" dirty="0"/>
              <a:t>compression sans perte : lorsqu’on désarchivera, on retrouvera tous les documents</a:t>
            </a:r>
          </a:p>
          <a:p>
            <a:pPr lvl="1"/>
            <a:r>
              <a:rPr lang="fr-FR" dirty="0"/>
              <a:t>formats d’archive compressée : zip, </a:t>
            </a:r>
            <a:r>
              <a:rPr lang="fr-FR" dirty="0" err="1"/>
              <a:t>gz</a:t>
            </a:r>
            <a:r>
              <a:rPr lang="fr-FR" dirty="0"/>
              <a:t>, 7z, </a:t>
            </a:r>
            <a:r>
              <a:rPr lang="fr-FR" dirty="0" err="1"/>
              <a:t>rar</a:t>
            </a:r>
            <a:endParaRPr lang="fr-FR" dirty="0"/>
          </a:p>
          <a:p>
            <a:pPr lvl="1"/>
            <a:r>
              <a:rPr lang="fr-FR" dirty="0"/>
              <a:t>format d’archive non compressée : tar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54086" y="6385549"/>
            <a:ext cx="3360964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139369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3531533"/>
            <a:ext cx="7772400" cy="1006476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Enseignements d’informatique :</a:t>
            </a:r>
            <a:br>
              <a:rPr lang="fr-FR" b="1" dirty="0"/>
            </a:br>
            <a:r>
              <a:rPr lang="fr-FR" b="1" dirty="0"/>
              <a:t>Quelques points importants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Extraire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L’opération d’extraction permet de récupérer le contenu d’une archive.</a:t>
            </a:r>
          </a:p>
          <a:p>
            <a:r>
              <a:rPr lang="is-IS" dirty="0"/>
              <a:t>Attention ! Les systèmes d’exploitation mélangent les 2 concepts et proposent Compresser/Extraire dans les menus (au lieu de Archiver/Extraire ou Compresser/Décompresser)</a:t>
            </a:r>
          </a:p>
          <a:p>
            <a:r>
              <a:rPr lang="is-IS" dirty="0"/>
              <a:t>Attention ! Sous Windows, le gestionnaire de fichier permet de naviguer dans le contenu d’une archive comme s’il s’agissait d’un dossier classique.</a:t>
            </a:r>
          </a:p>
          <a:p>
            <a:pPr lvl="1"/>
            <a:r>
              <a:rPr lang="is-IS" dirty="0"/>
              <a:t>Danger ! La plupart des fichiers ne peuvent alors pas être ouverts avec une application classique (ou qu’en lecture seule). Pensez à extraire les fichiers avant de manipuler les fichiers.</a:t>
            </a:r>
          </a:p>
        </p:txBody>
      </p:sp>
    </p:spTree>
    <p:extLst>
      <p:ext uri="{BB962C8B-B14F-4D97-AF65-F5344CB8AC3E}">
        <p14:creationId xmlns:p14="http://schemas.microsoft.com/office/powerpoint/2010/main" val="814406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Réaliser ces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Voir menu contextuel du fichier, dossier ou archive à traiter.</a:t>
            </a:r>
          </a:p>
          <a:p>
            <a:r>
              <a:rPr lang="fr-FR" dirty="0"/>
              <a:t>Attention ! Certains logiciels d’archivage ont parfois des faiblesses et n’arrivent pas à ouvrir certaines archives. Il peut être intéressant d’avoir plusieurs logiciels à disposition sur vos machines (exemples : 7zip (Windows), 7zX (Mac), </a:t>
            </a:r>
            <a:r>
              <a:rPr lang="fr-FR" dirty="0" err="1"/>
              <a:t>Engrampa</a:t>
            </a:r>
            <a:r>
              <a:rPr lang="fr-FR" dirty="0"/>
              <a:t> (Linux))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0603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114800"/>
            <a:ext cx="6477000" cy="609600"/>
          </a:xfrm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Stage – Semaine 1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 Black" charset="0"/>
              </a:rPr>
              <a:t>Système de gestion et arborescence de fichiers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404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7272809" cy="1255392"/>
          </a:xfrm>
        </p:spPr>
        <p:txBody>
          <a:bodyPr/>
          <a:lstStyle/>
          <a:p>
            <a:pPr algn="ctr">
              <a:defRPr/>
            </a:pPr>
            <a:r>
              <a:rPr lang="fr-FR" sz="4000" dirty="0">
                <a:latin typeface="+mn-lt"/>
                <a:cs typeface="+mj-cs"/>
              </a:rPr>
              <a:t>Arborescence de fichiers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1604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Arbre des dossiers</a:t>
            </a:r>
            <a:r>
              <a:rPr lang="fr-FR" dirty="0">
                <a:cs typeface="+mn-cs"/>
              </a:rPr>
              <a:t> :</a:t>
            </a:r>
          </a:p>
          <a:p>
            <a:pPr lvl="1">
              <a:defRPr/>
            </a:pPr>
            <a:r>
              <a:rPr lang="fr-FR" dirty="0"/>
              <a:t>Racine = support (disque dur, clé, ...) ou un dossier</a:t>
            </a:r>
          </a:p>
          <a:p>
            <a:pPr lvl="1">
              <a:defRPr/>
            </a:pPr>
            <a:r>
              <a:rPr lang="fr-FR" dirty="0"/>
              <a:t>Ramification = dossier</a:t>
            </a:r>
          </a:p>
          <a:p>
            <a:pPr lvl="1">
              <a:defRPr/>
            </a:pPr>
            <a:r>
              <a:rPr lang="fr-FR" dirty="0"/>
              <a:t>Feuille = document ou application</a:t>
            </a:r>
          </a:p>
          <a:p>
            <a:pPr>
              <a:defRPr/>
            </a:pPr>
            <a:r>
              <a:rPr lang="fr-FR" dirty="0">
                <a:solidFill>
                  <a:srgbClr val="3130FE"/>
                </a:solidFill>
              </a:rPr>
              <a:t>Chemin d’accès </a:t>
            </a:r>
            <a:r>
              <a:rPr lang="fr-FR" dirty="0">
                <a:cs typeface="+mn-cs"/>
              </a:rPr>
              <a:t>: suite des noms de dossiers et nom du fichier permettant d’accéder ou repérer un fichier.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absolu</a:t>
            </a:r>
            <a:r>
              <a:rPr lang="fr-FR" dirty="0">
                <a:cs typeface="+mn-cs"/>
              </a:rPr>
              <a:t> : le support est représenté par </a:t>
            </a:r>
            <a:r>
              <a:rPr lang="fr-FR" dirty="0">
                <a:solidFill>
                  <a:srgbClr val="3130FE"/>
                </a:solidFill>
                <a:cs typeface="+mn-cs"/>
              </a:rPr>
              <a:t>/</a:t>
            </a:r>
          </a:p>
          <a:p>
            <a:pPr lvl="1">
              <a:defRPr/>
            </a:pPr>
            <a:r>
              <a:rPr lang="fr-FR" dirty="0">
                <a:solidFill>
                  <a:srgbClr val="3130FE"/>
                </a:solidFill>
                <a:cs typeface="+mn-cs"/>
              </a:rPr>
              <a:t>Chemin d’accès relatif : ne commence pas par /</a:t>
            </a:r>
          </a:p>
          <a:p>
            <a:pPr>
              <a:defRPr/>
            </a:pPr>
            <a:r>
              <a:rPr lang="fr-FR" dirty="0">
                <a:cs typeface="+mn-cs"/>
              </a:rPr>
              <a:t>Plusieurs fichiers de même nom et même suffixe peuvent être présents sur un support : ils sont désignés par des chemins d’accès différents</a:t>
            </a:r>
          </a:p>
        </p:txBody>
      </p:sp>
    </p:spTree>
    <p:extLst>
      <p:ext uri="{BB962C8B-B14F-4D97-AF65-F5344CB8AC3E}">
        <p14:creationId xmlns:p14="http://schemas.microsoft.com/office/powerpoint/2010/main" val="218052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ile"/>
          <p:cNvSpPr>
            <a:spLocks noEditPoints="1" noChangeArrowheads="1"/>
          </p:cNvSpPr>
          <p:nvPr/>
        </p:nvSpPr>
        <p:spPr bwMode="auto">
          <a:xfrm>
            <a:off x="3352800" y="2667000"/>
            <a:ext cx="990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5" name="File"/>
          <p:cNvSpPr>
            <a:spLocks noEditPoints="1" noChangeArrowheads="1"/>
          </p:cNvSpPr>
          <p:nvPr/>
        </p:nvSpPr>
        <p:spPr bwMode="auto">
          <a:xfrm>
            <a:off x="228600" y="2667000"/>
            <a:ext cx="8382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6" name="File"/>
          <p:cNvSpPr>
            <a:spLocks noEditPoints="1" noChangeArrowheads="1"/>
          </p:cNvSpPr>
          <p:nvPr/>
        </p:nvSpPr>
        <p:spPr bwMode="auto">
          <a:xfrm>
            <a:off x="1752600" y="2667000"/>
            <a:ext cx="1066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7" name="File"/>
          <p:cNvSpPr>
            <a:spLocks noEditPoints="1" noChangeArrowheads="1"/>
          </p:cNvSpPr>
          <p:nvPr/>
        </p:nvSpPr>
        <p:spPr bwMode="auto">
          <a:xfrm>
            <a:off x="6858000" y="1735138"/>
            <a:ext cx="1066800" cy="47466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8" name="File"/>
          <p:cNvSpPr>
            <a:spLocks noEditPoints="1" noChangeArrowheads="1"/>
          </p:cNvSpPr>
          <p:nvPr/>
        </p:nvSpPr>
        <p:spPr bwMode="auto">
          <a:xfrm>
            <a:off x="48006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39" name="File"/>
          <p:cNvSpPr>
            <a:spLocks noEditPoints="1" noChangeArrowheads="1"/>
          </p:cNvSpPr>
          <p:nvPr/>
        </p:nvSpPr>
        <p:spPr bwMode="auto">
          <a:xfrm>
            <a:off x="2057400" y="1676400"/>
            <a:ext cx="1371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0" name="File"/>
          <p:cNvSpPr>
            <a:spLocks noEditPoints="1" noChangeArrowheads="1"/>
          </p:cNvSpPr>
          <p:nvPr/>
        </p:nvSpPr>
        <p:spPr bwMode="auto">
          <a:xfrm>
            <a:off x="5181600" y="457200"/>
            <a:ext cx="1676400" cy="6858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181600" y="685800"/>
            <a:ext cx="173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Macintosh HD</a:t>
            </a:r>
            <a:endParaRPr lang="fr-FR" sz="2000">
              <a:latin typeface="Times" charset="0"/>
              <a:cs typeface="+mn-cs"/>
            </a:endParaRP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H="1">
            <a:off x="2971800" y="1143000"/>
            <a:ext cx="30480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5791200" y="11430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6019800" y="11430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822325" y="171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057400" y="1828800"/>
            <a:ext cx="142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Utilisateurs</a:t>
            </a:r>
            <a:endParaRPr lang="fr-FR">
              <a:cs typeface="+mn-cs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4724400" y="1828800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Applications</a:t>
            </a:r>
            <a:endParaRPr lang="fr-FR">
              <a:cs typeface="+mn-cs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781800" y="1828800"/>
            <a:ext cx="1131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Système</a:t>
            </a:r>
            <a:endParaRPr lang="fr-FR">
              <a:cs typeface="+mn-cs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6019800" y="1143000"/>
            <a:ext cx="2590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8305800" y="18288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H="1">
            <a:off x="1066800" y="2209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3" name="Line 21"/>
          <p:cNvSpPr>
            <a:spLocks noChangeShapeType="1"/>
          </p:cNvSpPr>
          <p:nvPr/>
        </p:nvSpPr>
        <p:spPr bwMode="auto">
          <a:xfrm flipH="1">
            <a:off x="2438400" y="2209800"/>
            <a:ext cx="228600" cy="609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>
            <a:off x="2667000" y="22098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304800" y="2819400"/>
            <a:ext cx="73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buv2</a:t>
            </a:r>
            <a:endParaRPr lang="fr-FR">
              <a:cs typeface="+mn-cs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1752600" y="2819400"/>
            <a:ext cx="1111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Etudiant</a:t>
            </a:r>
            <a:endParaRPr lang="fr-FR">
              <a:cs typeface="+mn-cs"/>
            </a:endParaRP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3352800" y="2819400"/>
            <a:ext cx="104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Partagé</a:t>
            </a:r>
            <a:endParaRPr lang="fr-FR">
              <a:cs typeface="+mn-cs"/>
            </a:endParaRPr>
          </a:p>
        </p:txBody>
      </p:sp>
      <p:sp>
        <p:nvSpPr>
          <p:cNvPr id="95258" name="Line 26"/>
          <p:cNvSpPr>
            <a:spLocks noChangeShapeType="1"/>
          </p:cNvSpPr>
          <p:nvPr/>
        </p:nvSpPr>
        <p:spPr bwMode="auto">
          <a:xfrm flipH="1">
            <a:off x="5029200" y="2286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59" name="Line 27"/>
          <p:cNvSpPr>
            <a:spLocks noChangeShapeType="1"/>
          </p:cNvSpPr>
          <p:nvPr/>
        </p:nvSpPr>
        <p:spPr bwMode="auto">
          <a:xfrm>
            <a:off x="5562600" y="2286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60" name="Line 28"/>
          <p:cNvSpPr>
            <a:spLocks noChangeShapeType="1"/>
          </p:cNvSpPr>
          <p:nvPr/>
        </p:nvSpPr>
        <p:spPr bwMode="auto">
          <a:xfrm>
            <a:off x="5562600" y="2286000"/>
            <a:ext cx="1752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796" name="Group 29"/>
          <p:cNvGrpSpPr>
            <a:grpSpLocks/>
          </p:cNvGrpSpPr>
          <p:nvPr/>
        </p:nvGrpSpPr>
        <p:grpSpPr bwMode="auto">
          <a:xfrm>
            <a:off x="4572000" y="2743200"/>
            <a:ext cx="1033463" cy="609600"/>
            <a:chOff x="3600" y="2976"/>
            <a:chExt cx="624" cy="525"/>
          </a:xfrm>
        </p:grpSpPr>
        <p:sp>
          <p:nvSpPr>
            <p:cNvPr id="95262" name="AutoShape 30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3" name="Text Box 31"/>
            <p:cNvSpPr txBox="1">
              <a:spLocks noChangeArrowheads="1"/>
            </p:cNvSpPr>
            <p:nvPr/>
          </p:nvSpPr>
          <p:spPr bwMode="auto">
            <a:xfrm>
              <a:off x="3600" y="3120"/>
              <a:ext cx="580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Aperçu</a:t>
              </a:r>
            </a:p>
          </p:txBody>
        </p:sp>
      </p:grpSp>
      <p:grpSp>
        <p:nvGrpSpPr>
          <p:cNvPr id="32797" name="Group 32"/>
          <p:cNvGrpSpPr>
            <a:grpSpLocks/>
          </p:cNvGrpSpPr>
          <p:nvPr/>
        </p:nvGrpSpPr>
        <p:grpSpPr bwMode="auto">
          <a:xfrm>
            <a:off x="5791200" y="2743200"/>
            <a:ext cx="838200" cy="609600"/>
            <a:chOff x="4272" y="2976"/>
            <a:chExt cx="624" cy="525"/>
          </a:xfrm>
        </p:grpSpPr>
        <p:sp>
          <p:nvSpPr>
            <p:cNvPr id="95265" name="AutoShape 33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6" name="Text Box 34"/>
            <p:cNvSpPr txBox="1">
              <a:spLocks noChangeArrowheads="1"/>
            </p:cNvSpPr>
            <p:nvPr/>
          </p:nvSpPr>
          <p:spPr bwMode="auto">
            <a:xfrm>
              <a:off x="4272" y="3120"/>
              <a:ext cx="468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Mail</a:t>
              </a:r>
            </a:p>
          </p:txBody>
        </p:sp>
      </p:grpSp>
      <p:grpSp>
        <p:nvGrpSpPr>
          <p:cNvPr id="32798" name="Group 35"/>
          <p:cNvGrpSpPr>
            <a:grpSpLocks/>
          </p:cNvGrpSpPr>
          <p:nvPr/>
        </p:nvGrpSpPr>
        <p:grpSpPr bwMode="auto">
          <a:xfrm>
            <a:off x="6934200" y="2743200"/>
            <a:ext cx="838200" cy="457200"/>
            <a:chOff x="2688" y="2976"/>
            <a:chExt cx="672" cy="384"/>
          </a:xfrm>
        </p:grpSpPr>
        <p:sp>
          <p:nvSpPr>
            <p:cNvPr id="95268" name="File"/>
            <p:cNvSpPr>
              <a:spLocks noEditPoints="1" noChangeArrowheads="1"/>
            </p:cNvSpPr>
            <p:nvPr/>
          </p:nvSpPr>
          <p:spPr bwMode="auto">
            <a:xfrm>
              <a:off x="2736" y="2976"/>
              <a:ext cx="624" cy="38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FFFF89"/>
            </a:solidFill>
            <a:ln>
              <a:noFill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69" name="Text Box 37"/>
            <p:cNvSpPr txBox="1">
              <a:spLocks noChangeArrowheads="1"/>
            </p:cNvSpPr>
            <p:nvPr/>
          </p:nvSpPr>
          <p:spPr bwMode="auto">
            <a:xfrm>
              <a:off x="2688" y="3024"/>
              <a:ext cx="66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Office</a:t>
              </a:r>
            </a:p>
          </p:txBody>
        </p:sp>
      </p:grpSp>
      <p:sp>
        <p:nvSpPr>
          <p:cNvPr id="95270" name="Line 38"/>
          <p:cNvSpPr>
            <a:spLocks noChangeShapeType="1"/>
          </p:cNvSpPr>
          <p:nvPr/>
        </p:nvSpPr>
        <p:spPr bwMode="auto">
          <a:xfrm flipH="1">
            <a:off x="6858000" y="3200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>
            <a:off x="7391400" y="32004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32801" name="Group 40"/>
          <p:cNvGrpSpPr>
            <a:grpSpLocks/>
          </p:cNvGrpSpPr>
          <p:nvPr/>
        </p:nvGrpSpPr>
        <p:grpSpPr bwMode="auto">
          <a:xfrm>
            <a:off x="6477000" y="3657600"/>
            <a:ext cx="838200" cy="609600"/>
            <a:chOff x="3600" y="2976"/>
            <a:chExt cx="624" cy="525"/>
          </a:xfrm>
        </p:grpSpPr>
        <p:sp>
          <p:nvSpPr>
            <p:cNvPr id="95273" name="AutoShape 41"/>
            <p:cNvSpPr>
              <a:spLocks noChangeArrowheads="1"/>
            </p:cNvSpPr>
            <p:nvPr/>
          </p:nvSpPr>
          <p:spPr bwMode="auto">
            <a:xfrm>
              <a:off x="3600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4" name="Text Box 42"/>
            <p:cNvSpPr txBox="1">
              <a:spLocks noChangeArrowheads="1"/>
            </p:cNvSpPr>
            <p:nvPr/>
          </p:nvSpPr>
          <p:spPr bwMode="auto">
            <a:xfrm>
              <a:off x="3600" y="3120"/>
              <a:ext cx="58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Word</a:t>
              </a:r>
            </a:p>
          </p:txBody>
        </p:sp>
      </p:grpSp>
      <p:grpSp>
        <p:nvGrpSpPr>
          <p:cNvPr id="32802" name="Group 43"/>
          <p:cNvGrpSpPr>
            <a:grpSpLocks/>
          </p:cNvGrpSpPr>
          <p:nvPr/>
        </p:nvGrpSpPr>
        <p:grpSpPr bwMode="auto">
          <a:xfrm>
            <a:off x="7620000" y="3657600"/>
            <a:ext cx="838200" cy="609600"/>
            <a:chOff x="4272" y="2976"/>
            <a:chExt cx="624" cy="525"/>
          </a:xfrm>
        </p:grpSpPr>
        <p:sp>
          <p:nvSpPr>
            <p:cNvPr id="95276" name="AutoShape 44"/>
            <p:cNvSpPr>
              <a:spLocks noChangeArrowheads="1"/>
            </p:cNvSpPr>
            <p:nvPr/>
          </p:nvSpPr>
          <p:spPr bwMode="auto">
            <a:xfrm>
              <a:off x="4272" y="2976"/>
              <a:ext cx="624" cy="525"/>
            </a:xfrm>
            <a:prstGeom prst="cube">
              <a:avLst>
                <a:gd name="adj" fmla="val 19806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95277" name="Text Box 45"/>
            <p:cNvSpPr txBox="1">
              <a:spLocks noChangeArrowheads="1"/>
            </p:cNvSpPr>
            <p:nvPr/>
          </p:nvSpPr>
          <p:spPr bwMode="auto">
            <a:xfrm>
              <a:off x="4272" y="3120"/>
              <a:ext cx="567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>
                  <a:latin typeface="Tahoma" charset="0"/>
                  <a:cs typeface="+mn-cs"/>
                </a:rPr>
                <a:t>Excel</a:t>
              </a:r>
            </a:p>
          </p:txBody>
        </p:sp>
      </p:grpSp>
      <p:sp>
        <p:nvSpPr>
          <p:cNvPr id="95278" name="Line 46"/>
          <p:cNvSpPr>
            <a:spLocks noChangeShapeType="1"/>
          </p:cNvSpPr>
          <p:nvPr/>
        </p:nvSpPr>
        <p:spPr bwMode="auto">
          <a:xfrm flipH="1">
            <a:off x="685800" y="32766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79" name="Line 47"/>
          <p:cNvSpPr>
            <a:spLocks noChangeShapeType="1"/>
          </p:cNvSpPr>
          <p:nvPr/>
        </p:nvSpPr>
        <p:spPr bwMode="auto">
          <a:xfrm flipH="1">
            <a:off x="2133600" y="3276600"/>
            <a:ext cx="1524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0" name="Line 48"/>
          <p:cNvSpPr>
            <a:spLocks noChangeShapeType="1"/>
          </p:cNvSpPr>
          <p:nvPr/>
        </p:nvSpPr>
        <p:spPr bwMode="auto">
          <a:xfrm>
            <a:off x="2286000" y="32766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1" name="File"/>
          <p:cNvSpPr>
            <a:spLocks noEditPoints="1" noChangeArrowheads="1"/>
          </p:cNvSpPr>
          <p:nvPr/>
        </p:nvSpPr>
        <p:spPr bwMode="auto">
          <a:xfrm>
            <a:off x="1219200" y="3886200"/>
            <a:ext cx="18288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Mon_Dossier</a:t>
            </a:r>
          </a:p>
        </p:txBody>
      </p:sp>
      <p:sp>
        <p:nvSpPr>
          <p:cNvPr id="95282" name="File"/>
          <p:cNvSpPr>
            <a:spLocks noEditPoints="1" noChangeArrowheads="1"/>
          </p:cNvSpPr>
          <p:nvPr/>
        </p:nvSpPr>
        <p:spPr bwMode="auto">
          <a:xfrm>
            <a:off x="3276600" y="3886200"/>
            <a:ext cx="1752600" cy="533400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89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Documents</a:t>
            </a:r>
          </a:p>
        </p:txBody>
      </p:sp>
      <p:sp>
        <p:nvSpPr>
          <p:cNvPr id="95283" name="Line 51"/>
          <p:cNvSpPr>
            <a:spLocks noChangeShapeType="1"/>
          </p:cNvSpPr>
          <p:nvPr/>
        </p:nvSpPr>
        <p:spPr bwMode="auto">
          <a:xfrm flipH="1">
            <a:off x="533400" y="4495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4" name="Line 52"/>
          <p:cNvSpPr>
            <a:spLocks noChangeShapeType="1"/>
          </p:cNvSpPr>
          <p:nvPr/>
        </p:nvSpPr>
        <p:spPr bwMode="auto">
          <a:xfrm>
            <a:off x="2133600" y="4495800"/>
            <a:ext cx="16002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5" name="Line 53"/>
          <p:cNvSpPr>
            <a:spLocks noChangeShapeType="1"/>
          </p:cNvSpPr>
          <p:nvPr/>
        </p:nvSpPr>
        <p:spPr bwMode="auto">
          <a:xfrm>
            <a:off x="2133600" y="4495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6" name="Document"/>
          <p:cNvSpPr>
            <a:spLocks noEditPoints="1" noChangeArrowheads="1"/>
          </p:cNvSpPr>
          <p:nvPr/>
        </p:nvSpPr>
        <p:spPr bwMode="auto">
          <a:xfrm>
            <a:off x="1844675" y="5029200"/>
            <a:ext cx="822325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1752600" y="52578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jm.jpg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88" name="Document"/>
          <p:cNvSpPr>
            <a:spLocks noEditPoints="1" noChangeArrowheads="1"/>
          </p:cNvSpPr>
          <p:nvPr/>
        </p:nvSpPr>
        <p:spPr bwMode="auto">
          <a:xfrm>
            <a:off x="3276600" y="5029200"/>
            <a:ext cx="1066800" cy="91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89" name="Text Box 57"/>
          <p:cNvSpPr txBox="1">
            <a:spLocks noChangeArrowheads="1"/>
          </p:cNvSpPr>
          <p:nvPr/>
        </p:nvSpPr>
        <p:spPr bwMode="auto">
          <a:xfrm>
            <a:off x="3184525" y="5257800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texte.txt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0" name="Document"/>
          <p:cNvSpPr>
            <a:spLocks noEditPoints="1" noChangeArrowheads="1"/>
          </p:cNvSpPr>
          <p:nvPr/>
        </p:nvSpPr>
        <p:spPr bwMode="auto">
          <a:xfrm>
            <a:off x="0" y="5105400"/>
            <a:ext cx="1371600" cy="838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152400" y="5181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i="1">
                <a:latin typeface="Tahoma" charset="0"/>
                <a:cs typeface="+mn-cs"/>
              </a:rPr>
              <a:t>Menerve.mpeg</a:t>
            </a:r>
            <a:endParaRPr lang="fr-FR" sz="2000">
              <a:latin typeface="Tahoma" charset="0"/>
              <a:cs typeface="+mn-cs"/>
            </a:endParaRP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381000" y="3810000"/>
            <a:ext cx="530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>
                <a:latin typeface="Tahoma" charset="0"/>
                <a:cs typeface="+mn-cs"/>
              </a:rPr>
              <a:t>•••</a:t>
            </a:r>
            <a:endParaRPr lang="fr-FR">
              <a:cs typeface="+mn-cs"/>
            </a:endParaRPr>
          </a:p>
        </p:txBody>
      </p:sp>
      <p:sp>
        <p:nvSpPr>
          <p:cNvPr id="95294" name="Text Box 62"/>
          <p:cNvSpPr txBox="1">
            <a:spLocks noChangeArrowheads="1"/>
          </p:cNvSpPr>
          <p:nvPr/>
        </p:nvSpPr>
        <p:spPr bwMode="auto">
          <a:xfrm>
            <a:off x="3286477" y="6074360"/>
            <a:ext cx="51592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/Utilisateurs/Etudiant/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59E854-03C4-5C4A-970A-64F40EEB529F}"/>
              </a:ext>
            </a:extLst>
          </p:cNvPr>
          <p:cNvSpPr txBox="1"/>
          <p:nvPr/>
        </p:nvSpPr>
        <p:spPr>
          <a:xfrm>
            <a:off x="0" y="6072127"/>
            <a:ext cx="3286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absolu =</a:t>
            </a: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348E7568-CFBC-A34F-BE24-A63268E1DC53}"/>
              </a:ext>
            </a:extLst>
          </p:cNvPr>
          <p:cNvSpPr txBox="1"/>
          <p:nvPr/>
        </p:nvSpPr>
        <p:spPr>
          <a:xfrm>
            <a:off x="-1" y="6374350"/>
            <a:ext cx="6622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130FE"/>
                </a:solidFill>
              </a:rPr>
              <a:t>Chemin d’accès relatif à partir du dossier Etudiant =</a:t>
            </a:r>
          </a:p>
        </p:txBody>
      </p:sp>
      <p:sp>
        <p:nvSpPr>
          <p:cNvPr id="70" name="Text Box 64">
            <a:extLst>
              <a:ext uri="{FF2B5EF4-FFF2-40B4-BE49-F238E27FC236}">
                <a16:creationId xmlns:a16="http://schemas.microsoft.com/office/drawing/2014/main" id="{ED68F55B-2C66-8240-B376-BA11DE43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374350"/>
            <a:ext cx="267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5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2000" fill="hold"/>
                                        <p:tgtEl>
                                          <p:spTgt spid="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20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20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16632"/>
            <a:ext cx="6135216" cy="1412776"/>
          </a:xfrm>
        </p:spPr>
        <p:txBody>
          <a:bodyPr/>
          <a:lstStyle/>
          <a:p>
            <a:pPr>
              <a:defRPr/>
            </a:pPr>
            <a:r>
              <a:rPr lang="fr-FR" sz="4000" dirty="0">
                <a:latin typeface="Arial Black" charset="0"/>
                <a:cs typeface="+mj-cs"/>
              </a:rPr>
              <a:t>Le chemin d’accès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76400"/>
            <a:ext cx="2743200" cy="3352800"/>
          </a:xfrm>
        </p:spPr>
        <p:txBody>
          <a:bodyPr/>
          <a:lstStyle/>
          <a:p>
            <a:pPr>
              <a:defRPr/>
            </a:pPr>
            <a:r>
              <a:rPr lang="fr-FR" sz="2400" dirty="0">
                <a:cs typeface="+mn-cs"/>
              </a:rPr>
              <a:t>La suite des dossiers menant de la racine à un fichier détermine ce fichier sans ambiguïté.</a:t>
            </a:r>
          </a:p>
        </p:txBody>
      </p:sp>
      <p:pic>
        <p:nvPicPr>
          <p:cNvPr id="81924" name="Picture 4" descr="Fen_H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5532438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2" name="Freeform 12"/>
          <p:cNvSpPr>
            <a:spLocks/>
          </p:cNvSpPr>
          <p:nvPr/>
        </p:nvSpPr>
        <p:spPr bwMode="auto">
          <a:xfrm>
            <a:off x="5551488" y="1600200"/>
            <a:ext cx="995363" cy="430213"/>
          </a:xfrm>
          <a:custGeom>
            <a:avLst/>
            <a:gdLst>
              <a:gd name="T0" fmla="*/ 345 w 627"/>
              <a:gd name="T1" fmla="*/ 56 h 271"/>
              <a:gd name="T2" fmla="*/ 246 w 627"/>
              <a:gd name="T3" fmla="*/ 26 h 271"/>
              <a:gd name="T4" fmla="*/ 10 w 627"/>
              <a:gd name="T5" fmla="*/ 72 h 271"/>
              <a:gd name="T6" fmla="*/ 25 w 627"/>
              <a:gd name="T7" fmla="*/ 178 h 271"/>
              <a:gd name="T8" fmla="*/ 147 w 627"/>
              <a:gd name="T9" fmla="*/ 232 h 271"/>
              <a:gd name="T10" fmla="*/ 201 w 627"/>
              <a:gd name="T11" fmla="*/ 239 h 271"/>
              <a:gd name="T12" fmla="*/ 315 w 627"/>
              <a:gd name="T13" fmla="*/ 262 h 271"/>
              <a:gd name="T14" fmla="*/ 551 w 627"/>
              <a:gd name="T15" fmla="*/ 239 h 271"/>
              <a:gd name="T16" fmla="*/ 597 w 627"/>
              <a:gd name="T17" fmla="*/ 209 h 271"/>
              <a:gd name="T18" fmla="*/ 627 w 627"/>
              <a:gd name="T19" fmla="*/ 193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27" h="271">
                <a:moveTo>
                  <a:pt x="345" y="56"/>
                </a:moveTo>
                <a:cubicBezTo>
                  <a:pt x="312" y="39"/>
                  <a:pt x="280" y="36"/>
                  <a:pt x="246" y="26"/>
                </a:cubicBezTo>
                <a:cubicBezTo>
                  <a:pt x="124" y="30"/>
                  <a:pt x="77" y="0"/>
                  <a:pt x="10" y="72"/>
                </a:cubicBezTo>
                <a:cubicBezTo>
                  <a:pt x="13" y="107"/>
                  <a:pt x="0" y="152"/>
                  <a:pt x="25" y="178"/>
                </a:cubicBezTo>
                <a:cubicBezTo>
                  <a:pt x="54" y="208"/>
                  <a:pt x="106" y="224"/>
                  <a:pt x="147" y="232"/>
                </a:cubicBezTo>
                <a:cubicBezTo>
                  <a:pt x="164" y="235"/>
                  <a:pt x="183" y="235"/>
                  <a:pt x="201" y="239"/>
                </a:cubicBezTo>
                <a:cubicBezTo>
                  <a:pt x="239" y="245"/>
                  <a:pt x="315" y="262"/>
                  <a:pt x="315" y="262"/>
                </a:cubicBezTo>
                <a:cubicBezTo>
                  <a:pt x="336" y="261"/>
                  <a:pt x="492" y="271"/>
                  <a:pt x="551" y="239"/>
                </a:cubicBezTo>
                <a:cubicBezTo>
                  <a:pt x="567" y="230"/>
                  <a:pt x="579" y="215"/>
                  <a:pt x="597" y="209"/>
                </a:cubicBezTo>
                <a:cubicBezTo>
                  <a:pt x="623" y="199"/>
                  <a:pt x="614" y="207"/>
                  <a:pt x="627" y="193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2270125" y="1981200"/>
            <a:ext cx="5151441" cy="4214813"/>
            <a:chOff x="1430" y="1248"/>
            <a:chExt cx="3245" cy="2655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1430" y="3651"/>
              <a:ext cx="324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2000" dirty="0">
                  <a:latin typeface="Tahoma" charset="0"/>
                  <a:cs typeface="+mn-cs"/>
                </a:rPr>
                <a:t>/Utilisateurs/</a:t>
              </a:r>
              <a:r>
                <a:rPr lang="fr-FR" sz="2000" dirty="0" err="1">
                  <a:latin typeface="Tahoma" charset="0"/>
                  <a:cs typeface="+mn-cs"/>
                </a:rPr>
                <a:t>etudiant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Mon_Dossier</a:t>
              </a:r>
              <a:r>
                <a:rPr lang="fr-FR" sz="2000" dirty="0">
                  <a:latin typeface="Tahoma" charset="0"/>
                  <a:cs typeface="+mn-cs"/>
                </a:rPr>
                <a:t>/</a:t>
              </a:r>
              <a:r>
                <a:rPr lang="fr-FR" sz="2000" dirty="0" err="1">
                  <a:latin typeface="Tahoma" charset="0"/>
                  <a:cs typeface="+mn-cs"/>
                </a:rPr>
                <a:t>texte.txt</a:t>
              </a:r>
              <a:endParaRPr lang="fr-FR" sz="2000" dirty="0">
                <a:latin typeface="Tahoma" charset="0"/>
                <a:cs typeface="+mn-cs"/>
              </a:endParaRPr>
            </a:p>
          </p:txBody>
        </p:sp>
        <p:sp>
          <p:nvSpPr>
            <p:cNvPr id="81934" name="Line 14"/>
            <p:cNvSpPr>
              <a:spLocks noChangeShapeType="1"/>
            </p:cNvSpPr>
            <p:nvPr/>
          </p:nvSpPr>
          <p:spPr bwMode="auto">
            <a:xfrm flipH="1">
              <a:off x="2640" y="1248"/>
              <a:ext cx="91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5" name="Freeform 15"/>
            <p:cNvSpPr>
              <a:spLocks/>
            </p:cNvSpPr>
            <p:nvPr/>
          </p:nvSpPr>
          <p:spPr bwMode="auto">
            <a:xfrm>
              <a:off x="2256" y="187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3657600" y="3276600"/>
            <a:ext cx="1066800" cy="381000"/>
            <a:chOff x="2304" y="2064"/>
            <a:chExt cx="672" cy="240"/>
          </a:xfrm>
        </p:grpSpPr>
        <p:sp>
          <p:nvSpPr>
            <p:cNvPr id="81936" name="Freeform 16"/>
            <p:cNvSpPr>
              <a:spLocks/>
            </p:cNvSpPr>
            <p:nvPr/>
          </p:nvSpPr>
          <p:spPr bwMode="auto">
            <a:xfrm>
              <a:off x="2448" y="211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7" name="Line 17"/>
            <p:cNvSpPr>
              <a:spLocks noChangeShapeType="1"/>
            </p:cNvSpPr>
            <p:nvPr/>
          </p:nvSpPr>
          <p:spPr bwMode="auto">
            <a:xfrm flipH="1" flipV="1">
              <a:off x="2304" y="2064"/>
              <a:ext cx="14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5" name="Group 25"/>
          <p:cNvGrpSpPr>
            <a:grpSpLocks/>
          </p:cNvGrpSpPr>
          <p:nvPr/>
        </p:nvGrpSpPr>
        <p:grpSpPr bwMode="auto">
          <a:xfrm>
            <a:off x="3886199" y="3657600"/>
            <a:ext cx="1066800" cy="762000"/>
            <a:chOff x="2448" y="2304"/>
            <a:chExt cx="672" cy="480"/>
          </a:xfrm>
        </p:grpSpPr>
        <p:sp>
          <p:nvSpPr>
            <p:cNvPr id="81938" name="Freeform 18"/>
            <p:cNvSpPr>
              <a:spLocks/>
            </p:cNvSpPr>
            <p:nvPr/>
          </p:nvSpPr>
          <p:spPr bwMode="auto">
            <a:xfrm>
              <a:off x="2592" y="2592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39" name="Line 19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9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  <p:grpSp>
        <p:nvGrpSpPr>
          <p:cNvPr id="81946" name="Group 26"/>
          <p:cNvGrpSpPr>
            <a:grpSpLocks/>
          </p:cNvGrpSpPr>
          <p:nvPr/>
        </p:nvGrpSpPr>
        <p:grpSpPr bwMode="auto">
          <a:xfrm>
            <a:off x="4038599" y="4343400"/>
            <a:ext cx="1066800" cy="533400"/>
            <a:chOff x="2544" y="2736"/>
            <a:chExt cx="672" cy="336"/>
          </a:xfrm>
        </p:grpSpPr>
        <p:sp>
          <p:nvSpPr>
            <p:cNvPr id="81940" name="Freeform 20"/>
            <p:cNvSpPr>
              <a:spLocks/>
            </p:cNvSpPr>
            <p:nvPr/>
          </p:nvSpPr>
          <p:spPr bwMode="auto">
            <a:xfrm>
              <a:off x="2688" y="2880"/>
              <a:ext cx="528" cy="192"/>
            </a:xfrm>
            <a:custGeom>
              <a:avLst/>
              <a:gdLst>
                <a:gd name="T0" fmla="*/ 345 w 627"/>
                <a:gd name="T1" fmla="*/ 56 h 271"/>
                <a:gd name="T2" fmla="*/ 246 w 627"/>
                <a:gd name="T3" fmla="*/ 26 h 271"/>
                <a:gd name="T4" fmla="*/ 10 w 627"/>
                <a:gd name="T5" fmla="*/ 72 h 271"/>
                <a:gd name="T6" fmla="*/ 25 w 627"/>
                <a:gd name="T7" fmla="*/ 178 h 271"/>
                <a:gd name="T8" fmla="*/ 147 w 627"/>
                <a:gd name="T9" fmla="*/ 232 h 271"/>
                <a:gd name="T10" fmla="*/ 201 w 627"/>
                <a:gd name="T11" fmla="*/ 239 h 271"/>
                <a:gd name="T12" fmla="*/ 315 w 627"/>
                <a:gd name="T13" fmla="*/ 262 h 271"/>
                <a:gd name="T14" fmla="*/ 551 w 627"/>
                <a:gd name="T15" fmla="*/ 239 h 271"/>
                <a:gd name="T16" fmla="*/ 597 w 627"/>
                <a:gd name="T17" fmla="*/ 209 h 271"/>
                <a:gd name="T18" fmla="*/ 627 w 627"/>
                <a:gd name="T19" fmla="*/ 193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7" h="271">
                  <a:moveTo>
                    <a:pt x="345" y="56"/>
                  </a:moveTo>
                  <a:cubicBezTo>
                    <a:pt x="312" y="39"/>
                    <a:pt x="280" y="36"/>
                    <a:pt x="246" y="26"/>
                  </a:cubicBezTo>
                  <a:cubicBezTo>
                    <a:pt x="124" y="30"/>
                    <a:pt x="77" y="0"/>
                    <a:pt x="10" y="72"/>
                  </a:cubicBezTo>
                  <a:cubicBezTo>
                    <a:pt x="13" y="107"/>
                    <a:pt x="0" y="152"/>
                    <a:pt x="25" y="178"/>
                  </a:cubicBezTo>
                  <a:cubicBezTo>
                    <a:pt x="54" y="208"/>
                    <a:pt x="106" y="224"/>
                    <a:pt x="147" y="232"/>
                  </a:cubicBezTo>
                  <a:cubicBezTo>
                    <a:pt x="164" y="235"/>
                    <a:pt x="183" y="235"/>
                    <a:pt x="201" y="239"/>
                  </a:cubicBezTo>
                  <a:cubicBezTo>
                    <a:pt x="239" y="245"/>
                    <a:pt x="315" y="262"/>
                    <a:pt x="315" y="262"/>
                  </a:cubicBezTo>
                  <a:cubicBezTo>
                    <a:pt x="336" y="261"/>
                    <a:pt x="492" y="271"/>
                    <a:pt x="551" y="239"/>
                  </a:cubicBezTo>
                  <a:cubicBezTo>
                    <a:pt x="567" y="230"/>
                    <a:pt x="579" y="215"/>
                    <a:pt x="597" y="209"/>
                  </a:cubicBezTo>
                  <a:cubicBezTo>
                    <a:pt x="623" y="199"/>
                    <a:pt x="614" y="207"/>
                    <a:pt x="627" y="193"/>
                  </a:cubicBezTo>
                </a:path>
              </a:pathLst>
            </a:custGeom>
            <a:noFill/>
            <a:ln w="38100" cmpd="sng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  <p:sp>
          <p:nvSpPr>
            <p:cNvPr id="81941" name="Line 21"/>
            <p:cNvSpPr>
              <a:spLocks noChangeShapeType="1"/>
            </p:cNvSpPr>
            <p:nvPr/>
          </p:nvSpPr>
          <p:spPr bwMode="auto">
            <a:xfrm flipH="1" flipV="1">
              <a:off x="2544" y="273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1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6336704" cy="1008112"/>
          </a:xfrm>
        </p:spPr>
        <p:txBody>
          <a:bodyPr/>
          <a:lstStyle/>
          <a:p>
            <a:pPr>
              <a:defRPr/>
            </a:pPr>
            <a:r>
              <a:rPr lang="fr-FR" sz="4000">
                <a:latin typeface="Arial Black" charset="0"/>
                <a:cs typeface="+mj-cs"/>
              </a:rPr>
              <a:t>Le chemin d’accès</a:t>
            </a:r>
          </a:p>
        </p:txBody>
      </p:sp>
      <p:pic>
        <p:nvPicPr>
          <p:cNvPr id="94218" name="Picture 10" descr="Brows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209800"/>
            <a:ext cx="8839200" cy="2743200"/>
          </a:xfrm>
        </p:spPr>
      </p:pic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660525" y="5186363"/>
            <a:ext cx="52907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000" dirty="0">
                <a:latin typeface="Tahoma" charset="0"/>
                <a:cs typeface="+mn-cs"/>
              </a:rPr>
              <a:t>/Utilisateurs/</a:t>
            </a:r>
            <a:r>
              <a:rPr lang="fr-FR" sz="2000" dirty="0" err="1">
                <a:latin typeface="Tahoma" charset="0"/>
                <a:cs typeface="+mn-cs"/>
              </a:rPr>
              <a:t>etudiant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Mon_Dossier</a:t>
            </a:r>
            <a:r>
              <a:rPr lang="fr-FR" sz="2000" dirty="0">
                <a:latin typeface="Tahoma" charset="0"/>
                <a:cs typeface="+mn-cs"/>
              </a:rPr>
              <a:t>/</a:t>
            </a:r>
            <a:r>
              <a:rPr lang="fr-FR" sz="2000" dirty="0" err="1">
                <a:latin typeface="Tahoma" charset="0"/>
                <a:cs typeface="+mn-cs"/>
              </a:rPr>
              <a:t>texte.txt</a:t>
            </a:r>
            <a:endParaRPr lang="fr-FR" sz="2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10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Objectifs des enseignements en informatique en licence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345238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Renforcer les </a:t>
            </a:r>
            <a:r>
              <a:rPr lang="fr-FR" b="1" dirty="0">
                <a:solidFill>
                  <a:srgbClr val="236896"/>
                </a:solidFill>
              </a:rPr>
              <a:t>compétences numériques </a:t>
            </a:r>
            <a:r>
              <a:rPr lang="fr-FR" dirty="0"/>
              <a:t>des étudiants</a:t>
            </a:r>
          </a:p>
          <a:p>
            <a:pPr lvl="1"/>
            <a:r>
              <a:rPr lang="fr-FR" dirty="0"/>
              <a:t>Utilisation </a:t>
            </a:r>
            <a:r>
              <a:rPr lang="fr-FR" b="1" dirty="0">
                <a:solidFill>
                  <a:srgbClr val="236896"/>
                </a:solidFill>
              </a:rPr>
              <a:t>efficace</a:t>
            </a:r>
            <a:r>
              <a:rPr lang="fr-FR" dirty="0">
                <a:solidFill>
                  <a:srgbClr val="236896"/>
                </a:solidFill>
              </a:rPr>
              <a:t> </a:t>
            </a:r>
            <a:r>
              <a:rPr lang="fr-FR" dirty="0"/>
              <a:t>d’un ordinateur pour usages de base (Communiquer, collaborer, conception de documents (rapports, mémoire, …), traitement de données, …)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Capacité d’adaptation</a:t>
            </a:r>
          </a:p>
          <a:p>
            <a:pPr lvl="1"/>
            <a:r>
              <a:rPr lang="fr-FR" b="1" dirty="0">
                <a:solidFill>
                  <a:srgbClr val="236896"/>
                </a:solidFill>
              </a:rPr>
              <a:t>Bon usage (</a:t>
            </a:r>
            <a:r>
              <a:rPr lang="fr-FR" sz="2400" dirty="0"/>
              <a:t>Droits, Devoirs, Risques... )</a:t>
            </a:r>
          </a:p>
          <a:p>
            <a:r>
              <a:rPr lang="fr-FR" dirty="0"/>
              <a:t>Préparer à des certifications</a:t>
            </a:r>
          </a:p>
          <a:p>
            <a:pPr lvl="1"/>
            <a:r>
              <a:rPr lang="fr-FR" dirty="0"/>
              <a:t>Les enseignements de L1 s’appuient sur le même référentiel que la certification </a:t>
            </a:r>
            <a:r>
              <a:rPr lang="fr-FR" dirty="0" err="1"/>
              <a:t>Pix</a:t>
            </a:r>
            <a:r>
              <a:rPr lang="fr-FR" dirty="0"/>
              <a:t> (proposée à partir de la L2)</a:t>
            </a:r>
          </a:p>
          <a:p>
            <a:pPr lvl="1"/>
            <a:r>
              <a:rPr lang="fr-FR" dirty="0"/>
              <a:t>L’université est centre de certification </a:t>
            </a:r>
            <a:r>
              <a:rPr lang="fr-FR" dirty="0" err="1"/>
              <a:t>Pix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938550" y="6356351"/>
            <a:ext cx="3262993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8355" y="4312817"/>
            <a:ext cx="2860947" cy="2043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3574" y="0"/>
            <a:ext cx="6837449" cy="1325563"/>
          </a:xfrm>
        </p:spPr>
        <p:txBody>
          <a:bodyPr/>
          <a:lstStyle/>
          <a:p>
            <a:r>
              <a:rPr lang="fr-FR" dirty="0"/>
              <a:t>Organisation des enseignements en informatique en licence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58630" y="1391654"/>
            <a:ext cx="7886700" cy="4867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obligatoire en L1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Objectifs = compétences utiles en licence : </a:t>
            </a:r>
            <a:r>
              <a:rPr lang="fr-FR" dirty="0"/>
              <a:t>notion de bases, styles en traitement de texte, gestion taille de documents, traitements de données, travail collaboratif, communication, …</a:t>
            </a:r>
            <a:endParaRPr lang="fr-FR" b="1" dirty="0">
              <a:solidFill>
                <a:srgbClr val="236896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1 : </a:t>
            </a:r>
            <a:r>
              <a:rPr lang="fr-FR" dirty="0"/>
              <a:t>niveau stage, </a:t>
            </a:r>
            <a:r>
              <a:rPr lang="fr-FR" b="1" dirty="0"/>
              <a:t>6 semaines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Semestre 2 : </a:t>
            </a:r>
            <a:r>
              <a:rPr lang="fr-FR" dirty="0"/>
              <a:t>niveau standard </a:t>
            </a:r>
            <a:br>
              <a:rPr lang="fr-FR" dirty="0"/>
            </a:br>
            <a:r>
              <a:rPr lang="fr-FR" dirty="0"/>
              <a:t>(selon résultat du semestre 1 en </a:t>
            </a:r>
            <a:r>
              <a:rPr lang="fr-FR" b="1" dirty="0"/>
              <a:t>6 ou 10 semaines)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Enseignement </a:t>
            </a:r>
            <a:r>
              <a:rPr lang="fr-FR" b="1" dirty="0">
                <a:solidFill>
                  <a:srgbClr val="FF0000"/>
                </a:solidFill>
              </a:rPr>
              <a:t>optionnel en L2/L3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 standard (10 semaines) si non validé</a:t>
            </a:r>
          </a:p>
          <a:p>
            <a:pPr lvl="1">
              <a:lnSpc>
                <a:spcPct val="120000"/>
              </a:lnSpc>
            </a:pPr>
            <a:r>
              <a:rPr lang="fr-FR" b="1" dirty="0">
                <a:solidFill>
                  <a:srgbClr val="236896"/>
                </a:solidFill>
              </a:rPr>
              <a:t>Niveaux spécialisés (anciennement appelés experts)</a:t>
            </a:r>
          </a:p>
          <a:p>
            <a:pPr lvl="2">
              <a:lnSpc>
                <a:spcPct val="120000"/>
              </a:lnSpc>
            </a:pPr>
            <a:r>
              <a:rPr lang="fr-FR" dirty="0">
                <a:solidFill>
                  <a:srgbClr val="236896"/>
                </a:solidFill>
              </a:rPr>
              <a:t>Expertise valorisable dans la vie professionnelle</a:t>
            </a:r>
          </a:p>
          <a:p>
            <a:pPr lvl="2">
              <a:lnSpc>
                <a:spcPct val="120000"/>
              </a:lnSpc>
            </a:pPr>
            <a:r>
              <a:rPr lang="fr-FR" dirty="0"/>
              <a:t>Perfectionnement et préparation Certification </a:t>
            </a:r>
            <a:r>
              <a:rPr lang="fr-FR" dirty="0" err="1"/>
              <a:t>Pix</a:t>
            </a:r>
            <a:endParaRPr lang="fr-FR" dirty="0"/>
          </a:p>
          <a:p>
            <a:pPr lvl="2">
              <a:lnSpc>
                <a:spcPct val="120000"/>
              </a:lnSpc>
            </a:pPr>
            <a:r>
              <a:rPr lang="fr-FR" dirty="0"/>
              <a:t>Ou thématique : Web  (CSS/HTML),  Tableur, Bases de données, Scratch (init. </a:t>
            </a:r>
            <a:r>
              <a:rPr lang="fr-FR" dirty="0" err="1"/>
              <a:t>prog</a:t>
            </a:r>
            <a:r>
              <a:rPr lang="fr-FR" dirty="0"/>
              <a:t>.)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753784" y="6356351"/>
            <a:ext cx="2057400" cy="365125"/>
          </a:xfrm>
        </p:spPr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30286" y="6356351"/>
            <a:ext cx="3284764" cy="365125"/>
          </a:xfrm>
        </p:spPr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9133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Présence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pour réussir !</a:t>
            </a:r>
          </a:p>
          <a:p>
            <a:r>
              <a:rPr lang="fr-FR" sz="2000" dirty="0"/>
              <a:t>pénalités d’absence (lourde) à partir de la troisième absence non justifiée</a:t>
            </a:r>
          </a:p>
          <a:p>
            <a:pPr lvl="1"/>
            <a:r>
              <a:rPr lang="fr-FR" sz="2000" dirty="0">
                <a:solidFill>
                  <a:srgbClr val="0000FF"/>
                </a:solidFill>
              </a:rPr>
              <a:t>justifiez vos absences au plus vite auprès de votre enseignant ou du secrétariat</a:t>
            </a:r>
          </a:p>
          <a:p>
            <a:r>
              <a:rPr lang="fr-FR" sz="2000" dirty="0"/>
              <a:t>Possibilité de désinscription en cas de deux absences consécutives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6" name="Picture 4" descr="Sans tit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18" y="3576818"/>
            <a:ext cx="5883108" cy="252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15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Changer de TD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Possible pendant les 3 prochaines semaines d’enseignement</a:t>
            </a:r>
            <a:br>
              <a:rPr lang="fr-FR" sz="2000" dirty="0"/>
            </a:br>
            <a:r>
              <a:rPr lang="fr-FR" sz="2000" dirty="0"/>
              <a:t>dans les groupes où il y a de la place</a:t>
            </a:r>
            <a:br>
              <a:rPr lang="fr-FR" sz="2000" dirty="0"/>
            </a:br>
            <a:endParaRPr lang="fr-FR" sz="2000" dirty="0"/>
          </a:p>
          <a:p>
            <a:r>
              <a:rPr lang="fr-FR" sz="2000" dirty="0"/>
              <a:t>Pour Montpellier </a:t>
            </a:r>
          </a:p>
          <a:p>
            <a:pPr lvl="1"/>
            <a:r>
              <a:rPr lang="fr-FR" sz="2000" dirty="0"/>
              <a:t>Les changements se réalisent sur </a:t>
            </a:r>
            <a:r>
              <a:rPr lang="fr-FR" sz="2000" b="1" dirty="0">
                <a:solidFill>
                  <a:srgbClr val="FF0000"/>
                </a:solidFill>
              </a:rPr>
              <a:t>notre site de gestion de TD</a:t>
            </a:r>
          </a:p>
          <a:p>
            <a:pPr lvl="2"/>
            <a:r>
              <a:rPr lang="fr-FR" sz="2000" dirty="0"/>
              <a:t>accès via </a:t>
            </a:r>
            <a:r>
              <a:rPr lang="fr-FR" sz="2000" dirty="0">
                <a:solidFill>
                  <a:srgbClr val="256898"/>
                </a:solidFill>
              </a:rPr>
              <a:t>https://www.univ-montp3.fr/miap/ens/info/</a:t>
            </a:r>
          </a:p>
          <a:p>
            <a:pPr lvl="2"/>
            <a:r>
              <a:rPr lang="fr-FR" sz="2000" dirty="0"/>
              <a:t>ou accès via ENT</a:t>
            </a:r>
          </a:p>
          <a:p>
            <a:pPr lvl="1"/>
            <a:r>
              <a:rPr lang="fr-FR" sz="2000" dirty="0"/>
              <a:t>Si souci, contactez le secrétariat des enseignements transversaux d’informatique : </a:t>
            </a:r>
            <a:r>
              <a:rPr lang="fr-FR" sz="2000" dirty="0">
                <a:solidFill>
                  <a:srgbClr val="256898"/>
                </a:solidFill>
              </a:rPr>
              <a:t>miap.cours_informatique@univ-montp3.fr </a:t>
            </a:r>
            <a:br>
              <a:rPr lang="fr-FR" sz="2000" dirty="0">
                <a:solidFill>
                  <a:srgbClr val="256898"/>
                </a:solidFill>
              </a:rPr>
            </a:br>
            <a:endParaRPr lang="fr-FR" sz="2000" dirty="0">
              <a:solidFill>
                <a:srgbClr val="256898"/>
              </a:solidFill>
            </a:endParaRPr>
          </a:p>
          <a:p>
            <a:r>
              <a:rPr lang="fr-FR" sz="2000" dirty="0"/>
              <a:t>Pour Béziers, </a:t>
            </a:r>
          </a:p>
          <a:p>
            <a:pPr lvl="1"/>
            <a:r>
              <a:rPr lang="fr-FR" sz="2000" dirty="0"/>
              <a:t>Contactez Mme </a:t>
            </a:r>
            <a:r>
              <a:rPr lang="fr-FR" sz="2000" dirty="0" err="1"/>
              <a:t>Serex</a:t>
            </a:r>
            <a:r>
              <a:rPr lang="fr-FR" sz="2000" dirty="0"/>
              <a:t> Erika (BU)</a:t>
            </a:r>
          </a:p>
          <a:p>
            <a:pPr lvl="1"/>
            <a:endParaRPr lang="fr-FR" sz="20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35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Une séance de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Un TD par séance</a:t>
            </a:r>
          </a:p>
          <a:p>
            <a:pPr lvl="1"/>
            <a:r>
              <a:rPr lang="fr-FR" sz="2000" dirty="0"/>
              <a:t>Si pas fini, terminez-le avant la semaine suivante</a:t>
            </a:r>
            <a:br>
              <a:rPr lang="fr-FR" sz="2000" dirty="0"/>
            </a:br>
            <a:r>
              <a:rPr lang="fr-FR" sz="2000" dirty="0"/>
              <a:t>chez vous ou </a:t>
            </a:r>
            <a:br>
              <a:rPr lang="fr-FR" sz="2000" dirty="0"/>
            </a:br>
            <a:r>
              <a:rPr lang="fr-FR" sz="2000" dirty="0"/>
              <a:t>(sur Montpellier) au pavillon informatique </a:t>
            </a:r>
            <a:br>
              <a:rPr lang="fr-FR" sz="2000" dirty="0"/>
            </a:br>
            <a:r>
              <a:rPr lang="fr-FR" sz="2000" dirty="0"/>
              <a:t>			(ouverture 8h-19h45 du lundi au vendredi)</a:t>
            </a:r>
          </a:p>
          <a:p>
            <a:pPr lvl="1"/>
            <a:endParaRPr lang="fr-FR" sz="2000" dirty="0"/>
          </a:p>
          <a:p>
            <a:r>
              <a:rPr lang="fr-FR" sz="2000" dirty="0"/>
              <a:t>Les retards et départs anticipés </a:t>
            </a:r>
            <a:br>
              <a:rPr lang="fr-FR" sz="2000" dirty="0"/>
            </a:br>
            <a:r>
              <a:rPr lang="fr-FR" sz="2000" dirty="0"/>
              <a:t>                                  peuvent être considérés comme des absences</a:t>
            </a:r>
          </a:p>
          <a:p>
            <a:endParaRPr lang="fr-FR" sz="2000" dirty="0"/>
          </a:p>
          <a:p>
            <a:r>
              <a:rPr lang="fr-FR" sz="2000" dirty="0"/>
              <a:t>Concentrez-vous :</a:t>
            </a:r>
          </a:p>
          <a:p>
            <a:pPr lvl="1"/>
            <a:r>
              <a:rPr lang="fr-FR" sz="2000" dirty="0"/>
              <a:t>merci d’éteindre vos </a:t>
            </a:r>
            <a:r>
              <a:rPr lang="fr-FR" sz="2000"/>
              <a:t>mobiles (smartphones)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</p:spTree>
    <p:extLst>
      <p:ext uri="{BB962C8B-B14F-4D97-AF65-F5344CB8AC3E}">
        <p14:creationId xmlns:p14="http://schemas.microsoft.com/office/powerpoint/2010/main" val="243022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contrôle des connaissances en stage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Evaluation 1 en contrôle continu</a:t>
            </a:r>
          </a:p>
          <a:p>
            <a:pPr lvl="1"/>
            <a:r>
              <a:rPr lang="fr-FR" dirty="0"/>
              <a:t>Tests </a:t>
            </a:r>
            <a:r>
              <a:rPr lang="fr-FR" dirty="0" err="1"/>
              <a:t>Moodle</a:t>
            </a:r>
            <a:r>
              <a:rPr lang="fr-FR" dirty="0"/>
              <a:t> : tout au long du semestre</a:t>
            </a:r>
          </a:p>
          <a:p>
            <a:pPr lvl="1"/>
            <a:r>
              <a:rPr lang="fr-FR" dirty="0"/>
              <a:t>Examen en séance 6 de 30 minutes : test Moodle (questions de culture numérique ou vérification de connaissances des manipulations de bases)</a:t>
            </a:r>
          </a:p>
          <a:p>
            <a:pPr lvl="1"/>
            <a:r>
              <a:rPr lang="fr-FR" dirty="0"/>
              <a:t>(- pénalités d’absence)</a:t>
            </a:r>
          </a:p>
          <a:p>
            <a:pPr lvl="1"/>
            <a:endParaRPr lang="fr-FR" dirty="0"/>
          </a:p>
          <a:p>
            <a:r>
              <a:rPr lang="fr-FR" dirty="0"/>
              <a:t>Evaluation 2 (rattrapage)</a:t>
            </a:r>
          </a:p>
          <a:p>
            <a:pPr lvl="1"/>
            <a:r>
              <a:rPr lang="fr-FR" dirty="0"/>
              <a:t>Examen de 40 minutes, comme en évaluation 1 avec plus de questions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393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5" y="171470"/>
            <a:ext cx="6863399" cy="847861"/>
          </a:xfrm>
        </p:spPr>
        <p:txBody>
          <a:bodyPr/>
          <a:lstStyle/>
          <a:p>
            <a:r>
              <a:rPr lang="fr-FR" dirty="0"/>
              <a:t>Autre information 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369" y="815356"/>
            <a:ext cx="8491815" cy="554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dirty="0"/>
              <a:t>		Pensez à :</a:t>
            </a:r>
          </a:p>
          <a:p>
            <a:r>
              <a:rPr lang="fr-FR" sz="2000" dirty="0"/>
              <a:t>Consulter le site d’enseignement</a:t>
            </a:r>
          </a:p>
          <a:p>
            <a:pPr marL="0" indent="0" algn="ctr">
              <a:buNone/>
            </a:pPr>
            <a:r>
              <a:rPr lang="fr-FR" sz="2000" dirty="0">
                <a:hlinkClick r:id="rId3"/>
              </a:rPr>
              <a:t>http://www.univ-montp3.fr/miap/ens/info/</a:t>
            </a:r>
            <a:endParaRPr lang="fr-FR" sz="2000" dirty="0"/>
          </a:p>
          <a:p>
            <a:pPr marL="0" indent="0" algn="ctr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Contacter notre secrétariat :</a:t>
            </a:r>
          </a:p>
          <a:p>
            <a:pPr marL="0" indent="0" algn="ctr">
              <a:buNone/>
            </a:pPr>
            <a:r>
              <a:rPr lang="fr-FR" sz="2000" dirty="0"/>
              <a:t>Pour Montpellier : </a:t>
            </a:r>
            <a:r>
              <a:rPr lang="fr-FR" sz="2000" dirty="0">
                <a:hlinkClick r:id="rId4"/>
              </a:rPr>
              <a:t>miap.cours_informatique@univ-montp3.fr</a:t>
            </a:r>
            <a:r>
              <a:rPr lang="fr-FR" sz="2000" dirty="0"/>
              <a:t> </a:t>
            </a:r>
          </a:p>
          <a:p>
            <a:pPr marL="0" indent="0" algn="ctr">
              <a:buNone/>
            </a:pPr>
            <a:r>
              <a:rPr lang="fr-FR" sz="2000" dirty="0"/>
              <a:t>Pour Béziers, contactez Mme Delmas Sandrine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1DB3816-3475-FF41-A725-09EC650FB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4836" y="1859099"/>
            <a:ext cx="4533794" cy="345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1663</Words>
  <Application>Microsoft Macintosh PowerPoint</Application>
  <PresentationFormat>Affichage à l'écran (4:3)</PresentationFormat>
  <Paragraphs>244</Paragraphs>
  <Slides>26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Avenir Book</vt:lpstr>
      <vt:lpstr>Calibri</vt:lpstr>
      <vt:lpstr>Tahoma</vt:lpstr>
      <vt:lpstr>Times</vt:lpstr>
      <vt:lpstr>Times New Roman</vt:lpstr>
      <vt:lpstr>Thème Office</vt:lpstr>
      <vt:lpstr>Informatique en L1 Stage TD 1</vt:lpstr>
      <vt:lpstr>Enseignements d’informatique : Quelques points importants</vt:lpstr>
      <vt:lpstr>Objectifs des enseignements en informatique en licence</vt:lpstr>
      <vt:lpstr>Organisation des enseignements en informatique en licence</vt:lpstr>
      <vt:lpstr>Présence obligatoire</vt:lpstr>
      <vt:lpstr>Changer de TD ?</vt:lpstr>
      <vt:lpstr>Une séance de TD</vt:lpstr>
      <vt:lpstr>Modalités de contrôle des connaissances en stage</vt:lpstr>
      <vt:lpstr>Autre information ? </vt:lpstr>
      <vt:lpstr>principales différences entre les systèmes d’exploitation  Linux UBUNTU et Windows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Formats d’archive</vt:lpstr>
      <vt:lpstr>Archiver</vt:lpstr>
      <vt:lpstr>Compresser</vt:lpstr>
      <vt:lpstr>Extraire</vt:lpstr>
      <vt:lpstr>Réaliser ces opérations</vt:lpstr>
      <vt:lpstr>Système de gestion et arborescence de fichiers</vt:lpstr>
      <vt:lpstr>Arborescence de fichiers</vt:lpstr>
      <vt:lpstr>Présentation PowerPoint</vt:lpstr>
      <vt:lpstr>Le chemin d’accès</vt:lpstr>
      <vt:lpstr>Le chemin d’accès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Gwenaël Richomme</cp:lastModifiedBy>
  <cp:revision>195</cp:revision>
  <cp:lastPrinted>2020-09-12T19:55:23Z</cp:lastPrinted>
  <dcterms:created xsi:type="dcterms:W3CDTF">2016-06-22T20:29:37Z</dcterms:created>
  <dcterms:modified xsi:type="dcterms:W3CDTF">2024-03-26T13:33:38Z</dcterms:modified>
</cp:coreProperties>
</file>