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25" r:id="rId2"/>
    <p:sldId id="256" r:id="rId3"/>
    <p:sldId id="330" r:id="rId4"/>
    <p:sldId id="322" r:id="rId5"/>
    <p:sldId id="331" r:id="rId6"/>
    <p:sldId id="335" r:id="rId7"/>
    <p:sldId id="286" r:id="rId8"/>
    <p:sldId id="333" r:id="rId9"/>
    <p:sldId id="321" r:id="rId10"/>
    <p:sldId id="288" r:id="rId11"/>
    <p:sldId id="283" r:id="rId12"/>
    <p:sldId id="266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26" r:id="rId25"/>
    <p:sldId id="327" r:id="rId26"/>
    <p:sldId id="328" r:id="rId27"/>
    <p:sldId id="32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2653"/>
  </p:normalViewPr>
  <p:slideViewPr>
    <p:cSldViewPr snapToGrid="0" snapToObjects="1">
      <p:cViewPr varScale="1">
        <p:scale>
          <a:sx n="118" d="100"/>
          <a:sy n="118" d="100"/>
        </p:scale>
        <p:origin x="10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249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9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49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72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391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2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73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473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865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556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77A33-30EA-CA42-B68F-C74A4074BD22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8909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742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77276F-1EFC-9849-95AC-7E4060F53976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9625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595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D2A65-101C-B540-8E0E-19D27F523676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8806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825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98999F-D67D-9341-9193-1CA4C804884C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9728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33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50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40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1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47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39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93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3829" y="6356351"/>
            <a:ext cx="3241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  <p:sldLayoutId id="2147483676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mailto:miap.cours_informatique@univ-montp3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174CA-FC0D-D543-B147-83AE9FDF6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Informatique en L1</a:t>
            </a:r>
            <a:br>
              <a:rPr lang="fr-FR" dirty="0"/>
            </a:br>
            <a:r>
              <a:rPr lang="fr-FR" dirty="0"/>
              <a:t>Stage</a:t>
            </a:r>
            <a:br>
              <a:rPr lang="fr-FR" dirty="0"/>
            </a:br>
            <a:r>
              <a:rPr lang="fr-FR" dirty="0"/>
              <a:t>TD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6F2CD-67A3-E34C-89E1-35DDEAC5C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166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principales différences entre les systèmes d’exploitation </a:t>
            </a:r>
            <a:br>
              <a:rPr lang="fr-FR" b="1" dirty="0"/>
            </a:br>
            <a:r>
              <a:rPr lang="fr-FR" b="1" dirty="0"/>
              <a:t>MAC OS et Windows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73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Dock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4663926"/>
          </a:xfrm>
        </p:spPr>
        <p:txBody>
          <a:bodyPr>
            <a:normAutofit/>
          </a:bodyPr>
          <a:lstStyle/>
          <a:p>
            <a:r>
              <a:rPr lang="fr-FR" sz="2000" dirty="0"/>
              <a:t>L’équivalent de la barre des tâches s’appelle le </a:t>
            </a:r>
            <a:r>
              <a:rPr lang="fr-FR" sz="2000" dirty="0">
                <a:solidFill>
                  <a:srgbClr val="FF0000"/>
                </a:solidFill>
              </a:rPr>
              <a:t>Dock</a:t>
            </a:r>
          </a:p>
          <a:p>
            <a:pPr lvl="1"/>
            <a:r>
              <a:rPr lang="fr-FR" dirty="0"/>
              <a:t>raccourcis vers applications préférées</a:t>
            </a:r>
          </a:p>
          <a:p>
            <a:pPr lvl="1"/>
            <a:r>
              <a:rPr lang="fr-FR" dirty="0"/>
              <a:t>raccourcis vers applications </a:t>
            </a:r>
            <a:r>
              <a:rPr lang="fr-FR" dirty="0">
                <a:solidFill>
                  <a:srgbClr val="FF0000"/>
                </a:solidFill>
              </a:rPr>
              <a:t>ouvertes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		(signalées par un symbole sous l’icône ou à côté)</a:t>
            </a:r>
          </a:p>
          <a:p>
            <a:pPr lvl="1"/>
            <a:r>
              <a:rPr lang="fr-FR" dirty="0"/>
              <a:t>raccourcis vers dossiers/fichiers préférés</a:t>
            </a:r>
          </a:p>
          <a:p>
            <a:pPr lvl="1"/>
            <a:r>
              <a:rPr lang="fr-FR" dirty="0"/>
              <a:t>raccourcis vers fenêtres iconifiées</a:t>
            </a:r>
          </a:p>
          <a:p>
            <a:r>
              <a:rPr lang="fr-FR" dirty="0"/>
              <a:t>Se paramètre :</a:t>
            </a:r>
          </a:p>
          <a:p>
            <a:pPr lvl="1"/>
            <a:r>
              <a:rPr lang="fr-FR" dirty="0"/>
              <a:t>insertion par déplacement</a:t>
            </a:r>
          </a:p>
          <a:p>
            <a:pPr lvl="1"/>
            <a:r>
              <a:rPr lang="fr-FR" dirty="0"/>
              <a:t>menu contextuel icône pour garder/supprimer</a:t>
            </a:r>
          </a:p>
          <a:p>
            <a:pPr lvl="1"/>
            <a:r>
              <a:rPr lang="fr-FR" dirty="0"/>
              <a:t>peut se placer à gauche ou droite ou en bas (menu contextuel de la barre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http://www.univ-montp3.fr/miap/ens/info/</a:t>
            </a:r>
            <a:endParaRPr lang="fr-FR" dirty="0"/>
          </a:p>
        </p:txBody>
      </p:sp>
      <p:pic>
        <p:nvPicPr>
          <p:cNvPr id="7" name="Image 6" descr="Do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907"/>
            <a:ext cx="9144000" cy="172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0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Fenêtres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Toujours 3 boutons pour fermer, iconifier, agrandir</a:t>
            </a:r>
          </a:p>
          <a:p>
            <a:r>
              <a:rPr lang="fr-FR" dirty="0"/>
              <a:t>Toujours possibilité de redéfinir la taille de la fenêtre</a:t>
            </a:r>
          </a:p>
          <a:p>
            <a:r>
              <a:rPr lang="fr-FR" dirty="0"/>
              <a:t>Différence majeure :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La barre des menus n’est pas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attachée à la fenêtre mais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systématiquement en haut de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l’écran.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10543" y="6385549"/>
            <a:ext cx="34045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7" name="Image 6" descr="fe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174" y="2676381"/>
            <a:ext cx="4575010" cy="38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5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Barre </a:t>
            </a:r>
            <a:r>
              <a:rPr lang="fr-FR" dirty="0" err="1"/>
              <a:t>deS</a:t>
            </a:r>
            <a:r>
              <a:rPr lang="fr-FR" dirty="0"/>
              <a:t> MENUS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Pomme (logo d’Apple)</a:t>
            </a:r>
          </a:p>
          <a:p>
            <a:pPr lvl="1"/>
            <a:r>
              <a:rPr lang="fr-FR" dirty="0"/>
              <a:t>Fonctions principales : Préférences Systèmes (paramétrage), Forcer à quitter (pour tuer applications bloquées), </a:t>
            </a:r>
            <a:r>
              <a:rPr lang="fr-FR" dirty="0">
                <a:solidFill>
                  <a:srgbClr val="FF0000"/>
                </a:solidFill>
              </a:rPr>
              <a:t>Éteindre, </a:t>
            </a:r>
            <a:r>
              <a:rPr lang="is-IS" dirty="0"/>
              <a:t>…</a:t>
            </a:r>
          </a:p>
          <a:p>
            <a:r>
              <a:rPr lang="is-IS" dirty="0"/>
              <a:t>Nom </a:t>
            </a:r>
            <a:r>
              <a:rPr lang="is-IS" dirty="0">
                <a:solidFill>
                  <a:srgbClr val="FF0000"/>
                </a:solidFill>
              </a:rPr>
              <a:t>application active</a:t>
            </a:r>
            <a:r>
              <a:rPr lang="is-IS" dirty="0"/>
              <a:t> : celle à laquelle les menus se rapportent</a:t>
            </a:r>
          </a:p>
        </p:txBody>
      </p:sp>
      <p:pic>
        <p:nvPicPr>
          <p:cNvPr id="11" name="Image 10" descr="menu-fin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9808"/>
            <a:ext cx="9144000" cy="88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6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 err="1"/>
              <a:t>GestionNAIRE</a:t>
            </a:r>
            <a:r>
              <a:rPr lang="fr-FR" dirty="0"/>
              <a:t> DE FICHIERS = </a:t>
            </a:r>
            <a:r>
              <a:rPr lang="fr-FR" dirty="0">
                <a:solidFill>
                  <a:srgbClr val="FF0000"/>
                </a:solidFill>
              </a:rPr>
              <a:t>FINDER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Accessible : en cliquant sur icône du disque dur ou de la poubelle</a:t>
            </a:r>
          </a:p>
          <a:p>
            <a:r>
              <a:rPr lang="fr-FR" sz="2000" dirty="0"/>
              <a:t>Barre latérale fenêtre </a:t>
            </a:r>
            <a:r>
              <a:rPr lang="fr-FR" sz="2000" dirty="0" err="1"/>
              <a:t>finder</a:t>
            </a:r>
            <a:r>
              <a:rPr lang="fr-FR" sz="2000" dirty="0"/>
              <a:t> contient raccourcis vers dossiers préférés (paramétrable)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Conseil : utilisez un affichage par listes </a:t>
            </a:r>
          </a:p>
          <a:p>
            <a:pPr lvl="1"/>
            <a:r>
              <a:rPr lang="fr-FR" dirty="0"/>
              <a:t>riche en information</a:t>
            </a:r>
          </a:p>
          <a:p>
            <a:pPr lvl="1"/>
            <a:r>
              <a:rPr lang="fr-FR" dirty="0"/>
              <a:t>tris faciles par nom, date de modification, </a:t>
            </a:r>
            <a:r>
              <a:rPr lang="is-IS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374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Gestion de vos fichiers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Important :</a:t>
            </a:r>
          </a:p>
          <a:p>
            <a:pPr lvl="1"/>
            <a:r>
              <a:rPr lang="fr-FR" dirty="0"/>
              <a:t>Gérez tous vos documents dans dossier « Documents »</a:t>
            </a:r>
          </a:p>
          <a:p>
            <a:pPr lvl="2"/>
            <a:r>
              <a:rPr lang="fr-FR" dirty="0"/>
              <a:t>but = savoir où sont vos fichiers</a:t>
            </a:r>
            <a:r>
              <a:rPr lang="is-IS" dirty="0"/>
              <a:t>… </a:t>
            </a:r>
            <a:br>
              <a:rPr lang="is-IS" dirty="0"/>
            </a:br>
            <a:r>
              <a:rPr lang="is-IS" dirty="0"/>
              <a:t>                                          capital un jour d’examen</a:t>
            </a:r>
          </a:p>
          <a:p>
            <a:r>
              <a:rPr lang="fr-FR" dirty="0"/>
              <a:t>A savoir (particularité d’installation en salle de </a:t>
            </a:r>
            <a:r>
              <a:rPr lang="fr-FR"/>
              <a:t>TD)</a:t>
            </a:r>
            <a:endParaRPr lang="fr-FR" dirty="0"/>
          </a:p>
          <a:p>
            <a:pPr lvl="1"/>
            <a:r>
              <a:rPr lang="fr-FR" dirty="0"/>
              <a:t>impossible d’écrire sur le bureau (pas de fichier, ni dossier)</a:t>
            </a:r>
          </a:p>
          <a:p>
            <a:pPr lvl="1"/>
            <a:r>
              <a:rPr lang="fr-FR" dirty="0"/>
              <a:t>d’autres emplacements avec droits limités (par exemple, zone de téléchargement de certains navigateurs)</a:t>
            </a:r>
          </a:p>
          <a:p>
            <a:r>
              <a:rPr lang="fr-FR" dirty="0"/>
              <a:t>A savoir :</a:t>
            </a:r>
          </a:p>
          <a:p>
            <a:pPr lvl="1"/>
            <a:r>
              <a:rPr lang="fr-FR" dirty="0"/>
              <a:t>les machines partagées (salle de TD, pavillon informatique, </a:t>
            </a:r>
            <a:r>
              <a:rPr lang="is-IS" dirty="0"/>
              <a:t>…) sont régulièrement nettoyées</a:t>
            </a:r>
          </a:p>
          <a:p>
            <a:pPr lvl="2"/>
            <a:r>
              <a:rPr lang="is-IS" dirty="0"/>
              <a:t>sauvegardez vos fichiers (clé USB, mail, espace personnel en ligne (ex : sur Moodle), ...)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89663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Adaptez les Raccourcis Clavier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Remplacez CTRL par CMD</a:t>
            </a:r>
          </a:p>
          <a:p>
            <a:pPr lvl="1"/>
            <a:r>
              <a:rPr lang="fr-FR" sz="2000" dirty="0"/>
              <a:t>CMD-C, CMD-V, CMD-X au lieu de CTRL-C, CTRL-V, CTRL-X pour les opérations de copier-coller-couper</a:t>
            </a:r>
          </a:p>
          <a:p>
            <a:pPr lvl="1"/>
            <a:r>
              <a:rPr lang="fr-FR" sz="2000" dirty="0"/>
              <a:t>CMD-A au lieu de CTRL-A pour la sélection de toute une page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Image 5" descr="touche_comman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6" y="1437071"/>
            <a:ext cx="365022" cy="3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78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DE FICHIERS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dirty="0" err="1"/>
              <a:t>spotlight</a:t>
            </a:r>
            <a:r>
              <a:rPr lang="fr-FR" dirty="0"/>
              <a:t> » (nom de l’utilitaire de recherche) :</a:t>
            </a:r>
          </a:p>
          <a:p>
            <a:pPr lvl="1"/>
            <a:r>
              <a:rPr lang="fr-FR" dirty="0"/>
              <a:t>espace de recherche dans la barre d’outils d’une fenêtre de Finder  (Attention ! La barre d’outils peut être masquée)</a:t>
            </a:r>
          </a:p>
          <a:p>
            <a:pPr lvl="1"/>
            <a:endParaRPr lang="fr-FR" dirty="0"/>
          </a:p>
          <a:p>
            <a:r>
              <a:rPr lang="fr-FR" dirty="0"/>
              <a:t>Remarque : </a:t>
            </a:r>
            <a:br>
              <a:rPr lang="fr-FR" dirty="0"/>
            </a:br>
            <a:r>
              <a:rPr lang="fr-FR" dirty="0"/>
              <a:t>les applications sont dans le dossier « Applications » </a:t>
            </a:r>
            <a:br>
              <a:rPr lang="fr-FR" dirty="0"/>
            </a:br>
            <a:r>
              <a:rPr lang="fr-FR" dirty="0"/>
              <a:t>(ou dans des dossiers de ce dossier : exemple le traitement de texte « Word » est dans le dossier « Microsoft Office » (nom de la suite de bureautique))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24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Formats d’archive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7244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Archiver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5103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Archivage = </a:t>
            </a:r>
            <a:r>
              <a:rPr lang="fr-FR" sz="2000" dirty="0">
                <a:latin typeface="Tahoma" charset="0"/>
                <a:cs typeface="Tahoma" charset="0"/>
              </a:rPr>
              <a:t>regroupement </a:t>
            </a:r>
            <a:r>
              <a:rPr lang="fr-FR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en un seul fichier</a:t>
            </a:r>
            <a:r>
              <a:rPr lang="fr-FR" sz="2000" dirty="0">
                <a:latin typeface="Tahoma" charset="0"/>
                <a:cs typeface="Tahoma" charset="0"/>
              </a:rPr>
              <a:t> plusieurs fichiers ou répertoires avec leurs sous-répertoires et fichiers contenus.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Remarque : répertoire = dossier</a:t>
            </a: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r>
              <a:rPr lang="fr-FR" sz="2000" dirty="0">
                <a:latin typeface="Tahoma" charset="0"/>
                <a:cs typeface="Tahoma" charset="0"/>
              </a:rPr>
              <a:t>Formats courants : zip, </a:t>
            </a:r>
            <a:r>
              <a:rPr lang="fr-FR" sz="2000" dirty="0" err="1">
                <a:latin typeface="Tahoma" charset="0"/>
                <a:cs typeface="Tahoma" charset="0"/>
              </a:rPr>
              <a:t>gz</a:t>
            </a:r>
            <a:r>
              <a:rPr lang="fr-FR" sz="2000" dirty="0">
                <a:latin typeface="Tahoma" charset="0"/>
                <a:cs typeface="Tahoma" charset="0"/>
              </a:rPr>
              <a:t>, 7z, </a:t>
            </a:r>
            <a:r>
              <a:rPr lang="fr-FR" sz="2000" dirty="0" err="1">
                <a:latin typeface="Tahoma" charset="0"/>
                <a:cs typeface="Tahoma" charset="0"/>
              </a:rPr>
              <a:t>rar</a:t>
            </a:r>
            <a:r>
              <a:rPr lang="fr-FR" sz="2000" dirty="0">
                <a:latin typeface="Tahoma" charset="0"/>
                <a:cs typeface="Tahoma" charset="0"/>
              </a:rPr>
              <a:t>, tar</a:t>
            </a:r>
          </a:p>
          <a:p>
            <a:pPr marL="457200" lvl="1" indent="0">
              <a:buNone/>
            </a:pPr>
            <a:r>
              <a:rPr lang="fr-FR" sz="2000" dirty="0">
                <a:latin typeface="Tahoma" charset="0"/>
                <a:cs typeface="Tahoma" charset="0"/>
              </a:rPr>
              <a:t>Attention ! Toutes les machines ne savent pas gérer tous les formats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Réalisation via un logiciel dédié : tous les systèmes d’exploitation d’aujourd’hui en ont un par </a:t>
            </a:r>
            <a:r>
              <a:rPr lang="fr-FR" sz="2000">
                <a:latin typeface="Tahoma" charset="0"/>
                <a:cs typeface="Tahoma" charset="0"/>
              </a:rPr>
              <a:t>défaut inclus</a:t>
            </a:r>
            <a:endParaRPr lang="fr-FR" sz="2000" dirty="0">
              <a:latin typeface="Tahoma" charset="0"/>
              <a:cs typeface="Tahoma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331087" y="2321962"/>
            <a:ext cx="4243489" cy="2150769"/>
            <a:chOff x="4500563" y="4114800"/>
            <a:chExt cx="4191000" cy="2438400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491163" y="4876800"/>
              <a:ext cx="1143000" cy="381000"/>
            </a:xfrm>
            <a:prstGeom prst="right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6786563" y="4419600"/>
              <a:ext cx="1905000" cy="2057400"/>
            </a:xfrm>
            <a:prstGeom prst="flowChartDocumen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6862763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7766050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6862763" y="5334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auto">
            <a:xfrm>
              <a:off x="4500563" y="57912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4500563" y="4953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>
              <a:off x="4500563" y="4114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7929563" y="5410200"/>
              <a:ext cx="6746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b="0" dirty="0"/>
                <a:t>.zip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19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Enseignements d’informatique :</a:t>
            </a:r>
            <a:br>
              <a:rPr lang="fr-FR" b="1" dirty="0"/>
            </a:br>
            <a:r>
              <a:rPr lang="fr-FR" b="1" dirty="0"/>
              <a:t>Quelques points importants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Compresser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Une compression est parfois réalisée en même temps que l’archivage</a:t>
            </a:r>
          </a:p>
          <a:p>
            <a:pPr lvl="1"/>
            <a:r>
              <a:rPr lang="fr-FR" dirty="0"/>
              <a:t>compression sans perte : lorsqu’on désarchivera, on retrouvera tous les documents</a:t>
            </a:r>
          </a:p>
          <a:p>
            <a:pPr lvl="1"/>
            <a:r>
              <a:rPr lang="fr-FR" dirty="0"/>
              <a:t>formats d’archive compressée : zip, </a:t>
            </a:r>
            <a:r>
              <a:rPr lang="fr-FR" dirty="0" err="1"/>
              <a:t>gz</a:t>
            </a:r>
            <a:r>
              <a:rPr lang="fr-FR" dirty="0"/>
              <a:t>, 7z, </a:t>
            </a:r>
            <a:r>
              <a:rPr lang="fr-FR" dirty="0" err="1"/>
              <a:t>rar</a:t>
            </a:r>
            <a:endParaRPr lang="fr-FR" dirty="0"/>
          </a:p>
          <a:p>
            <a:pPr lvl="1"/>
            <a:r>
              <a:rPr lang="fr-FR" dirty="0"/>
              <a:t>format d’archive non compressée : tar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73829" y="6385549"/>
            <a:ext cx="324122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39369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Extraire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L’opération d’extraction permet de récupérer le contenu d’une archive.</a:t>
            </a:r>
          </a:p>
          <a:p>
            <a:r>
              <a:rPr lang="is-IS" dirty="0"/>
              <a:t>Attention ! Les systèmes d’exploitation mélangent les 2 concepts et proposent Compresser/Extraire dans les menus (au lieu de Archiver/Extraire ou Compresser/Décompresser)</a:t>
            </a:r>
          </a:p>
          <a:p>
            <a:r>
              <a:rPr lang="is-IS" dirty="0"/>
              <a:t>Attention ! Sous Windows, le gestionnaire de fichier permet de naviguer dans le contenu d’une archive comme s’il s’agissait d’un dossier classique.</a:t>
            </a:r>
          </a:p>
          <a:p>
            <a:pPr lvl="1"/>
            <a:r>
              <a:rPr lang="is-IS" dirty="0"/>
              <a:t>Danger ! La plupart des fichiers ne peuvent alors pas être ouverts avec une application classique (ou qu’en lecture seule). Pensez à extraire les fichiers avant de manipuler les fichiers.</a:t>
            </a:r>
          </a:p>
        </p:txBody>
      </p:sp>
    </p:spTree>
    <p:extLst>
      <p:ext uri="{BB962C8B-B14F-4D97-AF65-F5344CB8AC3E}">
        <p14:creationId xmlns:p14="http://schemas.microsoft.com/office/powerpoint/2010/main" val="814406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Réaliser ces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Voir menu contextuel du fichier, dossier ou archive à traiter.</a:t>
            </a:r>
          </a:p>
          <a:p>
            <a:r>
              <a:rPr lang="fr-FR" dirty="0"/>
              <a:t>Attention ! Certains logiciels d’archivage ont parfois des faiblesses et n’arrivent pas à ouvrir certaines archives. Il peut être intéressant d’avoir plusieurs logiciels à disposition sur vos machines (exemples : 7zip (Windows), 7zX (Mac), </a:t>
            </a:r>
            <a:r>
              <a:rPr lang="fr-FR" dirty="0" err="1"/>
              <a:t>Engrampa</a:t>
            </a:r>
            <a:r>
              <a:rPr lang="fr-FR" dirty="0"/>
              <a:t> (Linux))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60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endParaRPr lang="fr-FR" dirty="0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Système de gestion et arborescence de fichiers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404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272809" cy="1255392"/>
          </a:xfrm>
        </p:spPr>
        <p:txBody>
          <a:bodyPr/>
          <a:lstStyle/>
          <a:p>
            <a:pPr algn="ctr">
              <a:defRPr/>
            </a:pPr>
            <a:r>
              <a:rPr lang="fr-FR" sz="4000" dirty="0">
                <a:latin typeface="+mn-lt"/>
                <a:cs typeface="+mj-cs"/>
              </a:rPr>
              <a:t>Arborescence de fichiers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1604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Arbre des dossiers</a:t>
            </a:r>
            <a:r>
              <a:rPr lang="fr-FR" dirty="0">
                <a:cs typeface="+mn-cs"/>
              </a:rPr>
              <a:t> :</a:t>
            </a:r>
          </a:p>
          <a:p>
            <a:pPr lvl="1">
              <a:defRPr/>
            </a:pPr>
            <a:r>
              <a:rPr lang="fr-FR" dirty="0"/>
              <a:t>Racine = support (disque dur, clé, ...) ou un dossier</a:t>
            </a:r>
          </a:p>
          <a:p>
            <a:pPr lvl="1">
              <a:defRPr/>
            </a:pPr>
            <a:r>
              <a:rPr lang="fr-FR" dirty="0"/>
              <a:t>Ramification = dossier</a:t>
            </a:r>
          </a:p>
          <a:p>
            <a:pPr lvl="1">
              <a:defRPr/>
            </a:pPr>
            <a:r>
              <a:rPr lang="fr-FR" dirty="0"/>
              <a:t>Feuille = document ou application</a:t>
            </a:r>
          </a:p>
          <a:p>
            <a:pPr>
              <a:defRPr/>
            </a:pPr>
            <a:r>
              <a:rPr lang="fr-FR" dirty="0">
                <a:solidFill>
                  <a:srgbClr val="3130FE"/>
                </a:solidFill>
              </a:rPr>
              <a:t>Chemin d’accès </a:t>
            </a:r>
            <a:r>
              <a:rPr lang="fr-FR" dirty="0">
                <a:cs typeface="+mn-cs"/>
              </a:rPr>
              <a:t>: suite des noms de dossiers et nom du fichier permettant d’accéder ou repérer un fichier.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absolu</a:t>
            </a:r>
            <a:r>
              <a:rPr lang="fr-FR" dirty="0">
                <a:cs typeface="+mn-cs"/>
              </a:rPr>
              <a:t> : le support est représenté par </a:t>
            </a:r>
            <a:r>
              <a:rPr lang="fr-FR" dirty="0">
                <a:solidFill>
                  <a:srgbClr val="3130FE"/>
                </a:solidFill>
                <a:cs typeface="+mn-cs"/>
              </a:rPr>
              <a:t>/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relatif : ne commence pas par /</a:t>
            </a:r>
          </a:p>
          <a:p>
            <a:pPr>
              <a:defRPr/>
            </a:pPr>
            <a:r>
              <a:rPr lang="fr-FR" dirty="0">
                <a:cs typeface="+mn-cs"/>
              </a:rPr>
              <a:t>Plusieurs fichiers de même nom et même suffixe peuvent être présents sur un support : ils sont désignés par des chemins d’accès différents</a:t>
            </a:r>
          </a:p>
        </p:txBody>
      </p:sp>
    </p:spTree>
    <p:extLst>
      <p:ext uri="{BB962C8B-B14F-4D97-AF65-F5344CB8AC3E}">
        <p14:creationId xmlns:p14="http://schemas.microsoft.com/office/powerpoint/2010/main" val="392894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ile"/>
          <p:cNvSpPr>
            <a:spLocks noEditPoints="1" noChangeArrowheads="1"/>
          </p:cNvSpPr>
          <p:nvPr/>
        </p:nvSpPr>
        <p:spPr bwMode="auto">
          <a:xfrm>
            <a:off x="3352800" y="2667000"/>
            <a:ext cx="990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5" name="File"/>
          <p:cNvSpPr>
            <a:spLocks noEditPoints="1" noChangeArrowheads="1"/>
          </p:cNvSpPr>
          <p:nvPr/>
        </p:nvSpPr>
        <p:spPr bwMode="auto">
          <a:xfrm>
            <a:off x="228600" y="2667000"/>
            <a:ext cx="8382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6" name="File"/>
          <p:cNvSpPr>
            <a:spLocks noEditPoints="1" noChangeArrowheads="1"/>
          </p:cNvSpPr>
          <p:nvPr/>
        </p:nvSpPr>
        <p:spPr bwMode="auto">
          <a:xfrm>
            <a:off x="1752600" y="2667000"/>
            <a:ext cx="1066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7" name="File"/>
          <p:cNvSpPr>
            <a:spLocks noEditPoints="1" noChangeArrowheads="1"/>
          </p:cNvSpPr>
          <p:nvPr/>
        </p:nvSpPr>
        <p:spPr bwMode="auto">
          <a:xfrm>
            <a:off x="6858000" y="1735138"/>
            <a:ext cx="1066800" cy="47466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8" name="File"/>
          <p:cNvSpPr>
            <a:spLocks noEditPoints="1" noChangeArrowheads="1"/>
          </p:cNvSpPr>
          <p:nvPr/>
        </p:nvSpPr>
        <p:spPr bwMode="auto">
          <a:xfrm>
            <a:off x="48006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9" name="File"/>
          <p:cNvSpPr>
            <a:spLocks noEditPoints="1" noChangeArrowheads="1"/>
          </p:cNvSpPr>
          <p:nvPr/>
        </p:nvSpPr>
        <p:spPr bwMode="auto">
          <a:xfrm>
            <a:off x="20574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0" name="File"/>
          <p:cNvSpPr>
            <a:spLocks noEditPoints="1" noChangeArrowheads="1"/>
          </p:cNvSpPr>
          <p:nvPr/>
        </p:nvSpPr>
        <p:spPr bwMode="auto">
          <a:xfrm>
            <a:off x="5181600" y="457200"/>
            <a:ext cx="1676400" cy="685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181600" y="685800"/>
            <a:ext cx="173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Macintosh HD</a:t>
            </a:r>
            <a:endParaRPr lang="fr-FR" sz="2000">
              <a:latin typeface="Times" charset="0"/>
              <a:cs typeface="+mn-cs"/>
            </a:endParaRP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2971800" y="1143000"/>
            <a:ext cx="30480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5791200" y="1143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6019800" y="1143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822325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057400" y="1828800"/>
            <a:ext cx="142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Utilisateurs</a:t>
            </a:r>
            <a:endParaRPr lang="fr-FR">
              <a:cs typeface="+mn-cs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Applications</a:t>
            </a:r>
            <a:endParaRPr lang="fr-FR">
              <a:cs typeface="+mn-cs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781800" y="1828800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Système</a:t>
            </a:r>
            <a:endParaRPr lang="fr-FR">
              <a:cs typeface="+mn-cs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6019800" y="1143000"/>
            <a:ext cx="2590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305800" y="18288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1066800" y="2209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2438400" y="2209800"/>
            <a:ext cx="228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667000" y="2209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304800" y="2819400"/>
            <a:ext cx="73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buv2</a:t>
            </a:r>
            <a:endParaRPr lang="fr-FR">
              <a:cs typeface="+mn-cs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752600" y="281940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Etudiant</a:t>
            </a:r>
            <a:endParaRPr lang="fr-FR">
              <a:cs typeface="+mn-cs"/>
            </a:endParaRP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3352800" y="2819400"/>
            <a:ext cx="104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Partagé</a:t>
            </a:r>
            <a:endParaRPr lang="fr-FR">
              <a:cs typeface="+mn-cs"/>
            </a:endParaRP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5029200" y="2286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5562600" y="2286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5562600" y="22860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796" name="Group 29"/>
          <p:cNvGrpSpPr>
            <a:grpSpLocks/>
          </p:cNvGrpSpPr>
          <p:nvPr/>
        </p:nvGrpSpPr>
        <p:grpSpPr bwMode="auto">
          <a:xfrm>
            <a:off x="4572000" y="2743200"/>
            <a:ext cx="1033463" cy="609600"/>
            <a:chOff x="3600" y="2976"/>
            <a:chExt cx="624" cy="525"/>
          </a:xfrm>
        </p:grpSpPr>
        <p:sp>
          <p:nvSpPr>
            <p:cNvPr id="95262" name="AutoShape 30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3" name="Text Box 31"/>
            <p:cNvSpPr txBox="1">
              <a:spLocks noChangeArrowheads="1"/>
            </p:cNvSpPr>
            <p:nvPr/>
          </p:nvSpPr>
          <p:spPr bwMode="auto">
            <a:xfrm>
              <a:off x="3600" y="3120"/>
              <a:ext cx="580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Aperçu</a:t>
              </a:r>
            </a:p>
          </p:txBody>
        </p:sp>
      </p:grpSp>
      <p:grpSp>
        <p:nvGrpSpPr>
          <p:cNvPr id="32797" name="Group 32"/>
          <p:cNvGrpSpPr>
            <a:grpSpLocks/>
          </p:cNvGrpSpPr>
          <p:nvPr/>
        </p:nvGrpSpPr>
        <p:grpSpPr bwMode="auto">
          <a:xfrm>
            <a:off x="5791200" y="2743200"/>
            <a:ext cx="838200" cy="609600"/>
            <a:chOff x="4272" y="2976"/>
            <a:chExt cx="624" cy="525"/>
          </a:xfrm>
        </p:grpSpPr>
        <p:sp>
          <p:nvSpPr>
            <p:cNvPr id="95265" name="AutoShape 33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6" name="Text Box 34"/>
            <p:cNvSpPr txBox="1">
              <a:spLocks noChangeArrowheads="1"/>
            </p:cNvSpPr>
            <p:nvPr/>
          </p:nvSpPr>
          <p:spPr bwMode="auto">
            <a:xfrm>
              <a:off x="4272" y="3120"/>
              <a:ext cx="468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Mail</a:t>
              </a:r>
            </a:p>
          </p:txBody>
        </p:sp>
      </p:grpSp>
      <p:grpSp>
        <p:nvGrpSpPr>
          <p:cNvPr id="32798" name="Group 35"/>
          <p:cNvGrpSpPr>
            <a:grpSpLocks/>
          </p:cNvGrpSpPr>
          <p:nvPr/>
        </p:nvGrpSpPr>
        <p:grpSpPr bwMode="auto">
          <a:xfrm>
            <a:off x="6934200" y="2743200"/>
            <a:ext cx="838200" cy="457200"/>
            <a:chOff x="2688" y="2976"/>
            <a:chExt cx="672" cy="384"/>
          </a:xfrm>
        </p:grpSpPr>
        <p:sp>
          <p:nvSpPr>
            <p:cNvPr id="95268" name="File"/>
            <p:cNvSpPr>
              <a:spLocks noEditPoints="1" noChangeArrowheads="1"/>
            </p:cNvSpPr>
            <p:nvPr/>
          </p:nvSpPr>
          <p:spPr bwMode="auto">
            <a:xfrm>
              <a:off x="2736" y="2976"/>
              <a:ext cx="624" cy="38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89"/>
            </a:solidFill>
            <a:ln>
              <a:noFill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9" name="Text Box 37"/>
            <p:cNvSpPr txBox="1">
              <a:spLocks noChangeArrowheads="1"/>
            </p:cNvSpPr>
            <p:nvPr/>
          </p:nvSpPr>
          <p:spPr bwMode="auto">
            <a:xfrm>
              <a:off x="2688" y="3024"/>
              <a:ext cx="66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Office</a:t>
              </a:r>
            </a:p>
          </p:txBody>
        </p:sp>
      </p:grp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6858000" y="3200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>
            <a:off x="7391400" y="32004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801" name="Group 40"/>
          <p:cNvGrpSpPr>
            <a:grpSpLocks/>
          </p:cNvGrpSpPr>
          <p:nvPr/>
        </p:nvGrpSpPr>
        <p:grpSpPr bwMode="auto">
          <a:xfrm>
            <a:off x="6477000" y="3657600"/>
            <a:ext cx="838200" cy="609600"/>
            <a:chOff x="3600" y="2976"/>
            <a:chExt cx="624" cy="525"/>
          </a:xfrm>
        </p:grpSpPr>
        <p:sp>
          <p:nvSpPr>
            <p:cNvPr id="95273" name="AutoShape 41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3600" y="3120"/>
              <a:ext cx="58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Word</a:t>
              </a:r>
            </a:p>
          </p:txBody>
        </p:sp>
      </p:grpSp>
      <p:grpSp>
        <p:nvGrpSpPr>
          <p:cNvPr id="32802" name="Group 43"/>
          <p:cNvGrpSpPr>
            <a:grpSpLocks/>
          </p:cNvGrpSpPr>
          <p:nvPr/>
        </p:nvGrpSpPr>
        <p:grpSpPr bwMode="auto">
          <a:xfrm>
            <a:off x="7620000" y="3657600"/>
            <a:ext cx="838200" cy="609600"/>
            <a:chOff x="4272" y="2976"/>
            <a:chExt cx="624" cy="525"/>
          </a:xfrm>
        </p:grpSpPr>
        <p:sp>
          <p:nvSpPr>
            <p:cNvPr id="95276" name="AutoShape 44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7" name="Text Box 45"/>
            <p:cNvSpPr txBox="1">
              <a:spLocks noChangeArrowheads="1"/>
            </p:cNvSpPr>
            <p:nvPr/>
          </p:nvSpPr>
          <p:spPr bwMode="auto">
            <a:xfrm>
              <a:off x="4272" y="3120"/>
              <a:ext cx="567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Excel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685800" y="3276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>
            <a:off x="2133600" y="3276600"/>
            <a:ext cx="1524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>
            <a:off x="2286000" y="32766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1" name="File"/>
          <p:cNvSpPr>
            <a:spLocks noEditPoints="1" noChangeArrowheads="1"/>
          </p:cNvSpPr>
          <p:nvPr/>
        </p:nvSpPr>
        <p:spPr bwMode="auto">
          <a:xfrm>
            <a:off x="1219200" y="3886200"/>
            <a:ext cx="1828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Mon_Dossier</a:t>
            </a:r>
          </a:p>
        </p:txBody>
      </p:sp>
      <p:sp>
        <p:nvSpPr>
          <p:cNvPr id="95282" name="File"/>
          <p:cNvSpPr>
            <a:spLocks noEditPoints="1" noChangeArrowheads="1"/>
          </p:cNvSpPr>
          <p:nvPr/>
        </p:nvSpPr>
        <p:spPr bwMode="auto">
          <a:xfrm>
            <a:off x="3276600" y="3886200"/>
            <a:ext cx="1752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Documents</a:t>
            </a:r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533400" y="4495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2133600" y="4495800"/>
            <a:ext cx="16002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21336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6" name="Document"/>
          <p:cNvSpPr>
            <a:spLocks noEditPoints="1" noChangeArrowheads="1"/>
          </p:cNvSpPr>
          <p:nvPr/>
        </p:nvSpPr>
        <p:spPr bwMode="auto">
          <a:xfrm>
            <a:off x="1844675" y="5029200"/>
            <a:ext cx="8223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1752600" y="5257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jm.jpg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88" name="Document"/>
          <p:cNvSpPr>
            <a:spLocks noEditPoints="1" noChangeArrowheads="1"/>
          </p:cNvSpPr>
          <p:nvPr/>
        </p:nvSpPr>
        <p:spPr bwMode="auto">
          <a:xfrm>
            <a:off x="3276600" y="5029200"/>
            <a:ext cx="1066800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9" name="Text Box 57"/>
          <p:cNvSpPr txBox="1">
            <a:spLocks noChangeArrowheads="1"/>
          </p:cNvSpPr>
          <p:nvPr/>
        </p:nvSpPr>
        <p:spPr bwMode="auto">
          <a:xfrm>
            <a:off x="3184525" y="5257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texte.txt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0" name="Document"/>
          <p:cNvSpPr>
            <a:spLocks noEditPoints="1" noChangeArrowheads="1"/>
          </p:cNvSpPr>
          <p:nvPr/>
        </p:nvSpPr>
        <p:spPr bwMode="auto">
          <a:xfrm>
            <a:off x="0" y="5105400"/>
            <a:ext cx="1371600" cy="838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152400" y="5181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Menerve.mpeg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381000" y="38100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94" name="Text Box 62"/>
          <p:cNvSpPr txBox="1">
            <a:spLocks noChangeArrowheads="1"/>
          </p:cNvSpPr>
          <p:nvPr/>
        </p:nvSpPr>
        <p:spPr bwMode="auto">
          <a:xfrm>
            <a:off x="3286477" y="6074360"/>
            <a:ext cx="5159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/Utilisateurs/Etudiant/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59E854-03C4-5C4A-970A-64F40EEB529F}"/>
              </a:ext>
            </a:extLst>
          </p:cNvPr>
          <p:cNvSpPr txBox="1"/>
          <p:nvPr/>
        </p:nvSpPr>
        <p:spPr>
          <a:xfrm>
            <a:off x="0" y="6072127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absolu =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48E7568-CFBC-A34F-BE24-A63268E1DC53}"/>
              </a:ext>
            </a:extLst>
          </p:cNvPr>
          <p:cNvSpPr txBox="1"/>
          <p:nvPr/>
        </p:nvSpPr>
        <p:spPr>
          <a:xfrm>
            <a:off x="-1" y="637435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relatif à partir du dossier Etudiant =</a:t>
            </a:r>
          </a:p>
        </p:txBody>
      </p:sp>
      <p:sp>
        <p:nvSpPr>
          <p:cNvPr id="70" name="Text Box 64">
            <a:extLst>
              <a:ext uri="{FF2B5EF4-FFF2-40B4-BE49-F238E27FC236}">
                <a16:creationId xmlns:a16="http://schemas.microsoft.com/office/drawing/2014/main" id="{ED68F55B-2C66-8240-B376-BA11DE43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74350"/>
            <a:ext cx="267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10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6135216" cy="1412776"/>
          </a:xfrm>
        </p:spPr>
        <p:txBody>
          <a:bodyPr/>
          <a:lstStyle/>
          <a:p>
            <a:pPr>
              <a:defRPr/>
            </a:pPr>
            <a:r>
              <a:rPr lang="fr-FR" sz="4000" dirty="0">
                <a:latin typeface="Arial Black" charset="0"/>
                <a:cs typeface="+mj-cs"/>
              </a:rPr>
              <a:t>Le chemin d’accès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2743200" cy="3352800"/>
          </a:xfrm>
        </p:spPr>
        <p:txBody>
          <a:bodyPr/>
          <a:lstStyle/>
          <a:p>
            <a:pPr>
              <a:defRPr/>
            </a:pPr>
            <a:r>
              <a:rPr lang="fr-FR" sz="2400" dirty="0">
                <a:cs typeface="+mn-cs"/>
              </a:rPr>
              <a:t>La suite des dossiers menant de la racine à un fichier détermine ce fichier sans ambiguïté.</a:t>
            </a:r>
          </a:p>
        </p:txBody>
      </p:sp>
      <p:pic>
        <p:nvPicPr>
          <p:cNvPr id="81924" name="Picture 4" descr="Fen_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5532438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2" name="Freeform 12"/>
          <p:cNvSpPr>
            <a:spLocks/>
          </p:cNvSpPr>
          <p:nvPr/>
        </p:nvSpPr>
        <p:spPr bwMode="auto">
          <a:xfrm>
            <a:off x="5551488" y="1600200"/>
            <a:ext cx="995363" cy="430213"/>
          </a:xfrm>
          <a:custGeom>
            <a:avLst/>
            <a:gdLst>
              <a:gd name="T0" fmla="*/ 345 w 627"/>
              <a:gd name="T1" fmla="*/ 56 h 271"/>
              <a:gd name="T2" fmla="*/ 246 w 627"/>
              <a:gd name="T3" fmla="*/ 26 h 271"/>
              <a:gd name="T4" fmla="*/ 10 w 627"/>
              <a:gd name="T5" fmla="*/ 72 h 271"/>
              <a:gd name="T6" fmla="*/ 25 w 627"/>
              <a:gd name="T7" fmla="*/ 178 h 271"/>
              <a:gd name="T8" fmla="*/ 147 w 627"/>
              <a:gd name="T9" fmla="*/ 232 h 271"/>
              <a:gd name="T10" fmla="*/ 201 w 627"/>
              <a:gd name="T11" fmla="*/ 239 h 271"/>
              <a:gd name="T12" fmla="*/ 315 w 627"/>
              <a:gd name="T13" fmla="*/ 262 h 271"/>
              <a:gd name="T14" fmla="*/ 551 w 627"/>
              <a:gd name="T15" fmla="*/ 239 h 271"/>
              <a:gd name="T16" fmla="*/ 597 w 627"/>
              <a:gd name="T17" fmla="*/ 209 h 271"/>
              <a:gd name="T18" fmla="*/ 627 w 627"/>
              <a:gd name="T19" fmla="*/ 193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271">
                <a:moveTo>
                  <a:pt x="345" y="56"/>
                </a:moveTo>
                <a:cubicBezTo>
                  <a:pt x="312" y="39"/>
                  <a:pt x="280" y="36"/>
                  <a:pt x="246" y="26"/>
                </a:cubicBezTo>
                <a:cubicBezTo>
                  <a:pt x="124" y="30"/>
                  <a:pt x="77" y="0"/>
                  <a:pt x="10" y="72"/>
                </a:cubicBezTo>
                <a:cubicBezTo>
                  <a:pt x="13" y="107"/>
                  <a:pt x="0" y="152"/>
                  <a:pt x="25" y="178"/>
                </a:cubicBezTo>
                <a:cubicBezTo>
                  <a:pt x="54" y="208"/>
                  <a:pt x="106" y="224"/>
                  <a:pt x="147" y="232"/>
                </a:cubicBezTo>
                <a:cubicBezTo>
                  <a:pt x="164" y="235"/>
                  <a:pt x="183" y="235"/>
                  <a:pt x="201" y="239"/>
                </a:cubicBezTo>
                <a:cubicBezTo>
                  <a:pt x="239" y="245"/>
                  <a:pt x="315" y="262"/>
                  <a:pt x="315" y="262"/>
                </a:cubicBezTo>
                <a:cubicBezTo>
                  <a:pt x="336" y="261"/>
                  <a:pt x="492" y="271"/>
                  <a:pt x="551" y="239"/>
                </a:cubicBezTo>
                <a:cubicBezTo>
                  <a:pt x="567" y="230"/>
                  <a:pt x="579" y="215"/>
                  <a:pt x="597" y="209"/>
                </a:cubicBezTo>
                <a:cubicBezTo>
                  <a:pt x="623" y="199"/>
                  <a:pt x="614" y="207"/>
                  <a:pt x="627" y="193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2270125" y="1981200"/>
            <a:ext cx="5151441" cy="4214813"/>
            <a:chOff x="1430" y="1248"/>
            <a:chExt cx="3245" cy="2655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430" y="3651"/>
              <a:ext cx="32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 dirty="0">
                  <a:latin typeface="Tahoma" charset="0"/>
                  <a:cs typeface="+mn-cs"/>
                </a:rPr>
                <a:t>/Utilisateurs/</a:t>
              </a:r>
              <a:r>
                <a:rPr lang="fr-FR" sz="2000" dirty="0" err="1">
                  <a:latin typeface="Tahoma" charset="0"/>
                  <a:cs typeface="+mn-cs"/>
                </a:rPr>
                <a:t>etudiant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Mon_Dossier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texte.txt</a:t>
              </a:r>
              <a:endParaRPr lang="fr-FR" sz="2000" dirty="0">
                <a:latin typeface="Tahoma" charset="0"/>
                <a:cs typeface="+mn-cs"/>
              </a:endParaRP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H="1">
              <a:off x="2640" y="1248"/>
              <a:ext cx="91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auto">
            <a:xfrm>
              <a:off x="2256" y="187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3657600" y="3276600"/>
            <a:ext cx="1066800" cy="381000"/>
            <a:chOff x="2304" y="2064"/>
            <a:chExt cx="672" cy="240"/>
          </a:xfrm>
        </p:grpSpPr>
        <p:sp>
          <p:nvSpPr>
            <p:cNvPr id="81936" name="Freeform 16"/>
            <p:cNvSpPr>
              <a:spLocks/>
            </p:cNvSpPr>
            <p:nvPr/>
          </p:nvSpPr>
          <p:spPr bwMode="auto">
            <a:xfrm>
              <a:off x="2448" y="211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 flipH="1" flipV="1">
              <a:off x="2304" y="206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5" name="Group 25"/>
          <p:cNvGrpSpPr>
            <a:grpSpLocks/>
          </p:cNvGrpSpPr>
          <p:nvPr/>
        </p:nvGrpSpPr>
        <p:grpSpPr bwMode="auto">
          <a:xfrm>
            <a:off x="3886199" y="3657600"/>
            <a:ext cx="1066800" cy="762000"/>
            <a:chOff x="2448" y="2304"/>
            <a:chExt cx="672" cy="480"/>
          </a:xfrm>
        </p:grpSpPr>
        <p:sp>
          <p:nvSpPr>
            <p:cNvPr id="81938" name="Freeform 18"/>
            <p:cNvSpPr>
              <a:spLocks/>
            </p:cNvSpPr>
            <p:nvPr/>
          </p:nvSpPr>
          <p:spPr bwMode="auto">
            <a:xfrm>
              <a:off x="2592" y="259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6" name="Group 26"/>
          <p:cNvGrpSpPr>
            <a:grpSpLocks/>
          </p:cNvGrpSpPr>
          <p:nvPr/>
        </p:nvGrpSpPr>
        <p:grpSpPr bwMode="auto">
          <a:xfrm>
            <a:off x="4038599" y="4343400"/>
            <a:ext cx="1066800" cy="533400"/>
            <a:chOff x="2544" y="2736"/>
            <a:chExt cx="672" cy="336"/>
          </a:xfrm>
        </p:grpSpPr>
        <p:sp>
          <p:nvSpPr>
            <p:cNvPr id="81940" name="Freeform 20"/>
            <p:cNvSpPr>
              <a:spLocks/>
            </p:cNvSpPr>
            <p:nvPr/>
          </p:nvSpPr>
          <p:spPr bwMode="auto">
            <a:xfrm>
              <a:off x="2688" y="2880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 flipH="1" flipV="1">
              <a:off x="2544" y="273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6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6336704" cy="1008112"/>
          </a:xfrm>
        </p:spPr>
        <p:txBody>
          <a:bodyPr/>
          <a:lstStyle/>
          <a:p>
            <a:pPr>
              <a:defRPr/>
            </a:pPr>
            <a:r>
              <a:rPr lang="fr-FR" sz="4000">
                <a:latin typeface="Arial Black" charset="0"/>
                <a:cs typeface="+mj-cs"/>
              </a:rPr>
              <a:t>Le chemin d’accès</a:t>
            </a:r>
          </a:p>
        </p:txBody>
      </p:sp>
      <p:pic>
        <p:nvPicPr>
          <p:cNvPr id="94218" name="Picture 10" descr="Brows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09800"/>
            <a:ext cx="8839200" cy="2743200"/>
          </a:xfrm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60525" y="5186363"/>
            <a:ext cx="5290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</a:t>
            </a:r>
            <a:r>
              <a:rPr lang="fr-FR" sz="2000" dirty="0" err="1">
                <a:latin typeface="Tahoma" charset="0"/>
                <a:cs typeface="+mn-cs"/>
              </a:rPr>
              <a:t>etudiant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57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des enseignements en informatique en licence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345238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Renforcer les </a:t>
            </a:r>
            <a:r>
              <a:rPr lang="fr-FR" b="1" dirty="0">
                <a:solidFill>
                  <a:srgbClr val="236896"/>
                </a:solidFill>
              </a:rPr>
              <a:t>compétences numériques </a:t>
            </a:r>
            <a:r>
              <a:rPr lang="fr-FR" dirty="0"/>
              <a:t>des étudiants</a:t>
            </a:r>
          </a:p>
          <a:p>
            <a:pPr lvl="1"/>
            <a:r>
              <a:rPr lang="fr-FR" dirty="0"/>
              <a:t>Utilisation </a:t>
            </a:r>
            <a:r>
              <a:rPr lang="fr-FR" b="1" dirty="0">
                <a:solidFill>
                  <a:srgbClr val="236896"/>
                </a:solidFill>
              </a:rPr>
              <a:t>efficace</a:t>
            </a:r>
            <a:r>
              <a:rPr lang="fr-FR" dirty="0">
                <a:solidFill>
                  <a:srgbClr val="236896"/>
                </a:solidFill>
              </a:rPr>
              <a:t> </a:t>
            </a:r>
            <a:r>
              <a:rPr lang="fr-FR" dirty="0"/>
              <a:t>d’un ordinateur pour usages de base (Communiquer, collaborer, conception de documents (rapports, mémoire, …), traitement de données, …)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Capacité d’adaptation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Bon usage (</a:t>
            </a:r>
            <a:r>
              <a:rPr lang="fr-FR" sz="2400" dirty="0"/>
              <a:t>Droits, Devoirs, Risques... )</a:t>
            </a:r>
          </a:p>
          <a:p>
            <a:r>
              <a:rPr lang="fr-FR" dirty="0"/>
              <a:t>Préparer à des certifications</a:t>
            </a:r>
          </a:p>
          <a:p>
            <a:pPr lvl="1"/>
            <a:r>
              <a:rPr lang="fr-FR" dirty="0"/>
              <a:t>Les enseignements de L1 s’appuient sur le même référentiel que la certification </a:t>
            </a:r>
            <a:r>
              <a:rPr lang="fr-FR" dirty="0" err="1"/>
              <a:t>Pix</a:t>
            </a:r>
            <a:r>
              <a:rPr lang="fr-FR" dirty="0"/>
              <a:t> (proposée à partir de la L2)</a:t>
            </a:r>
          </a:p>
          <a:p>
            <a:pPr lvl="1"/>
            <a:r>
              <a:rPr lang="fr-FR" dirty="0"/>
              <a:t>L’université est centre de certification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8550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8355" y="4312817"/>
            <a:ext cx="2860947" cy="2043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197429"/>
            <a:ext cx="7886700" cy="5050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obligatoire en L1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Objectifs = compétences utiles en licence : </a:t>
            </a:r>
            <a:r>
              <a:rPr lang="fr-FR" dirty="0"/>
              <a:t>notion de bases, styles en traitement de texte, gestion taille de documents, traitements de données, travail collaboratif, communication, …</a:t>
            </a:r>
            <a:endParaRPr lang="fr-FR" b="1" dirty="0">
              <a:solidFill>
                <a:srgbClr val="236896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1 : </a:t>
            </a:r>
            <a:r>
              <a:rPr lang="fr-FR" dirty="0"/>
              <a:t>niveau stage, </a:t>
            </a:r>
            <a:r>
              <a:rPr lang="fr-FR" b="1" dirty="0"/>
              <a:t>6 semaines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2 : </a:t>
            </a:r>
            <a:r>
              <a:rPr lang="fr-FR" dirty="0"/>
              <a:t>niveau standard </a:t>
            </a:r>
            <a:br>
              <a:rPr lang="fr-FR" dirty="0"/>
            </a:br>
            <a:r>
              <a:rPr lang="fr-FR" dirty="0"/>
              <a:t>(selon résultat du semestre 1 en </a:t>
            </a:r>
            <a:r>
              <a:rPr lang="fr-FR" b="1" dirty="0"/>
              <a:t>6 ou 10 semaines)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optionnel en L2/L3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 standard (10 semaines) si non validé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(anciennement appelés experts)</a:t>
            </a:r>
          </a:p>
          <a:p>
            <a:pPr lvl="2">
              <a:lnSpc>
                <a:spcPct val="120000"/>
              </a:lnSpc>
            </a:pPr>
            <a:r>
              <a:rPr lang="fr-FR" dirty="0">
                <a:solidFill>
                  <a:srgbClr val="236896"/>
                </a:solidFill>
              </a:rPr>
              <a:t>Expertise valorisable dans la vie professionnelle</a:t>
            </a:r>
          </a:p>
          <a:p>
            <a:pPr lvl="2">
              <a:lnSpc>
                <a:spcPct val="120000"/>
              </a:lnSpc>
            </a:pPr>
            <a:r>
              <a:rPr lang="fr-FR" dirty="0"/>
              <a:t>Perfectionnement et préparation Certification </a:t>
            </a:r>
            <a:r>
              <a:rPr lang="fr-FR" dirty="0" err="1"/>
              <a:t>Pix</a:t>
            </a:r>
            <a:endParaRPr lang="fr-FR" dirty="0"/>
          </a:p>
          <a:p>
            <a:pPr lvl="2">
              <a:lnSpc>
                <a:spcPct val="120000"/>
              </a:lnSpc>
            </a:pPr>
            <a:r>
              <a:rPr lang="fr-FR" dirty="0"/>
              <a:t>Ou thématique : Web  (CSS/HTML),  Tableur, Bases de données, Scratch (init. </a:t>
            </a:r>
            <a:r>
              <a:rPr lang="fr-FR" dirty="0" err="1"/>
              <a:t>prog</a:t>
            </a:r>
            <a:r>
              <a:rPr lang="fr-FR" dirty="0"/>
              <a:t>.)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17371" y="6356351"/>
            <a:ext cx="3197679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3547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Présence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17600"/>
            <a:ext cx="8491815" cy="5238751"/>
          </a:xfrm>
        </p:spPr>
        <p:txBody>
          <a:bodyPr>
            <a:normAutofit/>
          </a:bodyPr>
          <a:lstStyle/>
          <a:p>
            <a:r>
              <a:rPr lang="fr-FR" sz="2000" dirty="0"/>
              <a:t>Pour réussir !</a:t>
            </a:r>
          </a:p>
          <a:p>
            <a:r>
              <a:rPr lang="fr-FR" sz="2000" dirty="0"/>
              <a:t>Pénalités d’absence (lourde) à partir de la troisième absence non justifiée</a:t>
            </a:r>
          </a:p>
          <a:p>
            <a:pPr lvl="1"/>
            <a:r>
              <a:rPr lang="fr-FR" sz="2000" dirty="0">
                <a:solidFill>
                  <a:srgbClr val="0000FF"/>
                </a:solidFill>
              </a:rPr>
              <a:t>justifiez vos absences au plus vite auprès de votre enseignant ou du secrétariat</a:t>
            </a:r>
          </a:p>
          <a:p>
            <a:r>
              <a:rPr lang="fr-FR" sz="2000" dirty="0"/>
              <a:t>Possibilité de désinscription en cas de deux absences consécutives</a:t>
            </a:r>
          </a:p>
          <a:p>
            <a:r>
              <a:rPr lang="fr-FR" sz="2000" dirty="0"/>
              <a:t>Possibilité de rattraper dans un autre groupe de TD du même niveau dans la semaine (sous réserve de place)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Picture 4" descr="Sans ti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2" y="3832171"/>
            <a:ext cx="5883108" cy="25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16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Changer de TD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Possible pendant les 3 prochaines semaines d’enseignement</a:t>
            </a:r>
            <a:br>
              <a:rPr lang="fr-FR" sz="2000" dirty="0"/>
            </a:br>
            <a:r>
              <a:rPr lang="fr-FR" sz="2000" dirty="0"/>
              <a:t>dans les groupes où il y a de la place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Pour Montpellier </a:t>
            </a:r>
          </a:p>
          <a:p>
            <a:pPr lvl="1"/>
            <a:r>
              <a:rPr lang="fr-FR" sz="2000" dirty="0"/>
              <a:t>Les changements se réalisent sur </a:t>
            </a:r>
            <a:r>
              <a:rPr lang="fr-FR" sz="2000" b="1" dirty="0">
                <a:solidFill>
                  <a:srgbClr val="FF0000"/>
                </a:solidFill>
              </a:rPr>
              <a:t>notre site de gestion de TD</a:t>
            </a:r>
          </a:p>
          <a:p>
            <a:pPr lvl="2"/>
            <a:r>
              <a:rPr lang="fr-FR" sz="2000" dirty="0"/>
              <a:t>accès via </a:t>
            </a:r>
            <a:r>
              <a:rPr lang="fr-FR" sz="2000" dirty="0">
                <a:solidFill>
                  <a:srgbClr val="256898"/>
                </a:solidFill>
              </a:rPr>
              <a:t>https://www.univ-montp3.fr/miap/ens/info/</a:t>
            </a:r>
          </a:p>
          <a:p>
            <a:pPr lvl="2"/>
            <a:r>
              <a:rPr lang="fr-FR" sz="2000" dirty="0"/>
              <a:t>ou accès via ENT</a:t>
            </a:r>
          </a:p>
          <a:p>
            <a:pPr lvl="1"/>
            <a:r>
              <a:rPr lang="fr-FR" sz="2000" dirty="0"/>
              <a:t>Si souci, contactez le secrétariat des enseignements transversaux d’informatique : </a:t>
            </a:r>
            <a:r>
              <a:rPr lang="fr-FR" sz="2000" dirty="0">
                <a:solidFill>
                  <a:srgbClr val="256898"/>
                </a:solidFill>
              </a:rPr>
              <a:t>miap.cours_informatique@univ-montp3.fr </a:t>
            </a:r>
            <a:br>
              <a:rPr lang="fr-FR" sz="2000" dirty="0">
                <a:solidFill>
                  <a:srgbClr val="256898"/>
                </a:solidFill>
              </a:rPr>
            </a:br>
            <a:endParaRPr lang="fr-FR" sz="2000" dirty="0">
              <a:solidFill>
                <a:srgbClr val="256898"/>
              </a:solidFill>
            </a:endParaRPr>
          </a:p>
          <a:p>
            <a:r>
              <a:rPr lang="fr-FR" sz="2000" dirty="0"/>
              <a:t>Pour Béziers, </a:t>
            </a:r>
          </a:p>
          <a:p>
            <a:pPr lvl="1"/>
            <a:r>
              <a:rPr lang="fr-FR" sz="2000" dirty="0"/>
              <a:t>Contactez Mme </a:t>
            </a:r>
            <a:r>
              <a:rPr lang="fr-FR" sz="2000" dirty="0" err="1"/>
              <a:t>Serex</a:t>
            </a:r>
            <a:r>
              <a:rPr lang="fr-FR" sz="2000" dirty="0"/>
              <a:t> Erika (BU)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Une séance de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Un TD par séance</a:t>
            </a:r>
          </a:p>
          <a:p>
            <a:pPr lvl="1"/>
            <a:r>
              <a:rPr lang="fr-FR" sz="2000" dirty="0"/>
              <a:t>Si pas fini, terminez-le avant la semaine suivante</a:t>
            </a:r>
            <a:br>
              <a:rPr lang="fr-FR" sz="2000" dirty="0"/>
            </a:br>
            <a:r>
              <a:rPr lang="fr-FR" sz="2000" dirty="0"/>
              <a:t>chez vous ou </a:t>
            </a:r>
            <a:br>
              <a:rPr lang="fr-FR" sz="2000" dirty="0"/>
            </a:br>
            <a:r>
              <a:rPr lang="fr-FR" sz="2000" dirty="0"/>
              <a:t>(sur Montpellier) au pavillon informatique </a:t>
            </a:r>
            <a:br>
              <a:rPr lang="fr-FR" sz="2000" dirty="0"/>
            </a:br>
            <a:r>
              <a:rPr lang="fr-FR" sz="2000" dirty="0"/>
              <a:t>			(ouverture 8h-19h45 du lundi au vendredi)</a:t>
            </a:r>
          </a:p>
          <a:p>
            <a:pPr lvl="1"/>
            <a:endParaRPr lang="fr-FR" sz="2000" dirty="0"/>
          </a:p>
          <a:p>
            <a:r>
              <a:rPr lang="fr-FR" sz="2000" dirty="0"/>
              <a:t>Les retards et départs anticipés </a:t>
            </a:r>
            <a:br>
              <a:rPr lang="fr-FR" sz="2000" dirty="0"/>
            </a:br>
            <a:r>
              <a:rPr lang="fr-FR" sz="2000" dirty="0"/>
              <a:t>                                  peuvent être considérés comme des absences</a:t>
            </a:r>
          </a:p>
          <a:p>
            <a:endParaRPr lang="fr-FR" sz="2000" dirty="0"/>
          </a:p>
          <a:p>
            <a:r>
              <a:rPr lang="fr-FR" sz="2000" dirty="0"/>
              <a:t>Concentrez-vous :</a:t>
            </a:r>
          </a:p>
          <a:p>
            <a:pPr lvl="1"/>
            <a:r>
              <a:rPr lang="fr-FR" sz="2000" dirty="0"/>
              <a:t>merci d’éteindre vos mobiles </a:t>
            </a:r>
            <a:r>
              <a:rPr lang="fr-FR" sz="2000"/>
              <a:t>(smartphones)</a:t>
            </a:r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43022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 en stage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Évaluation 1 en contrôle continu</a:t>
            </a:r>
          </a:p>
          <a:p>
            <a:pPr lvl="1"/>
            <a:r>
              <a:rPr lang="fr-FR" dirty="0"/>
              <a:t>Tests Moodle (total 5 points) : tout au long du semestre</a:t>
            </a:r>
          </a:p>
          <a:p>
            <a:pPr lvl="1"/>
            <a:r>
              <a:rPr lang="fr-FR" dirty="0"/>
              <a:t>Examen final de 30 minutes (15 points) : </a:t>
            </a:r>
            <a:br>
              <a:rPr lang="fr-FR" dirty="0"/>
            </a:br>
            <a:r>
              <a:rPr lang="fr-FR" dirty="0"/>
              <a:t>test Moodle (questions de culture numérique ou vérification de connaissances des manipulations de bases)</a:t>
            </a:r>
          </a:p>
          <a:p>
            <a:pPr lvl="1"/>
            <a:r>
              <a:rPr lang="fr-FR" dirty="0"/>
              <a:t>(- pénalités d’absence)</a:t>
            </a:r>
          </a:p>
          <a:p>
            <a:pPr lvl="1"/>
            <a:endParaRPr lang="fr-FR" dirty="0"/>
          </a:p>
          <a:p>
            <a:r>
              <a:rPr lang="fr-FR" b="1" dirty="0"/>
              <a:t>Évaluation 2 (rattrapage)</a:t>
            </a:r>
          </a:p>
          <a:p>
            <a:pPr lvl="1"/>
            <a:r>
              <a:rPr lang="fr-FR" dirty="0"/>
              <a:t>Examen de 40 minutes, comme en évaluation 1 avec plus de questions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59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Autre information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815356"/>
            <a:ext cx="8491815" cy="554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/>
              <a:t>		Pensez à :</a:t>
            </a:r>
          </a:p>
          <a:p>
            <a:r>
              <a:rPr lang="fr-FR" sz="2000" dirty="0"/>
              <a:t>Consulter le site d’enseignement</a:t>
            </a:r>
          </a:p>
          <a:p>
            <a:pPr marL="0" indent="0" algn="ctr">
              <a:buNone/>
            </a:pPr>
            <a:r>
              <a:rPr lang="fr-FR" sz="2000" dirty="0">
                <a:hlinkClick r:id="rId3"/>
              </a:rPr>
              <a:t>http://www.univ-montp3.fr/miap/ens/info/</a:t>
            </a: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Contacter notre secrétariat :</a:t>
            </a:r>
          </a:p>
          <a:p>
            <a:pPr marL="0" indent="0" algn="ctr">
              <a:buNone/>
            </a:pPr>
            <a:r>
              <a:rPr lang="fr-FR" sz="2000" dirty="0"/>
              <a:t>Pour Montpellier : </a:t>
            </a:r>
            <a:r>
              <a:rPr lang="fr-FR" sz="2000" dirty="0">
                <a:hlinkClick r:id="rId4"/>
              </a:rPr>
              <a:t>miap.cours</a:t>
            </a:r>
            <a:r>
              <a:rPr lang="fr-FR" sz="2000">
                <a:hlinkClick r:id="rId4"/>
              </a:rPr>
              <a:t>_informatique@</a:t>
            </a:r>
            <a:r>
              <a:rPr lang="fr-FR" sz="2000" dirty="0">
                <a:hlinkClick r:id="rId4"/>
              </a:rPr>
              <a:t>univ-montp3.fr</a:t>
            </a:r>
            <a:r>
              <a:rPr lang="fr-FR" sz="2000" dirty="0"/>
              <a:t> </a:t>
            </a:r>
          </a:p>
          <a:p>
            <a:pPr marL="0" indent="0" algn="ctr">
              <a:buNone/>
            </a:pPr>
            <a:r>
              <a:rPr lang="fr-FR" sz="2000" dirty="0"/>
              <a:t>Pour Béziers, contactez Mme Delmas Sandrine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DB3816-3475-FF41-A725-09EC650FB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4836" y="1859099"/>
            <a:ext cx="4533794" cy="34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</TotalTime>
  <Words>1798</Words>
  <Application>Microsoft Macintosh PowerPoint</Application>
  <PresentationFormat>Affichage à l'écran (4:3)</PresentationFormat>
  <Paragraphs>246</Paragraphs>
  <Slides>27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Avenir Book</vt:lpstr>
      <vt:lpstr>Calibri</vt:lpstr>
      <vt:lpstr>Tahoma</vt:lpstr>
      <vt:lpstr>Times</vt:lpstr>
      <vt:lpstr>Thème Office</vt:lpstr>
      <vt:lpstr>Informatique en L1 Stage TD 1</vt:lpstr>
      <vt:lpstr>Enseignements d’informatique : Quelques points importants</vt:lpstr>
      <vt:lpstr>Objectifs des enseignements en informatique en licence</vt:lpstr>
      <vt:lpstr>Organisation des enseignements en informatique en licence</vt:lpstr>
      <vt:lpstr>Présence obligatoire</vt:lpstr>
      <vt:lpstr>Changer de TD ?</vt:lpstr>
      <vt:lpstr>Une séance de TD</vt:lpstr>
      <vt:lpstr>Modalités de contrôle des connaissances en stage</vt:lpstr>
      <vt:lpstr>Autre information ? </vt:lpstr>
      <vt:lpstr>principales différences entre les systèmes d’exploitation  MAC OS et Windows</vt:lpstr>
      <vt:lpstr>Dock</vt:lpstr>
      <vt:lpstr>Fenêtres</vt:lpstr>
      <vt:lpstr>Barre deS MENUS</vt:lpstr>
      <vt:lpstr>GestionNAIRE DE FICHIERS = FINDER</vt:lpstr>
      <vt:lpstr>Gestion de vos fichiers</vt:lpstr>
      <vt:lpstr>Adaptez les Raccourcis Clavier</vt:lpstr>
      <vt:lpstr>Recherche DE FICHIERS</vt:lpstr>
      <vt:lpstr>Formats d’archive</vt:lpstr>
      <vt:lpstr>Archiver</vt:lpstr>
      <vt:lpstr>Compresser</vt:lpstr>
      <vt:lpstr>Extraire</vt:lpstr>
      <vt:lpstr>Réaliser ces opérations</vt:lpstr>
      <vt:lpstr>Système de gestion et arborescence de fichiers</vt:lpstr>
      <vt:lpstr>Arborescence de fichiers</vt:lpstr>
      <vt:lpstr>Présentation PowerPoint</vt:lpstr>
      <vt:lpstr>Le chemin d’accès</vt:lpstr>
      <vt:lpstr>Le chemin d’accès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195</cp:revision>
  <cp:lastPrinted>2024-03-26T13:30:34Z</cp:lastPrinted>
  <dcterms:created xsi:type="dcterms:W3CDTF">2016-06-22T20:29:37Z</dcterms:created>
  <dcterms:modified xsi:type="dcterms:W3CDTF">2024-03-26T13:30:50Z</dcterms:modified>
</cp:coreProperties>
</file>