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288" r:id="rId2"/>
    <p:sldId id="280" r:id="rId3"/>
    <p:sldId id="285" r:id="rId4"/>
    <p:sldId id="282" r:id="rId5"/>
    <p:sldId id="28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130FE"/>
    <a:srgbClr val="A9A6A8"/>
    <a:srgbClr val="CAC7C9"/>
    <a:srgbClr val="FE78C9"/>
    <a:srgbClr val="181818"/>
    <a:srgbClr val="9966FF"/>
    <a:srgbClr val="FFFF89"/>
    <a:srgbClr val="FF1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3"/>
  </p:normalViewPr>
  <p:slideViewPr>
    <p:cSldViewPr>
      <p:cViewPr varScale="1">
        <p:scale>
          <a:sx n="120" d="100"/>
          <a:sy n="120" d="100"/>
        </p:scale>
        <p:origin x="12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E2C2F453-10FA-8846-8899-B5946E6F777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537ACC4C-8860-CA47-8401-5115A5470B5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9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4271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D7B66-3136-824B-BCA4-D383DC3CE66D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0240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93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77A33-30EA-CA42-B68F-C74A4074BD22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8909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77276F-1EFC-9849-95AC-7E4060F53976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96258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DD2A65-101C-B540-8E0E-19D27F523676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8806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98999F-D67D-9341-9193-1CA4C804884C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9728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88648DD8-FC20-8447-96FD-7EC9536798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BC1C-4955-5648-9E3D-2F4BA22A29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1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77000" cy="609600"/>
          </a:xfrm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Stage – Semaine 1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rial Black" charset="0"/>
              </a:rPr>
              <a:t>Système de gestion et arborescence de fichiers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12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272809" cy="1255392"/>
          </a:xfrm>
        </p:spPr>
        <p:txBody>
          <a:bodyPr/>
          <a:lstStyle/>
          <a:p>
            <a:pPr algn="ctr">
              <a:defRPr/>
            </a:pPr>
            <a:r>
              <a:rPr lang="fr-FR" sz="4000" dirty="0">
                <a:latin typeface="+mn-lt"/>
                <a:cs typeface="+mj-cs"/>
              </a:rPr>
              <a:t>Arborescence de fichiers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1604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Arbre des dossiers</a:t>
            </a:r>
            <a:r>
              <a:rPr lang="fr-FR" dirty="0">
                <a:cs typeface="+mn-cs"/>
              </a:rPr>
              <a:t> :</a:t>
            </a:r>
          </a:p>
          <a:p>
            <a:pPr lvl="1">
              <a:defRPr/>
            </a:pPr>
            <a:r>
              <a:rPr lang="fr-FR" dirty="0"/>
              <a:t>Racine = support (disque dur, clé, ...) ou un dossier</a:t>
            </a:r>
          </a:p>
          <a:p>
            <a:pPr lvl="1">
              <a:defRPr/>
            </a:pPr>
            <a:r>
              <a:rPr lang="fr-FR" dirty="0"/>
              <a:t>Ramification = dossier</a:t>
            </a:r>
          </a:p>
          <a:p>
            <a:pPr lvl="1">
              <a:defRPr/>
            </a:pPr>
            <a:r>
              <a:rPr lang="fr-FR" dirty="0"/>
              <a:t>Feuille = document ou application</a:t>
            </a:r>
          </a:p>
          <a:p>
            <a:pPr>
              <a:defRPr/>
            </a:pPr>
            <a:r>
              <a:rPr lang="fr-FR" dirty="0">
                <a:solidFill>
                  <a:srgbClr val="3130FE"/>
                </a:solidFill>
              </a:rPr>
              <a:t>Chemin d’accès </a:t>
            </a:r>
            <a:r>
              <a:rPr lang="fr-FR" dirty="0">
                <a:cs typeface="+mn-cs"/>
              </a:rPr>
              <a:t>: suite des noms de dossiers et nom du fichier permettant d’accéder ou repérer un fichier.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absolu</a:t>
            </a:r>
            <a:r>
              <a:rPr lang="fr-FR" dirty="0">
                <a:cs typeface="+mn-cs"/>
              </a:rPr>
              <a:t> : le support est représenté par </a:t>
            </a:r>
            <a:r>
              <a:rPr lang="fr-FR" dirty="0">
                <a:solidFill>
                  <a:srgbClr val="3130FE"/>
                </a:solidFill>
                <a:cs typeface="+mn-cs"/>
              </a:rPr>
              <a:t>/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relatif : ne commence pas par /</a:t>
            </a:r>
          </a:p>
          <a:p>
            <a:pPr>
              <a:defRPr/>
            </a:pPr>
            <a:r>
              <a:rPr lang="fr-FR" dirty="0">
                <a:cs typeface="+mn-cs"/>
              </a:rPr>
              <a:t>Plusieurs fichiers de même nom et même suffixe peuvent être présents sur un support : ils sont désignés par des chemins d’accès différents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ile"/>
          <p:cNvSpPr>
            <a:spLocks noEditPoints="1" noChangeArrowheads="1"/>
          </p:cNvSpPr>
          <p:nvPr/>
        </p:nvSpPr>
        <p:spPr bwMode="auto">
          <a:xfrm>
            <a:off x="3352800" y="2667000"/>
            <a:ext cx="990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5" name="File"/>
          <p:cNvSpPr>
            <a:spLocks noEditPoints="1" noChangeArrowheads="1"/>
          </p:cNvSpPr>
          <p:nvPr/>
        </p:nvSpPr>
        <p:spPr bwMode="auto">
          <a:xfrm>
            <a:off x="228600" y="2667000"/>
            <a:ext cx="8382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6" name="File"/>
          <p:cNvSpPr>
            <a:spLocks noEditPoints="1" noChangeArrowheads="1"/>
          </p:cNvSpPr>
          <p:nvPr/>
        </p:nvSpPr>
        <p:spPr bwMode="auto">
          <a:xfrm>
            <a:off x="1752600" y="2667000"/>
            <a:ext cx="1066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7" name="File"/>
          <p:cNvSpPr>
            <a:spLocks noEditPoints="1" noChangeArrowheads="1"/>
          </p:cNvSpPr>
          <p:nvPr/>
        </p:nvSpPr>
        <p:spPr bwMode="auto">
          <a:xfrm>
            <a:off x="6858000" y="1735138"/>
            <a:ext cx="1066800" cy="474662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8" name="File"/>
          <p:cNvSpPr>
            <a:spLocks noEditPoints="1" noChangeArrowheads="1"/>
          </p:cNvSpPr>
          <p:nvPr/>
        </p:nvSpPr>
        <p:spPr bwMode="auto">
          <a:xfrm>
            <a:off x="48006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9" name="File"/>
          <p:cNvSpPr>
            <a:spLocks noEditPoints="1" noChangeArrowheads="1"/>
          </p:cNvSpPr>
          <p:nvPr/>
        </p:nvSpPr>
        <p:spPr bwMode="auto">
          <a:xfrm>
            <a:off x="20574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0" name="File"/>
          <p:cNvSpPr>
            <a:spLocks noEditPoints="1" noChangeArrowheads="1"/>
          </p:cNvSpPr>
          <p:nvPr/>
        </p:nvSpPr>
        <p:spPr bwMode="auto">
          <a:xfrm>
            <a:off x="5181600" y="457200"/>
            <a:ext cx="1676400" cy="6858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181600" y="685800"/>
            <a:ext cx="173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Macintosh HD</a:t>
            </a:r>
            <a:endParaRPr lang="fr-FR" sz="2000">
              <a:latin typeface="Times" charset="0"/>
              <a:cs typeface="+mn-cs"/>
            </a:endParaRP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H="1">
            <a:off x="2971800" y="1143000"/>
            <a:ext cx="30480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>
            <a:off x="5791200" y="11430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6019800" y="11430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822325" y="171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057400" y="1828800"/>
            <a:ext cx="142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Utilisateurs</a:t>
            </a:r>
            <a:endParaRPr lang="fr-FR">
              <a:cs typeface="+mn-cs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724400" y="1828800"/>
            <a:ext cx="1519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Applications</a:t>
            </a:r>
            <a:endParaRPr lang="fr-FR">
              <a:cs typeface="+mn-cs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781800" y="1828800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Système</a:t>
            </a:r>
            <a:endParaRPr lang="fr-FR">
              <a:cs typeface="+mn-cs"/>
            </a:endParaRP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6019800" y="1143000"/>
            <a:ext cx="2590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8305800" y="18288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H="1">
            <a:off x="1066800" y="2209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>
            <a:off x="2438400" y="2209800"/>
            <a:ext cx="2286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2667000" y="22098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304800" y="2819400"/>
            <a:ext cx="73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buv2</a:t>
            </a:r>
            <a:endParaRPr lang="fr-FR">
              <a:cs typeface="+mn-cs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1752600" y="2819400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Etudiant</a:t>
            </a:r>
            <a:endParaRPr lang="fr-FR">
              <a:cs typeface="+mn-cs"/>
            </a:endParaRP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3352800" y="2819400"/>
            <a:ext cx="104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Partagé</a:t>
            </a:r>
            <a:endParaRPr lang="fr-FR">
              <a:cs typeface="+mn-cs"/>
            </a:endParaRP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H="1">
            <a:off x="5029200" y="2286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5562600" y="2286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5562600" y="2286000"/>
            <a:ext cx="1752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796" name="Group 29"/>
          <p:cNvGrpSpPr>
            <a:grpSpLocks/>
          </p:cNvGrpSpPr>
          <p:nvPr/>
        </p:nvGrpSpPr>
        <p:grpSpPr bwMode="auto">
          <a:xfrm>
            <a:off x="4572000" y="2743200"/>
            <a:ext cx="1033463" cy="609600"/>
            <a:chOff x="3600" y="2976"/>
            <a:chExt cx="624" cy="525"/>
          </a:xfrm>
        </p:grpSpPr>
        <p:sp>
          <p:nvSpPr>
            <p:cNvPr id="95262" name="AutoShape 30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3" name="Text Box 31"/>
            <p:cNvSpPr txBox="1">
              <a:spLocks noChangeArrowheads="1"/>
            </p:cNvSpPr>
            <p:nvPr/>
          </p:nvSpPr>
          <p:spPr bwMode="auto">
            <a:xfrm>
              <a:off x="3600" y="3120"/>
              <a:ext cx="580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Aperçu</a:t>
              </a:r>
            </a:p>
          </p:txBody>
        </p:sp>
      </p:grpSp>
      <p:grpSp>
        <p:nvGrpSpPr>
          <p:cNvPr id="32797" name="Group 32"/>
          <p:cNvGrpSpPr>
            <a:grpSpLocks/>
          </p:cNvGrpSpPr>
          <p:nvPr/>
        </p:nvGrpSpPr>
        <p:grpSpPr bwMode="auto">
          <a:xfrm>
            <a:off x="5791200" y="2743200"/>
            <a:ext cx="838200" cy="609600"/>
            <a:chOff x="4272" y="2976"/>
            <a:chExt cx="624" cy="525"/>
          </a:xfrm>
        </p:grpSpPr>
        <p:sp>
          <p:nvSpPr>
            <p:cNvPr id="95265" name="AutoShape 33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6" name="Text Box 34"/>
            <p:cNvSpPr txBox="1">
              <a:spLocks noChangeArrowheads="1"/>
            </p:cNvSpPr>
            <p:nvPr/>
          </p:nvSpPr>
          <p:spPr bwMode="auto">
            <a:xfrm>
              <a:off x="4272" y="3120"/>
              <a:ext cx="468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Mail</a:t>
              </a:r>
            </a:p>
          </p:txBody>
        </p:sp>
      </p:grpSp>
      <p:grpSp>
        <p:nvGrpSpPr>
          <p:cNvPr id="32798" name="Group 35"/>
          <p:cNvGrpSpPr>
            <a:grpSpLocks/>
          </p:cNvGrpSpPr>
          <p:nvPr/>
        </p:nvGrpSpPr>
        <p:grpSpPr bwMode="auto">
          <a:xfrm>
            <a:off x="6934200" y="2743200"/>
            <a:ext cx="838200" cy="457200"/>
            <a:chOff x="2688" y="2976"/>
            <a:chExt cx="672" cy="384"/>
          </a:xfrm>
        </p:grpSpPr>
        <p:sp>
          <p:nvSpPr>
            <p:cNvPr id="95268" name="File"/>
            <p:cNvSpPr>
              <a:spLocks noEditPoints="1" noChangeArrowheads="1"/>
            </p:cNvSpPr>
            <p:nvPr/>
          </p:nvSpPr>
          <p:spPr bwMode="auto">
            <a:xfrm>
              <a:off x="2736" y="2976"/>
              <a:ext cx="624" cy="38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89"/>
            </a:solidFill>
            <a:ln>
              <a:noFill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9" name="Text Box 37"/>
            <p:cNvSpPr txBox="1">
              <a:spLocks noChangeArrowheads="1"/>
            </p:cNvSpPr>
            <p:nvPr/>
          </p:nvSpPr>
          <p:spPr bwMode="auto">
            <a:xfrm>
              <a:off x="2688" y="3024"/>
              <a:ext cx="66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Office</a:t>
              </a:r>
            </a:p>
          </p:txBody>
        </p:sp>
      </p:grpSp>
      <p:sp>
        <p:nvSpPr>
          <p:cNvPr id="95270" name="Line 38"/>
          <p:cNvSpPr>
            <a:spLocks noChangeShapeType="1"/>
          </p:cNvSpPr>
          <p:nvPr/>
        </p:nvSpPr>
        <p:spPr bwMode="auto">
          <a:xfrm flipH="1">
            <a:off x="6858000" y="3200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>
            <a:off x="7391400" y="32004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801" name="Group 40"/>
          <p:cNvGrpSpPr>
            <a:grpSpLocks/>
          </p:cNvGrpSpPr>
          <p:nvPr/>
        </p:nvGrpSpPr>
        <p:grpSpPr bwMode="auto">
          <a:xfrm>
            <a:off x="6477000" y="3657600"/>
            <a:ext cx="838200" cy="609600"/>
            <a:chOff x="3600" y="2976"/>
            <a:chExt cx="624" cy="525"/>
          </a:xfrm>
        </p:grpSpPr>
        <p:sp>
          <p:nvSpPr>
            <p:cNvPr id="95273" name="AutoShape 41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4" name="Text Box 42"/>
            <p:cNvSpPr txBox="1">
              <a:spLocks noChangeArrowheads="1"/>
            </p:cNvSpPr>
            <p:nvPr/>
          </p:nvSpPr>
          <p:spPr bwMode="auto">
            <a:xfrm>
              <a:off x="3600" y="3120"/>
              <a:ext cx="58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Word</a:t>
              </a:r>
            </a:p>
          </p:txBody>
        </p:sp>
      </p:grpSp>
      <p:grpSp>
        <p:nvGrpSpPr>
          <p:cNvPr id="32802" name="Group 43"/>
          <p:cNvGrpSpPr>
            <a:grpSpLocks/>
          </p:cNvGrpSpPr>
          <p:nvPr/>
        </p:nvGrpSpPr>
        <p:grpSpPr bwMode="auto">
          <a:xfrm>
            <a:off x="7620000" y="3657600"/>
            <a:ext cx="838200" cy="609600"/>
            <a:chOff x="4272" y="2976"/>
            <a:chExt cx="624" cy="525"/>
          </a:xfrm>
        </p:grpSpPr>
        <p:sp>
          <p:nvSpPr>
            <p:cNvPr id="95276" name="AutoShape 44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7" name="Text Box 45"/>
            <p:cNvSpPr txBox="1">
              <a:spLocks noChangeArrowheads="1"/>
            </p:cNvSpPr>
            <p:nvPr/>
          </p:nvSpPr>
          <p:spPr bwMode="auto">
            <a:xfrm>
              <a:off x="4272" y="3120"/>
              <a:ext cx="567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Excel</a:t>
              </a:r>
            </a:p>
          </p:txBody>
        </p:sp>
      </p:grpSp>
      <p:sp>
        <p:nvSpPr>
          <p:cNvPr id="95278" name="Line 46"/>
          <p:cNvSpPr>
            <a:spLocks noChangeShapeType="1"/>
          </p:cNvSpPr>
          <p:nvPr/>
        </p:nvSpPr>
        <p:spPr bwMode="auto">
          <a:xfrm flipH="1">
            <a:off x="685800" y="32766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 flipH="1">
            <a:off x="2133600" y="3276600"/>
            <a:ext cx="1524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0" name="Line 48"/>
          <p:cNvSpPr>
            <a:spLocks noChangeShapeType="1"/>
          </p:cNvSpPr>
          <p:nvPr/>
        </p:nvSpPr>
        <p:spPr bwMode="auto">
          <a:xfrm>
            <a:off x="2286000" y="32766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1" name="File"/>
          <p:cNvSpPr>
            <a:spLocks noEditPoints="1" noChangeArrowheads="1"/>
          </p:cNvSpPr>
          <p:nvPr/>
        </p:nvSpPr>
        <p:spPr bwMode="auto">
          <a:xfrm>
            <a:off x="1219200" y="3886200"/>
            <a:ext cx="1828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Mon_Dossier</a:t>
            </a:r>
          </a:p>
        </p:txBody>
      </p:sp>
      <p:sp>
        <p:nvSpPr>
          <p:cNvPr id="95282" name="File"/>
          <p:cNvSpPr>
            <a:spLocks noEditPoints="1" noChangeArrowheads="1"/>
          </p:cNvSpPr>
          <p:nvPr/>
        </p:nvSpPr>
        <p:spPr bwMode="auto">
          <a:xfrm>
            <a:off x="3276600" y="3886200"/>
            <a:ext cx="1752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Documents</a:t>
            </a:r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 flipH="1">
            <a:off x="533400" y="4495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>
            <a:off x="2133600" y="4495800"/>
            <a:ext cx="16002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5" name="Line 53"/>
          <p:cNvSpPr>
            <a:spLocks noChangeShapeType="1"/>
          </p:cNvSpPr>
          <p:nvPr/>
        </p:nvSpPr>
        <p:spPr bwMode="auto">
          <a:xfrm>
            <a:off x="21336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6" name="Document"/>
          <p:cNvSpPr>
            <a:spLocks noEditPoints="1" noChangeArrowheads="1"/>
          </p:cNvSpPr>
          <p:nvPr/>
        </p:nvSpPr>
        <p:spPr bwMode="auto">
          <a:xfrm>
            <a:off x="1844675" y="5029200"/>
            <a:ext cx="8223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7" name="Text Box 55"/>
          <p:cNvSpPr txBox="1">
            <a:spLocks noChangeArrowheads="1"/>
          </p:cNvSpPr>
          <p:nvPr/>
        </p:nvSpPr>
        <p:spPr bwMode="auto">
          <a:xfrm>
            <a:off x="1752600" y="52578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jm.jpg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88" name="Document"/>
          <p:cNvSpPr>
            <a:spLocks noEditPoints="1" noChangeArrowheads="1"/>
          </p:cNvSpPr>
          <p:nvPr/>
        </p:nvSpPr>
        <p:spPr bwMode="auto">
          <a:xfrm>
            <a:off x="3276600" y="5029200"/>
            <a:ext cx="1066800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9" name="Text Box 57"/>
          <p:cNvSpPr txBox="1">
            <a:spLocks noChangeArrowheads="1"/>
          </p:cNvSpPr>
          <p:nvPr/>
        </p:nvSpPr>
        <p:spPr bwMode="auto">
          <a:xfrm>
            <a:off x="3184525" y="5257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texte.txt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0" name="Document"/>
          <p:cNvSpPr>
            <a:spLocks noEditPoints="1" noChangeArrowheads="1"/>
          </p:cNvSpPr>
          <p:nvPr/>
        </p:nvSpPr>
        <p:spPr bwMode="auto">
          <a:xfrm>
            <a:off x="0" y="5105400"/>
            <a:ext cx="1371600" cy="838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91" name="Text Box 59"/>
          <p:cNvSpPr txBox="1">
            <a:spLocks noChangeArrowheads="1"/>
          </p:cNvSpPr>
          <p:nvPr/>
        </p:nvSpPr>
        <p:spPr bwMode="auto">
          <a:xfrm>
            <a:off x="152400" y="51816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Menerve.mpeg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381000" y="38100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94" name="Text Box 62"/>
          <p:cNvSpPr txBox="1">
            <a:spLocks noChangeArrowheads="1"/>
          </p:cNvSpPr>
          <p:nvPr/>
        </p:nvSpPr>
        <p:spPr bwMode="auto">
          <a:xfrm>
            <a:off x="3286477" y="6074360"/>
            <a:ext cx="51592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/Utilisateurs/Etudiant/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59E854-03C4-5C4A-970A-64F40EEB529F}"/>
              </a:ext>
            </a:extLst>
          </p:cNvPr>
          <p:cNvSpPr txBox="1"/>
          <p:nvPr/>
        </p:nvSpPr>
        <p:spPr>
          <a:xfrm>
            <a:off x="0" y="6072127"/>
            <a:ext cx="328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absolu =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48E7568-CFBC-A34F-BE24-A63268E1DC53}"/>
              </a:ext>
            </a:extLst>
          </p:cNvPr>
          <p:cNvSpPr txBox="1"/>
          <p:nvPr/>
        </p:nvSpPr>
        <p:spPr>
          <a:xfrm>
            <a:off x="-1" y="6374350"/>
            <a:ext cx="662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relatif à partir du dossier Etudiant =</a:t>
            </a:r>
          </a:p>
        </p:txBody>
      </p:sp>
      <p:sp>
        <p:nvSpPr>
          <p:cNvPr id="70" name="Text Box 64">
            <a:extLst>
              <a:ext uri="{FF2B5EF4-FFF2-40B4-BE49-F238E27FC236}">
                <a16:creationId xmlns:a16="http://schemas.microsoft.com/office/drawing/2014/main" id="{ED68F55B-2C66-8240-B376-BA11DE43A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74350"/>
            <a:ext cx="267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2"/>
            <a:ext cx="6135216" cy="1412776"/>
          </a:xfrm>
        </p:spPr>
        <p:txBody>
          <a:bodyPr/>
          <a:lstStyle/>
          <a:p>
            <a:pPr>
              <a:defRPr/>
            </a:pPr>
            <a:r>
              <a:rPr lang="fr-FR" sz="4000" dirty="0">
                <a:latin typeface="Arial Black" charset="0"/>
                <a:cs typeface="+mj-cs"/>
              </a:rPr>
              <a:t>Le chemin d’accès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2743200" cy="3352800"/>
          </a:xfrm>
        </p:spPr>
        <p:txBody>
          <a:bodyPr/>
          <a:lstStyle/>
          <a:p>
            <a:pPr>
              <a:defRPr/>
            </a:pPr>
            <a:r>
              <a:rPr lang="fr-FR" sz="2400" dirty="0">
                <a:cs typeface="+mn-cs"/>
              </a:rPr>
              <a:t>La suite des dossiers menant de la racine à un fichier détermine ce fichier sans ambiguïté.</a:t>
            </a:r>
          </a:p>
        </p:txBody>
      </p:sp>
      <p:pic>
        <p:nvPicPr>
          <p:cNvPr id="81924" name="Picture 4" descr="Fen_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5532438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2" name="Freeform 12"/>
          <p:cNvSpPr>
            <a:spLocks/>
          </p:cNvSpPr>
          <p:nvPr/>
        </p:nvSpPr>
        <p:spPr bwMode="auto">
          <a:xfrm>
            <a:off x="5551488" y="1600200"/>
            <a:ext cx="995363" cy="430213"/>
          </a:xfrm>
          <a:custGeom>
            <a:avLst/>
            <a:gdLst>
              <a:gd name="T0" fmla="*/ 345 w 627"/>
              <a:gd name="T1" fmla="*/ 56 h 271"/>
              <a:gd name="T2" fmla="*/ 246 w 627"/>
              <a:gd name="T3" fmla="*/ 26 h 271"/>
              <a:gd name="T4" fmla="*/ 10 w 627"/>
              <a:gd name="T5" fmla="*/ 72 h 271"/>
              <a:gd name="T6" fmla="*/ 25 w 627"/>
              <a:gd name="T7" fmla="*/ 178 h 271"/>
              <a:gd name="T8" fmla="*/ 147 w 627"/>
              <a:gd name="T9" fmla="*/ 232 h 271"/>
              <a:gd name="T10" fmla="*/ 201 w 627"/>
              <a:gd name="T11" fmla="*/ 239 h 271"/>
              <a:gd name="T12" fmla="*/ 315 w 627"/>
              <a:gd name="T13" fmla="*/ 262 h 271"/>
              <a:gd name="T14" fmla="*/ 551 w 627"/>
              <a:gd name="T15" fmla="*/ 239 h 271"/>
              <a:gd name="T16" fmla="*/ 597 w 627"/>
              <a:gd name="T17" fmla="*/ 209 h 271"/>
              <a:gd name="T18" fmla="*/ 627 w 627"/>
              <a:gd name="T19" fmla="*/ 193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271">
                <a:moveTo>
                  <a:pt x="345" y="56"/>
                </a:moveTo>
                <a:cubicBezTo>
                  <a:pt x="312" y="39"/>
                  <a:pt x="280" y="36"/>
                  <a:pt x="246" y="26"/>
                </a:cubicBezTo>
                <a:cubicBezTo>
                  <a:pt x="124" y="30"/>
                  <a:pt x="77" y="0"/>
                  <a:pt x="10" y="72"/>
                </a:cubicBezTo>
                <a:cubicBezTo>
                  <a:pt x="13" y="107"/>
                  <a:pt x="0" y="152"/>
                  <a:pt x="25" y="178"/>
                </a:cubicBezTo>
                <a:cubicBezTo>
                  <a:pt x="54" y="208"/>
                  <a:pt x="106" y="224"/>
                  <a:pt x="147" y="232"/>
                </a:cubicBezTo>
                <a:cubicBezTo>
                  <a:pt x="164" y="235"/>
                  <a:pt x="183" y="235"/>
                  <a:pt x="201" y="239"/>
                </a:cubicBezTo>
                <a:cubicBezTo>
                  <a:pt x="239" y="245"/>
                  <a:pt x="315" y="262"/>
                  <a:pt x="315" y="262"/>
                </a:cubicBezTo>
                <a:cubicBezTo>
                  <a:pt x="336" y="261"/>
                  <a:pt x="492" y="271"/>
                  <a:pt x="551" y="239"/>
                </a:cubicBezTo>
                <a:cubicBezTo>
                  <a:pt x="567" y="230"/>
                  <a:pt x="579" y="215"/>
                  <a:pt x="597" y="209"/>
                </a:cubicBezTo>
                <a:cubicBezTo>
                  <a:pt x="623" y="199"/>
                  <a:pt x="614" y="207"/>
                  <a:pt x="627" y="193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2270125" y="1981200"/>
            <a:ext cx="5151441" cy="4214813"/>
            <a:chOff x="1430" y="1248"/>
            <a:chExt cx="3245" cy="2655"/>
          </a:xfrm>
        </p:grpSpPr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430" y="3651"/>
              <a:ext cx="32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 dirty="0">
                  <a:latin typeface="Tahoma" charset="0"/>
                  <a:cs typeface="+mn-cs"/>
                </a:rPr>
                <a:t>/Utilisateurs/</a:t>
              </a:r>
              <a:r>
                <a:rPr lang="fr-FR" sz="2000" dirty="0" err="1">
                  <a:latin typeface="Tahoma" charset="0"/>
                  <a:cs typeface="+mn-cs"/>
                </a:rPr>
                <a:t>etudiant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Mon_Dossier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texte.txt</a:t>
              </a:r>
              <a:endParaRPr lang="fr-FR" sz="2000" dirty="0">
                <a:latin typeface="Tahoma" charset="0"/>
                <a:cs typeface="+mn-cs"/>
              </a:endParaRPr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 flipH="1">
              <a:off x="2640" y="1248"/>
              <a:ext cx="912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5" name="Freeform 15"/>
            <p:cNvSpPr>
              <a:spLocks/>
            </p:cNvSpPr>
            <p:nvPr/>
          </p:nvSpPr>
          <p:spPr bwMode="auto">
            <a:xfrm>
              <a:off x="2256" y="187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4" name="Group 24"/>
          <p:cNvGrpSpPr>
            <a:grpSpLocks/>
          </p:cNvGrpSpPr>
          <p:nvPr/>
        </p:nvGrpSpPr>
        <p:grpSpPr bwMode="auto">
          <a:xfrm>
            <a:off x="3657600" y="3276600"/>
            <a:ext cx="1066800" cy="381000"/>
            <a:chOff x="2304" y="2064"/>
            <a:chExt cx="672" cy="240"/>
          </a:xfrm>
        </p:grpSpPr>
        <p:sp>
          <p:nvSpPr>
            <p:cNvPr id="81936" name="Freeform 16"/>
            <p:cNvSpPr>
              <a:spLocks/>
            </p:cNvSpPr>
            <p:nvPr/>
          </p:nvSpPr>
          <p:spPr bwMode="auto">
            <a:xfrm>
              <a:off x="2448" y="211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 flipH="1" flipV="1">
              <a:off x="2304" y="206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5" name="Group 25"/>
          <p:cNvGrpSpPr>
            <a:grpSpLocks/>
          </p:cNvGrpSpPr>
          <p:nvPr/>
        </p:nvGrpSpPr>
        <p:grpSpPr bwMode="auto">
          <a:xfrm>
            <a:off x="3886199" y="3657600"/>
            <a:ext cx="1066800" cy="762000"/>
            <a:chOff x="2448" y="2304"/>
            <a:chExt cx="672" cy="480"/>
          </a:xfrm>
        </p:grpSpPr>
        <p:sp>
          <p:nvSpPr>
            <p:cNvPr id="81938" name="Freeform 18"/>
            <p:cNvSpPr>
              <a:spLocks/>
            </p:cNvSpPr>
            <p:nvPr/>
          </p:nvSpPr>
          <p:spPr bwMode="auto">
            <a:xfrm>
              <a:off x="2592" y="259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 flipH="1" flipV="1">
              <a:off x="2448" y="2304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6" name="Group 26"/>
          <p:cNvGrpSpPr>
            <a:grpSpLocks/>
          </p:cNvGrpSpPr>
          <p:nvPr/>
        </p:nvGrpSpPr>
        <p:grpSpPr bwMode="auto">
          <a:xfrm>
            <a:off x="4038599" y="4343400"/>
            <a:ext cx="1066800" cy="533400"/>
            <a:chOff x="2544" y="2736"/>
            <a:chExt cx="672" cy="336"/>
          </a:xfrm>
        </p:grpSpPr>
        <p:sp>
          <p:nvSpPr>
            <p:cNvPr id="81940" name="Freeform 20"/>
            <p:cNvSpPr>
              <a:spLocks/>
            </p:cNvSpPr>
            <p:nvPr/>
          </p:nvSpPr>
          <p:spPr bwMode="auto">
            <a:xfrm>
              <a:off x="2688" y="2880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 flipH="1" flipV="1">
              <a:off x="2544" y="2736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88640"/>
            <a:ext cx="6336704" cy="1008112"/>
          </a:xfrm>
        </p:spPr>
        <p:txBody>
          <a:bodyPr/>
          <a:lstStyle/>
          <a:p>
            <a:pPr>
              <a:defRPr/>
            </a:pPr>
            <a:r>
              <a:rPr lang="fr-FR" sz="4000">
                <a:latin typeface="Arial Black" charset="0"/>
                <a:cs typeface="+mj-cs"/>
              </a:rPr>
              <a:t>Le chemin d’accès</a:t>
            </a:r>
          </a:p>
        </p:txBody>
      </p:sp>
      <p:pic>
        <p:nvPicPr>
          <p:cNvPr id="94218" name="Picture 10" descr="Brows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209800"/>
            <a:ext cx="8839200" cy="2743200"/>
          </a:xfrm>
        </p:spPr>
      </p:pic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660525" y="5186363"/>
            <a:ext cx="5290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</a:t>
            </a:r>
            <a:r>
              <a:rPr lang="fr-FR" sz="2000" dirty="0" err="1">
                <a:latin typeface="Tahoma" charset="0"/>
                <a:cs typeface="+mn-cs"/>
              </a:rPr>
              <a:t>etudiant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4099</TotalTime>
  <Words>212</Words>
  <Application>Microsoft Macintosh PowerPoint</Application>
  <PresentationFormat>Affichage à l'écran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Arial Black</vt:lpstr>
      <vt:lpstr>Avenir Book</vt:lpstr>
      <vt:lpstr>Calibri</vt:lpstr>
      <vt:lpstr>Tahoma</vt:lpstr>
      <vt:lpstr>Times</vt:lpstr>
      <vt:lpstr>Times New Roman</vt:lpstr>
      <vt:lpstr>theme_stage</vt:lpstr>
      <vt:lpstr>Système de gestion et arborescence de fichiers</vt:lpstr>
      <vt:lpstr>Arborescence de fichiers</vt:lpstr>
      <vt:lpstr>Présentation PowerPoint</vt:lpstr>
      <vt:lpstr>Le chemin d’accès</vt:lpstr>
      <vt:lpstr>Le chemin d’accès</vt:lpstr>
    </vt:vector>
  </TitlesOfParts>
  <Company>UPV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dc:creator>MIAp</dc:creator>
  <cp:lastModifiedBy>Microsoft Office User</cp:lastModifiedBy>
  <cp:revision>153</cp:revision>
  <cp:lastPrinted>2020-08-08T08:18:49Z</cp:lastPrinted>
  <dcterms:created xsi:type="dcterms:W3CDTF">2000-02-11T12:53:57Z</dcterms:created>
  <dcterms:modified xsi:type="dcterms:W3CDTF">2020-09-25T16:20:42Z</dcterms:modified>
</cp:coreProperties>
</file>