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90" r:id="rId1"/>
  </p:sldMasterIdLst>
  <p:notesMasterIdLst>
    <p:notesMasterId r:id="rId11"/>
  </p:notesMasterIdLst>
  <p:handoutMasterIdLst>
    <p:handoutMasterId r:id="rId12"/>
  </p:handoutMasterIdLst>
  <p:sldIdLst>
    <p:sldId id="275" r:id="rId2"/>
    <p:sldId id="279" r:id="rId3"/>
    <p:sldId id="278" r:id="rId4"/>
    <p:sldId id="280" r:id="rId5"/>
    <p:sldId id="264" r:id="rId6"/>
    <p:sldId id="266" r:id="rId7"/>
    <p:sldId id="268" r:id="rId8"/>
    <p:sldId id="269" r:id="rId9"/>
    <p:sldId id="28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3130FE"/>
    <a:srgbClr val="A9A6A8"/>
    <a:srgbClr val="CAC7C9"/>
    <a:srgbClr val="FE78C9"/>
    <a:srgbClr val="181818"/>
    <a:srgbClr val="9966FF"/>
    <a:srgbClr val="FFFF89"/>
    <a:srgbClr val="228D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19" d="100"/>
          <a:sy n="119" d="100"/>
        </p:scale>
        <p:origin x="188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A955B98F-CC26-034F-99B4-34B307EC708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514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4D32787F-D8D2-F749-865C-3CF7773832B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AutoShape 1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  <p:extLst>
      <p:ext uri="{BB962C8B-B14F-4D97-AF65-F5344CB8AC3E}">
        <p14:creationId xmlns:p14="http://schemas.microsoft.com/office/powerpoint/2010/main" val="1656430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E5AA55B8-B6F5-1048-BC4E-C2969AEA96A1}" type="slidenum">
              <a:rPr lang="en-GB" sz="1200">
                <a:latin typeface="Times" charset="0"/>
              </a:rPr>
              <a:pPr/>
              <a:t>1</a:t>
            </a:fld>
            <a:endParaRPr lang="en-GB" sz="1200">
              <a:latin typeface="Times" charset="0"/>
            </a:endParaRPr>
          </a:p>
        </p:txBody>
      </p:sp>
      <p:sp>
        <p:nvSpPr>
          <p:cNvPr id="17410" name="AutoShap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4408" tIns="42204" rIns="84408" bIns="42204"/>
          <a:lstStyle/>
          <a:p>
            <a:endParaRPr lang="fr-FR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BDA2FEF-69B4-B14C-930D-C1D60CAE5BD2}" type="slidenum">
              <a:rPr lang="en-GB" sz="1200">
                <a:latin typeface="Times" charset="0"/>
              </a:rPr>
              <a:pPr/>
              <a:t>5</a:t>
            </a:fld>
            <a:endParaRPr lang="en-GB" sz="1200">
              <a:latin typeface="Times" charset="0"/>
            </a:endParaRPr>
          </a:p>
        </p:txBody>
      </p:sp>
      <p:sp>
        <p:nvSpPr>
          <p:cNvPr id="19458" name="AutoShap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53BF135-6E74-8041-A148-B8F527C90F0E}" type="slidenum">
              <a:rPr lang="en-GB" sz="1200">
                <a:latin typeface="Times" charset="0"/>
              </a:rPr>
              <a:pPr/>
              <a:t>6</a:t>
            </a:fld>
            <a:endParaRPr lang="en-GB" sz="1200">
              <a:latin typeface="Times" charset="0"/>
            </a:endParaRPr>
          </a:p>
        </p:txBody>
      </p:sp>
      <p:sp>
        <p:nvSpPr>
          <p:cNvPr id="23554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fr-FR" dirty="0">
                <a:latin typeface="Times New Roman" charset="0"/>
                <a:ea typeface="MS PGothic" charset="0"/>
              </a:rPr>
              <a:t>Diapositive de transition : le contenu peut être dit avant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349C5295-FBA4-FF4B-BDF4-70E22461C98F}" type="slidenum">
              <a:rPr lang="en-GB" sz="1200">
                <a:latin typeface="Times" charset="0"/>
              </a:rPr>
              <a:pPr/>
              <a:t>7</a:t>
            </a:fld>
            <a:endParaRPr lang="en-GB" sz="1200">
              <a:latin typeface="Times" charset="0"/>
            </a:endParaRPr>
          </a:p>
        </p:txBody>
      </p:sp>
      <p:sp>
        <p:nvSpPr>
          <p:cNvPr id="27650" name="AutoShap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latin typeface="Times New Roman" charset="0"/>
                <a:ea typeface="MS PGothic" charset="0"/>
              </a:rPr>
              <a:t>Diapositive de transition : le contenu peut être dit après</a:t>
            </a:r>
          </a:p>
          <a:p>
            <a:endParaRPr lang="fr-FR" dirty="0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541781A8-19F4-5D4B-B4C4-BF71349A4ACD}" type="slidenum">
              <a:rPr lang="en-GB" sz="1200">
                <a:latin typeface="Times" charset="0"/>
              </a:rPr>
              <a:pPr/>
              <a:t>8</a:t>
            </a:fld>
            <a:endParaRPr lang="en-GB" sz="1200">
              <a:latin typeface="Times" charset="0"/>
            </a:endParaRPr>
          </a:p>
        </p:txBody>
      </p:sp>
      <p:sp>
        <p:nvSpPr>
          <p:cNvPr id="29698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72400" cy="1066800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153400" cy="2019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4076700"/>
            <a:ext cx="8153400" cy="2019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B5079-5329-2943-A585-E0CD5AA932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24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fld id="{0932EA8C-5E01-2649-8BBB-75406D1B359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fld id="{1E4D36CC-D718-7D47-A439-889C650D07F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B509A5-7D12-5D4E-80F1-3EB6431879EA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D36CC-D718-7D47-A439-889C650D07F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D36CC-D718-7D47-A439-889C650D07F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fld id="{1E4D36CC-D718-7D47-A439-889C650D07F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2" name="Image 11" descr="LOGO-VIOLET-VF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652962"/>
            <a:ext cx="6477000" cy="1296317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  <a:buFont typeface="Wingdings" charset="0"/>
              <a:buNone/>
            </a:pPr>
            <a:r>
              <a:rPr lang="fr-FR" dirty="0">
                <a:latin typeface="Tahoma" charset="0"/>
                <a:ea typeface="MS PGothic" charset="0"/>
              </a:rPr>
              <a:t>Stage – Semaine 3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Tahoma" charset="0"/>
                <a:ea typeface="MS PGothic" charset="0"/>
              </a:rPr>
              <a:t>Traitement de TEXTE 2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D8A46C-E961-684C-8C9E-324266009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SEMAINE DERNIÈRE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D959E6-3C26-FC4E-BC01-96D3DB6B9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atin typeface="Tahoma" charset="0"/>
                <a:ea typeface="MS PGothic" charset="0"/>
              </a:rPr>
              <a:t>Styles de paragraphe</a:t>
            </a:r>
          </a:p>
          <a:p>
            <a:pPr lvl="1"/>
            <a:r>
              <a:rPr lang="fr-FR" dirty="0">
                <a:latin typeface="Tahoma" charset="0"/>
                <a:ea typeface="MS PGothic" charset="0"/>
              </a:rPr>
              <a:t>Uniformisation de la présentation d’un document</a:t>
            </a:r>
          </a:p>
          <a:p>
            <a:pPr lvl="2"/>
            <a:r>
              <a:rPr lang="fr-FR" dirty="0">
                <a:latin typeface="Tahoma" charset="0"/>
                <a:ea typeface="MS PGothic" charset="0"/>
              </a:rPr>
              <a:t>Même alinéa</a:t>
            </a:r>
          </a:p>
          <a:p>
            <a:pPr lvl="2"/>
            <a:r>
              <a:rPr lang="fr-FR" dirty="0">
                <a:latin typeface="Tahoma" charset="0"/>
                <a:ea typeface="MS PGothic" charset="0"/>
              </a:rPr>
              <a:t>Mêmes espacements entre les paragraphes</a:t>
            </a:r>
          </a:p>
          <a:p>
            <a:pPr lvl="2"/>
            <a:r>
              <a:rPr lang="fr-FR" dirty="0">
                <a:latin typeface="Tahoma" charset="0"/>
                <a:ea typeface="MS PGothic" charset="0"/>
              </a:rPr>
              <a:t>…</a:t>
            </a:r>
          </a:p>
          <a:p>
            <a:pPr lvl="1"/>
            <a:r>
              <a:rPr lang="fr-FR" dirty="0">
                <a:latin typeface="Tahoma" charset="0"/>
                <a:ea typeface="MS PGothic" charset="0"/>
              </a:rPr>
              <a:t>Clé pour table des matières (semi-)automatique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1443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A67ADB-3498-D549-9B27-5F299E62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Cette Semaine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EDE2B78-89D9-D74F-90BC-9DCD853E9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Styles de pages</a:t>
            </a:r>
          </a:p>
          <a:p>
            <a:pPr lvl="1"/>
            <a:r>
              <a:rPr lang="fr-FR" dirty="0"/>
              <a:t>Marge</a:t>
            </a:r>
          </a:p>
          <a:p>
            <a:pPr lvl="1"/>
            <a:r>
              <a:rPr lang="fr-FR" dirty="0"/>
              <a:t>Orientation, …</a:t>
            </a:r>
          </a:p>
          <a:p>
            <a:pPr lvl="1"/>
            <a:r>
              <a:rPr lang="fr-FR" dirty="0"/>
              <a:t>En-tête et pieds de pages</a:t>
            </a:r>
          </a:p>
          <a:p>
            <a:pPr lvl="1"/>
            <a:r>
              <a:rPr lang="fr-FR" dirty="0"/>
              <a:t>Insertion automatique numéro de page</a:t>
            </a:r>
          </a:p>
          <a:p>
            <a:r>
              <a:rPr lang="fr-FR" dirty="0"/>
              <a:t>Gestion de la première page</a:t>
            </a:r>
          </a:p>
          <a:p>
            <a:pPr lvl="1"/>
            <a:r>
              <a:rPr lang="fr-FR" dirty="0"/>
              <a:t>Pas d’en-tête ou pied de page</a:t>
            </a:r>
          </a:p>
          <a:p>
            <a:pPr lvl="1"/>
            <a:r>
              <a:rPr lang="fr-FR" dirty="0"/>
              <a:t>…</a:t>
            </a:r>
          </a:p>
          <a:p>
            <a:r>
              <a:rPr lang="fr-FR" dirty="0"/>
              <a:t>Compléments divers</a:t>
            </a:r>
          </a:p>
        </p:txBody>
      </p:sp>
    </p:spTree>
    <p:extLst>
      <p:ext uri="{BB962C8B-B14F-4D97-AF65-F5344CB8AC3E}">
        <p14:creationId xmlns:p14="http://schemas.microsoft.com/office/powerpoint/2010/main" val="235664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F3F4BB-E57D-1D48-AD4C-71A5DB748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Conseil général : sauvegardez régulièrement vos documents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0D08A4-1121-3C42-B5C5-75E437AFE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Pourquoi sauvegarder ?</a:t>
            </a:r>
          </a:p>
          <a:p>
            <a:pPr lvl="1"/>
            <a:r>
              <a:rPr lang="fr-FR" dirty="0"/>
              <a:t>Non sauvegarde automatique</a:t>
            </a:r>
          </a:p>
          <a:p>
            <a:pPr lvl="1"/>
            <a:r>
              <a:rPr lang="fr-FR" dirty="0"/>
              <a:t>Perte potentielle de données en cas de coupure de courant ou autre incident</a:t>
            </a:r>
          </a:p>
          <a:p>
            <a:r>
              <a:rPr lang="fr-FR" dirty="0"/>
              <a:t>Pourquoi ?</a:t>
            </a:r>
          </a:p>
          <a:p>
            <a:pPr lvl="1"/>
            <a:r>
              <a:rPr lang="fr-FR" dirty="0"/>
              <a:t>2 types de mémoire</a:t>
            </a:r>
          </a:p>
          <a:p>
            <a:pPr lvl="2"/>
            <a:r>
              <a:rPr lang="fr-FR" dirty="0">
                <a:solidFill>
                  <a:srgbClr val="3130FE"/>
                </a:solidFill>
              </a:rPr>
              <a:t>Mémoire centrale</a:t>
            </a:r>
            <a:r>
              <a:rPr lang="fr-FR" dirty="0"/>
              <a:t> (mémoire vive, RAM) : </a:t>
            </a:r>
            <a:br>
              <a:rPr lang="fr-FR" dirty="0"/>
            </a:br>
            <a:r>
              <a:rPr lang="fr-FR" dirty="0"/>
              <a:t>	espace de travail, rapide et fugace</a:t>
            </a:r>
          </a:p>
          <a:p>
            <a:pPr lvl="2"/>
            <a:r>
              <a:rPr lang="fr-FR" dirty="0">
                <a:solidFill>
                  <a:srgbClr val="3130FE"/>
                </a:solidFill>
              </a:rPr>
              <a:t>Mémoire « disque »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	espace de stockage, lente mais permanente</a:t>
            </a:r>
          </a:p>
          <a:p>
            <a:pPr lvl="2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6714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ChangeArrowheads="1"/>
          </p:cNvSpPr>
          <p:nvPr/>
        </p:nvSpPr>
        <p:spPr bwMode="auto">
          <a:xfrm>
            <a:off x="4724400" y="2438400"/>
            <a:ext cx="1600200" cy="609600"/>
          </a:xfrm>
          <a:prstGeom prst="rect">
            <a:avLst/>
          </a:prstGeom>
          <a:solidFill>
            <a:srgbClr val="C3F3F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 dirty="0">
                <a:latin typeface="Tahoma" charset="0"/>
                <a:cs typeface="Tahoma" charset="0"/>
              </a:rPr>
              <a:t>Mémoire </a:t>
            </a:r>
            <a:r>
              <a:rPr lang="fr-FR" sz="1400" dirty="0">
                <a:latin typeface="Tahoma" charset="0"/>
                <a:cs typeface="Tahoma" charset="0"/>
              </a:rPr>
              <a:t>(RAM)</a:t>
            </a:r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2514600" y="2438400"/>
            <a:ext cx="1600200" cy="609600"/>
          </a:xfrm>
          <a:prstGeom prst="rect">
            <a:avLst/>
          </a:prstGeom>
          <a:solidFill>
            <a:srgbClr val="FF99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Processeur</a:t>
            </a:r>
          </a:p>
        </p:txBody>
      </p:sp>
      <p:sp>
        <p:nvSpPr>
          <p:cNvPr id="18435" name="Line 4"/>
          <p:cNvSpPr>
            <a:spLocks noChangeShapeType="1"/>
          </p:cNvSpPr>
          <p:nvPr/>
        </p:nvSpPr>
        <p:spPr bwMode="auto">
          <a:xfrm>
            <a:off x="4114800" y="2743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827088" y="3581400"/>
            <a:ext cx="1154112" cy="446088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Écran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2960688" y="3581400"/>
            <a:ext cx="1154112" cy="446088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Clavier</a:t>
            </a: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5094288" y="3581400"/>
            <a:ext cx="1154112" cy="446088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Souris</a:t>
            </a:r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7227888" y="3581400"/>
            <a:ext cx="1154112" cy="446088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CD-Rom</a:t>
            </a:r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827088" y="4437063"/>
            <a:ext cx="1368425" cy="44608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Disque dur</a:t>
            </a:r>
          </a:p>
        </p:txBody>
      </p:sp>
      <p:sp>
        <p:nvSpPr>
          <p:cNvPr id="18441" name="Rectangle 10"/>
          <p:cNvSpPr>
            <a:spLocks noChangeArrowheads="1"/>
          </p:cNvSpPr>
          <p:nvPr/>
        </p:nvSpPr>
        <p:spPr bwMode="auto">
          <a:xfrm>
            <a:off x="2960688" y="4437063"/>
            <a:ext cx="1466850" cy="43338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Imprimante</a:t>
            </a:r>
          </a:p>
        </p:txBody>
      </p:sp>
      <p:sp>
        <p:nvSpPr>
          <p:cNvPr id="18442" name="Rectangle 11"/>
          <p:cNvSpPr>
            <a:spLocks noChangeArrowheads="1"/>
          </p:cNvSpPr>
          <p:nvPr/>
        </p:nvSpPr>
        <p:spPr bwMode="auto">
          <a:xfrm>
            <a:off x="5094288" y="4437063"/>
            <a:ext cx="1154112" cy="44608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Clé USB</a:t>
            </a:r>
          </a:p>
        </p:txBody>
      </p:sp>
      <p:sp>
        <p:nvSpPr>
          <p:cNvPr id="18443" name="Rectangle 12"/>
          <p:cNvSpPr>
            <a:spLocks noChangeArrowheads="1"/>
          </p:cNvSpPr>
          <p:nvPr/>
        </p:nvSpPr>
        <p:spPr bwMode="auto">
          <a:xfrm>
            <a:off x="6804025" y="4437063"/>
            <a:ext cx="1577975" cy="44608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Ports réseau</a:t>
            </a:r>
          </a:p>
        </p:txBody>
      </p:sp>
      <p:sp>
        <p:nvSpPr>
          <p:cNvPr id="18444" name="Rectangle 13"/>
          <p:cNvSpPr>
            <a:spLocks noChangeArrowheads="1"/>
          </p:cNvSpPr>
          <p:nvPr/>
        </p:nvSpPr>
        <p:spPr bwMode="auto">
          <a:xfrm>
            <a:off x="304800" y="3352800"/>
            <a:ext cx="8458200" cy="209232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45" name="Text Box 14"/>
          <p:cNvSpPr txBox="1">
            <a:spLocks noChangeArrowheads="1"/>
          </p:cNvSpPr>
          <p:nvPr/>
        </p:nvSpPr>
        <p:spPr bwMode="auto">
          <a:xfrm>
            <a:off x="323850" y="5013325"/>
            <a:ext cx="8424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800" i="1">
                <a:latin typeface="Arial Black" charset="0"/>
              </a:rPr>
              <a:t>Les périphériques</a:t>
            </a:r>
          </a:p>
        </p:txBody>
      </p:sp>
      <p:sp>
        <p:nvSpPr>
          <p:cNvPr id="18446" name="Rectangle 15"/>
          <p:cNvSpPr>
            <a:spLocks noChangeArrowheads="1"/>
          </p:cNvSpPr>
          <p:nvPr/>
        </p:nvSpPr>
        <p:spPr bwMode="auto">
          <a:xfrm>
            <a:off x="152400" y="2133600"/>
            <a:ext cx="8763000" cy="36576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47" name="Text Box 16"/>
          <p:cNvSpPr txBox="1">
            <a:spLocks noChangeArrowheads="1"/>
          </p:cNvSpPr>
          <p:nvPr/>
        </p:nvSpPr>
        <p:spPr bwMode="auto">
          <a:xfrm>
            <a:off x="6934200" y="17526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800" i="1">
                <a:latin typeface="Arial Black" charset="0"/>
              </a:rPr>
              <a:t>L’ordinateur</a:t>
            </a:r>
            <a:endParaRPr lang="fr-FR" sz="1800">
              <a:latin typeface="Arial Black" charset="0"/>
            </a:endParaRPr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 rot="5400000" flipH="1">
            <a:off x="5454650" y="42291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 flipV="1">
            <a:off x="1263650" y="4229100"/>
            <a:ext cx="647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>
            <a:off x="4419600" y="27432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>
            <a:off x="7524750" y="4868863"/>
            <a:ext cx="19050" cy="1227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4114800" y="2133600"/>
            <a:ext cx="60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4000">
                <a:latin typeface="Wingdings" charset="0"/>
                <a:sym typeface="Wingdings" charset="0"/>
              </a:rPr>
              <a:t></a:t>
            </a:r>
            <a:endParaRPr lang="fr-FR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 rot="5400000" flipH="1">
            <a:off x="1111250" y="42291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4" name="Line 23"/>
          <p:cNvSpPr>
            <a:spLocks noChangeShapeType="1"/>
          </p:cNvSpPr>
          <p:nvPr/>
        </p:nvSpPr>
        <p:spPr bwMode="auto">
          <a:xfrm rot="5400000" flipH="1">
            <a:off x="3397250" y="42291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5" name="Line 24"/>
          <p:cNvSpPr>
            <a:spLocks noChangeShapeType="1"/>
          </p:cNvSpPr>
          <p:nvPr/>
        </p:nvSpPr>
        <p:spPr bwMode="auto">
          <a:xfrm rot="5400000" flipH="1">
            <a:off x="7588250" y="42291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6" name="Rectangle 25"/>
          <p:cNvSpPr>
            <a:spLocks noGrp="1" noChangeArrowheads="1"/>
          </p:cNvSpPr>
          <p:nvPr>
            <p:ph type="title"/>
          </p:nvPr>
        </p:nvSpPr>
        <p:spPr>
          <a:xfrm>
            <a:off x="2627784" y="260648"/>
            <a:ext cx="5703168" cy="1035968"/>
          </a:xfrm>
          <a:noFill/>
        </p:spPr>
        <p:txBody>
          <a:bodyPr>
            <a:normAutofit/>
          </a:bodyPr>
          <a:lstStyle/>
          <a:p>
            <a:r>
              <a:rPr lang="fr-FR" sz="2400" dirty="0">
                <a:latin typeface="Avenir" panose="02000503020000020003" pitchFamily="2" charset="0"/>
                <a:cs typeface="Arial" panose="020B0604020202020204" pitchFamily="34" charset="0"/>
              </a:rPr>
              <a:t>Vision </a:t>
            </a:r>
            <a:r>
              <a:rPr lang="fr-FR" sz="2400" dirty="0" err="1">
                <a:latin typeface="Avenir" panose="02000503020000020003" pitchFamily="2" charset="0"/>
                <a:cs typeface="Arial" panose="020B0604020202020204" pitchFamily="34" charset="0"/>
              </a:rPr>
              <a:t>généralE</a:t>
            </a:r>
            <a:r>
              <a:rPr lang="fr-FR" sz="2400" dirty="0">
                <a:latin typeface="Avenir" panose="02000503020000020003" pitchFamily="2" charset="0"/>
                <a:cs typeface="Arial" panose="020B0604020202020204" pitchFamily="34" charset="0"/>
              </a:rPr>
              <a:t> d’un ordinateur</a:t>
            </a:r>
            <a:endParaRPr lang="fr-FR" sz="2400" dirty="0">
              <a:latin typeface="Avenir" panose="02000503020000020003" pitchFamily="2" charset="0"/>
              <a:ea typeface="MS PGothic" charset="0"/>
              <a:cs typeface="Arial" panose="020B0604020202020204" pitchFamily="34" charset="0"/>
            </a:endParaRPr>
          </a:p>
        </p:txBody>
      </p:sp>
      <p:sp>
        <p:nvSpPr>
          <p:cNvPr id="18457" name="AutoShape 26"/>
          <p:cNvSpPr>
            <a:spLocks noChangeArrowheads="1"/>
          </p:cNvSpPr>
          <p:nvPr/>
        </p:nvSpPr>
        <p:spPr bwMode="auto">
          <a:xfrm>
            <a:off x="6084888" y="5943600"/>
            <a:ext cx="3022600" cy="914400"/>
          </a:xfrm>
          <a:prstGeom prst="irregularSeal1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800">
                <a:latin typeface="Arial Black" charset="0"/>
              </a:rPr>
              <a:t>Internet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5" y="171470"/>
            <a:ext cx="7263520" cy="847861"/>
          </a:xfrm>
        </p:spPr>
        <p:txBody>
          <a:bodyPr>
            <a:normAutofit/>
          </a:bodyPr>
          <a:lstStyle/>
          <a:p>
            <a:r>
              <a:rPr lang="fr-FR" b="0" dirty="0">
                <a:latin typeface="Avenir" panose="02000503020000020003" pitchFamily="2" charset="0"/>
                <a:ea typeface="MS PGothic" charset="0"/>
              </a:rPr>
              <a:t>Processeur et mémoire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kumimoji="0" lang="fr-FR" dirty="0">
                <a:latin typeface="Tahoma" charset="0"/>
                <a:ea typeface="MS PGothic" charset="0"/>
              </a:rPr>
              <a:t>Le </a:t>
            </a:r>
            <a:r>
              <a:rPr kumimoji="0" lang="fr-FR" dirty="0">
                <a:solidFill>
                  <a:srgbClr val="3130FE"/>
                </a:solidFill>
                <a:latin typeface="Tahoma" charset="0"/>
                <a:ea typeface="MS PGothic" charset="0"/>
              </a:rPr>
              <a:t>processeur </a:t>
            </a:r>
            <a:r>
              <a:rPr kumimoji="0" lang="fr-FR" dirty="0">
                <a:latin typeface="Tahoma" charset="0"/>
                <a:ea typeface="MS PGothic" charset="0"/>
              </a:rPr>
              <a:t>calcule à partir des données et des indications fournies par la mémoire</a:t>
            </a:r>
          </a:p>
          <a:p>
            <a:pPr>
              <a:lnSpc>
                <a:spcPct val="90000"/>
              </a:lnSpc>
            </a:pPr>
            <a:r>
              <a:rPr kumimoji="0" lang="fr-FR" dirty="0">
                <a:latin typeface="Tahoma" charset="0"/>
                <a:ea typeface="MS PGothic" charset="0"/>
              </a:rPr>
              <a:t>La </a:t>
            </a:r>
            <a:r>
              <a:rPr kumimoji="0" lang="fr-FR" dirty="0">
                <a:solidFill>
                  <a:srgbClr val="3130FE"/>
                </a:solidFill>
                <a:latin typeface="Tahoma" charset="0"/>
                <a:ea typeface="MS PGothic" charset="0"/>
              </a:rPr>
              <a:t>mémoire</a:t>
            </a:r>
            <a:r>
              <a:rPr kumimoji="0" lang="fr-FR" dirty="0">
                <a:latin typeface="Tahoma" charset="0"/>
                <a:ea typeface="MS PGothic" charset="0"/>
              </a:rPr>
              <a:t> </a:t>
            </a:r>
            <a:r>
              <a:rPr lang="fr-FR" dirty="0">
                <a:latin typeface="Tahoma" charset="0"/>
                <a:ea typeface="MS PGothic" charset="0"/>
              </a:rPr>
              <a:t>gère temporairement</a:t>
            </a:r>
            <a:r>
              <a:rPr kumimoji="0" lang="fr-FR" dirty="0">
                <a:latin typeface="Tahoma" charset="0"/>
                <a:ea typeface="MS PGothic" charset="0"/>
              </a:rPr>
              <a:t> les informations : </a:t>
            </a:r>
          </a:p>
          <a:p>
            <a:pPr lvl="1"/>
            <a:r>
              <a:rPr kumimoji="0" lang="fr-FR" dirty="0">
                <a:latin typeface="Tahoma" charset="0"/>
                <a:ea typeface="MS PGothic" charset="0"/>
              </a:rPr>
              <a:t>les données du calcul </a:t>
            </a:r>
          </a:p>
          <a:p>
            <a:pPr lvl="1"/>
            <a:r>
              <a:rPr kumimoji="0" lang="fr-FR" dirty="0">
                <a:latin typeface="Tahoma" charset="0"/>
                <a:ea typeface="MS PGothic" charset="0"/>
              </a:rPr>
              <a:t>mais aussi les opérations à exécuter</a:t>
            </a:r>
          </a:p>
          <a:p>
            <a:pPr>
              <a:lnSpc>
                <a:spcPct val="90000"/>
              </a:lnSpc>
            </a:pPr>
            <a:r>
              <a:rPr kumimoji="0" lang="fr-FR" dirty="0">
                <a:latin typeface="Tahoma" charset="0"/>
                <a:ea typeface="MS PGothic" charset="0"/>
              </a:rPr>
              <a:t>Une </a:t>
            </a:r>
            <a:r>
              <a:rPr kumimoji="0" lang="fr-FR" dirty="0">
                <a:solidFill>
                  <a:srgbClr val="3130FE"/>
                </a:solidFill>
                <a:latin typeface="Tahoma" charset="0"/>
                <a:ea typeface="MS PGothic" charset="0"/>
              </a:rPr>
              <a:t>horloge </a:t>
            </a:r>
            <a:r>
              <a:rPr kumimoji="0" lang="fr-FR" dirty="0">
                <a:latin typeface="Tahoma" charset="0"/>
                <a:ea typeface="MS PGothic" charset="0"/>
              </a:rPr>
              <a:t>rythme le travail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91680" y="171470"/>
            <a:ext cx="7452319" cy="847861"/>
          </a:xfrm>
        </p:spPr>
        <p:txBody>
          <a:bodyPr>
            <a:normAutofit/>
          </a:bodyPr>
          <a:lstStyle/>
          <a:p>
            <a:r>
              <a:rPr lang="fr-FR" b="0" dirty="0">
                <a:latin typeface="Avenir" panose="02000503020000020003" pitchFamily="2" charset="0"/>
                <a:ea typeface="MS PGothic" charset="0"/>
              </a:rPr>
              <a:t>Chargement en mémoire</a:t>
            </a:r>
          </a:p>
        </p:txBody>
      </p:sp>
      <p:sp>
        <p:nvSpPr>
          <p:cNvPr id="26626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fr-FR" dirty="0">
                <a:latin typeface="Tahoma" charset="0"/>
                <a:ea typeface="MS PGothic" charset="0"/>
              </a:rPr>
              <a:t>Les logiciels organisent le travail du processeur : ils doivent être présents en mémoire, on les “charge”, on les “lance”</a:t>
            </a:r>
          </a:p>
        </p:txBody>
      </p:sp>
      <p:pic>
        <p:nvPicPr>
          <p:cNvPr id="26627" name="Picture 1028" descr="cap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60885"/>
            <a:ext cx="6858000" cy="344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91680" y="171470"/>
            <a:ext cx="7344815" cy="847861"/>
          </a:xfrm>
        </p:spPr>
        <p:txBody>
          <a:bodyPr>
            <a:normAutofit/>
          </a:bodyPr>
          <a:lstStyle/>
          <a:p>
            <a:r>
              <a:rPr lang="fr-FR" b="0" dirty="0">
                <a:latin typeface="Avenir" panose="02000503020000020003" pitchFamily="2" charset="0"/>
                <a:ea typeface="MS PGothic" charset="0"/>
              </a:rPr>
              <a:t>Chargement en mémoire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7579114" y="2230016"/>
            <a:ext cx="1408113" cy="457200"/>
            <a:chOff x="3984" y="1776"/>
            <a:chExt cx="866" cy="288"/>
          </a:xfrm>
        </p:grpSpPr>
        <p:sp>
          <p:nvSpPr>
            <p:cNvPr id="28738" name="Rectangle 1028"/>
            <p:cNvSpPr>
              <a:spLocks noChangeArrowheads="1"/>
            </p:cNvSpPr>
            <p:nvPr/>
          </p:nvSpPr>
          <p:spPr bwMode="auto">
            <a:xfrm>
              <a:off x="3984" y="1776"/>
              <a:ext cx="816" cy="288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39" name="Text Box 1029"/>
            <p:cNvSpPr txBox="1">
              <a:spLocks noChangeArrowheads="1"/>
            </p:cNvSpPr>
            <p:nvPr/>
          </p:nvSpPr>
          <p:spPr bwMode="auto">
            <a:xfrm>
              <a:off x="3984" y="1824"/>
              <a:ext cx="86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 sz="1800">
                  <a:latin typeface="Tahoma" charset="0"/>
                </a:rPr>
                <a:t>Document 1</a:t>
              </a:r>
              <a:endParaRPr lang="fr-FR">
                <a:latin typeface="Tahoma" charset="0"/>
              </a:endParaRPr>
            </a:p>
          </p:txBody>
        </p:sp>
      </p:grpSp>
      <p:grpSp>
        <p:nvGrpSpPr>
          <p:cNvPr id="3" name="Group 1030"/>
          <p:cNvGrpSpPr>
            <a:grpSpLocks/>
          </p:cNvGrpSpPr>
          <p:nvPr/>
        </p:nvGrpSpPr>
        <p:grpSpPr bwMode="auto">
          <a:xfrm>
            <a:off x="7655314" y="1544216"/>
            <a:ext cx="1219200" cy="685800"/>
            <a:chOff x="4704" y="1344"/>
            <a:chExt cx="768" cy="432"/>
          </a:xfrm>
        </p:grpSpPr>
        <p:sp>
          <p:nvSpPr>
            <p:cNvPr id="28736" name="Rectangle 1031"/>
            <p:cNvSpPr>
              <a:spLocks noChangeArrowheads="1"/>
            </p:cNvSpPr>
            <p:nvPr/>
          </p:nvSpPr>
          <p:spPr bwMode="auto">
            <a:xfrm>
              <a:off x="4704" y="1344"/>
              <a:ext cx="768" cy="432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37" name="Text Box 1032"/>
            <p:cNvSpPr txBox="1">
              <a:spLocks noChangeArrowheads="1"/>
            </p:cNvSpPr>
            <p:nvPr/>
          </p:nvSpPr>
          <p:spPr bwMode="auto">
            <a:xfrm>
              <a:off x="4704" y="1344"/>
              <a:ext cx="7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 sz="1800">
                  <a:latin typeface="Tahoma" charset="0"/>
                </a:rPr>
                <a:t>Nouveau</a:t>
              </a:r>
            </a:p>
            <a:p>
              <a:r>
                <a:rPr lang="fr-FR" sz="1800">
                  <a:latin typeface="Tahoma" charset="0"/>
                </a:rPr>
                <a:t>Document</a:t>
              </a:r>
              <a:endParaRPr lang="fr-FR">
                <a:latin typeface="Tahoma" charset="0"/>
              </a:endParaRPr>
            </a:p>
          </p:txBody>
        </p:sp>
      </p:grpSp>
      <p:grpSp>
        <p:nvGrpSpPr>
          <p:cNvPr id="28676" name="Group 1036"/>
          <p:cNvGrpSpPr>
            <a:grpSpLocks/>
          </p:cNvGrpSpPr>
          <p:nvPr/>
        </p:nvGrpSpPr>
        <p:grpSpPr bwMode="auto">
          <a:xfrm>
            <a:off x="4912114" y="2077616"/>
            <a:ext cx="1066800" cy="533400"/>
            <a:chOff x="3072" y="1680"/>
            <a:chExt cx="624" cy="336"/>
          </a:xfrm>
        </p:grpSpPr>
        <p:sp>
          <p:nvSpPr>
            <p:cNvPr id="28734" name="Rectangle 1037"/>
            <p:cNvSpPr>
              <a:spLocks noChangeArrowheads="1"/>
            </p:cNvSpPr>
            <p:nvPr/>
          </p:nvSpPr>
          <p:spPr bwMode="auto">
            <a:xfrm>
              <a:off x="3072" y="1680"/>
              <a:ext cx="624" cy="336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35" name="Text Box 1038"/>
            <p:cNvSpPr txBox="1">
              <a:spLocks noChangeArrowheads="1"/>
            </p:cNvSpPr>
            <p:nvPr/>
          </p:nvSpPr>
          <p:spPr bwMode="auto">
            <a:xfrm>
              <a:off x="3072" y="1728"/>
              <a:ext cx="6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 sz="1800">
                  <a:latin typeface="Tahoma" charset="0"/>
                </a:rPr>
                <a:t>Système</a:t>
              </a:r>
              <a:endParaRPr lang="fr-FR">
                <a:latin typeface="Tahoma" charset="0"/>
              </a:endParaRPr>
            </a:p>
          </p:txBody>
        </p:sp>
      </p:grpSp>
      <p:sp>
        <p:nvSpPr>
          <p:cNvPr id="28677" name="Rectangle 1039"/>
          <p:cNvSpPr>
            <a:spLocks noChangeArrowheads="1"/>
          </p:cNvSpPr>
          <p:nvPr/>
        </p:nvSpPr>
        <p:spPr bwMode="auto">
          <a:xfrm>
            <a:off x="4835914" y="1558504"/>
            <a:ext cx="4114800" cy="114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78" name="Text Box 1040"/>
          <p:cNvSpPr txBox="1">
            <a:spLocks noChangeArrowheads="1"/>
          </p:cNvSpPr>
          <p:nvPr/>
        </p:nvSpPr>
        <p:spPr bwMode="auto">
          <a:xfrm>
            <a:off x="4607314" y="1558504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>
                <a:latin typeface="Times" charset="0"/>
              </a:rPr>
              <a:t>  </a:t>
            </a:r>
            <a:r>
              <a:rPr lang="fr-FR" sz="1800">
                <a:latin typeface="Arial Black" charset="0"/>
              </a:rPr>
              <a:t>mémoire</a:t>
            </a:r>
            <a:endParaRPr lang="fr-FR">
              <a:latin typeface="Times" charset="0"/>
            </a:endParaRPr>
          </a:p>
        </p:txBody>
      </p:sp>
      <p:grpSp>
        <p:nvGrpSpPr>
          <p:cNvPr id="28679" name="Group 1041"/>
          <p:cNvGrpSpPr>
            <a:grpSpLocks/>
          </p:cNvGrpSpPr>
          <p:nvPr/>
        </p:nvGrpSpPr>
        <p:grpSpPr bwMode="auto">
          <a:xfrm>
            <a:off x="492514" y="3844504"/>
            <a:ext cx="1600200" cy="2286000"/>
            <a:chOff x="288" y="2784"/>
            <a:chExt cx="1008" cy="1440"/>
          </a:xfrm>
        </p:grpSpPr>
        <p:grpSp>
          <p:nvGrpSpPr>
            <p:cNvPr id="28725" name="Group 1042"/>
            <p:cNvGrpSpPr>
              <a:grpSpLocks/>
            </p:cNvGrpSpPr>
            <p:nvPr/>
          </p:nvGrpSpPr>
          <p:grpSpPr bwMode="auto">
            <a:xfrm>
              <a:off x="288" y="2784"/>
              <a:ext cx="1008" cy="1440"/>
              <a:chOff x="288" y="2784"/>
              <a:chExt cx="1008" cy="1440"/>
            </a:xfrm>
          </p:grpSpPr>
          <p:sp>
            <p:nvSpPr>
              <p:cNvPr id="28730" name="AutoShape 1043"/>
              <p:cNvSpPr>
                <a:spLocks noChangeArrowheads="1"/>
              </p:cNvSpPr>
              <p:nvPr/>
            </p:nvSpPr>
            <p:spPr bwMode="auto">
              <a:xfrm>
                <a:off x="288" y="3696"/>
                <a:ext cx="1008" cy="480"/>
              </a:xfrm>
              <a:prstGeom prst="can">
                <a:avLst>
                  <a:gd name="adj" fmla="val 25000"/>
                </a:avLst>
              </a:prstGeom>
              <a:solidFill>
                <a:srgbClr val="DDBBFF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8731" name="AutoShape 1044"/>
              <p:cNvSpPr>
                <a:spLocks noChangeArrowheads="1"/>
              </p:cNvSpPr>
              <p:nvPr/>
            </p:nvSpPr>
            <p:spPr bwMode="auto">
              <a:xfrm>
                <a:off x="288" y="3360"/>
                <a:ext cx="1008" cy="480"/>
              </a:xfrm>
              <a:prstGeom prst="can">
                <a:avLst>
                  <a:gd name="adj" fmla="val 25000"/>
                </a:avLst>
              </a:prstGeom>
              <a:solidFill>
                <a:srgbClr val="DDBBFF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8732" name="AutoShape 1045"/>
              <p:cNvSpPr>
                <a:spLocks noChangeArrowheads="1"/>
              </p:cNvSpPr>
              <p:nvPr/>
            </p:nvSpPr>
            <p:spPr bwMode="auto">
              <a:xfrm>
                <a:off x="288" y="3072"/>
                <a:ext cx="1008" cy="432"/>
              </a:xfrm>
              <a:prstGeom prst="can">
                <a:avLst>
                  <a:gd name="adj" fmla="val 25000"/>
                </a:avLst>
              </a:prstGeom>
              <a:solidFill>
                <a:srgbClr val="DDBBFF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8733" name="Rectangle 1046"/>
              <p:cNvSpPr>
                <a:spLocks noChangeArrowheads="1"/>
              </p:cNvSpPr>
              <p:nvPr/>
            </p:nvSpPr>
            <p:spPr bwMode="auto">
              <a:xfrm>
                <a:off x="288" y="2784"/>
                <a:ext cx="1008" cy="144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28726" name="Text Box 1047"/>
            <p:cNvSpPr txBox="1">
              <a:spLocks noChangeArrowheads="1"/>
            </p:cNvSpPr>
            <p:nvPr/>
          </p:nvSpPr>
          <p:spPr bwMode="auto">
            <a:xfrm>
              <a:off x="288" y="2784"/>
              <a:ext cx="10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>
                  <a:latin typeface="Times" charset="0"/>
                </a:rPr>
                <a:t> </a:t>
              </a:r>
              <a:r>
                <a:rPr lang="fr-FR" sz="1800">
                  <a:latin typeface="Arial Black" charset="0"/>
                </a:rPr>
                <a:t>disque dur</a:t>
              </a:r>
              <a:endParaRPr lang="fr-FR">
                <a:latin typeface="Times" charset="0"/>
              </a:endParaRPr>
            </a:p>
          </p:txBody>
        </p:sp>
        <p:sp>
          <p:nvSpPr>
            <p:cNvPr id="28727" name="Text Box 1048"/>
            <p:cNvSpPr txBox="1">
              <a:spLocks noChangeArrowheads="1"/>
            </p:cNvSpPr>
            <p:nvPr/>
          </p:nvSpPr>
          <p:spPr bwMode="auto">
            <a:xfrm>
              <a:off x="528" y="3840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>
                  <a:latin typeface="Tahoma" charset="0"/>
                </a:rPr>
                <a:t>Word</a:t>
              </a:r>
            </a:p>
          </p:txBody>
        </p:sp>
        <p:sp>
          <p:nvSpPr>
            <p:cNvPr id="28728" name="Text Box 1049"/>
            <p:cNvSpPr txBox="1">
              <a:spLocks noChangeArrowheads="1"/>
            </p:cNvSpPr>
            <p:nvPr/>
          </p:nvSpPr>
          <p:spPr bwMode="auto">
            <a:xfrm>
              <a:off x="384" y="3216"/>
              <a:ext cx="88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endParaRPr lang="fr-FR" sz="1800">
                <a:latin typeface="Tahoma" charset="0"/>
              </a:endParaRPr>
            </a:p>
          </p:txBody>
        </p:sp>
        <p:sp>
          <p:nvSpPr>
            <p:cNvPr id="28729" name="Text Box 1050"/>
            <p:cNvSpPr txBox="1">
              <a:spLocks noChangeArrowheads="1"/>
            </p:cNvSpPr>
            <p:nvPr/>
          </p:nvSpPr>
          <p:spPr bwMode="auto">
            <a:xfrm>
              <a:off x="384" y="3504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>
                  <a:latin typeface="Tahoma" charset="0"/>
                </a:rPr>
                <a:t> Firefox</a:t>
              </a:r>
            </a:p>
          </p:txBody>
        </p:sp>
      </p:grpSp>
      <p:sp>
        <p:nvSpPr>
          <p:cNvPr id="28680" name="Line 1051"/>
          <p:cNvSpPr>
            <a:spLocks noChangeShapeType="1"/>
          </p:cNvSpPr>
          <p:nvPr/>
        </p:nvSpPr>
        <p:spPr bwMode="auto">
          <a:xfrm rot="5400000" flipH="1">
            <a:off x="5369314" y="3692104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81" name="Line 1052"/>
          <p:cNvSpPr>
            <a:spLocks noChangeShapeType="1"/>
          </p:cNvSpPr>
          <p:nvPr/>
        </p:nvSpPr>
        <p:spPr bwMode="auto">
          <a:xfrm flipV="1">
            <a:off x="1178314" y="3692104"/>
            <a:ext cx="647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82" name="Line 1053"/>
          <p:cNvSpPr>
            <a:spLocks noChangeShapeType="1"/>
          </p:cNvSpPr>
          <p:nvPr/>
        </p:nvSpPr>
        <p:spPr bwMode="auto">
          <a:xfrm>
            <a:off x="4531114" y="2091904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83" name="Text Box 1054"/>
          <p:cNvSpPr txBox="1">
            <a:spLocks noChangeArrowheads="1"/>
          </p:cNvSpPr>
          <p:nvPr/>
        </p:nvSpPr>
        <p:spPr bwMode="auto">
          <a:xfrm>
            <a:off x="4226314" y="1482304"/>
            <a:ext cx="60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4000">
                <a:latin typeface="Wingdings" charset="0"/>
                <a:sym typeface="Wingdings" charset="0"/>
              </a:rPr>
              <a:t></a:t>
            </a:r>
            <a:endParaRPr lang="fr-FR"/>
          </a:p>
        </p:txBody>
      </p:sp>
      <p:sp>
        <p:nvSpPr>
          <p:cNvPr id="28684" name="Line 1055"/>
          <p:cNvSpPr>
            <a:spLocks noChangeShapeType="1"/>
          </p:cNvSpPr>
          <p:nvPr/>
        </p:nvSpPr>
        <p:spPr bwMode="auto">
          <a:xfrm rot="5400000" flipH="1">
            <a:off x="1025914" y="3692104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85" name="Line 1056"/>
          <p:cNvSpPr>
            <a:spLocks noChangeShapeType="1"/>
          </p:cNvSpPr>
          <p:nvPr/>
        </p:nvSpPr>
        <p:spPr bwMode="auto">
          <a:xfrm rot="5400000" flipH="1">
            <a:off x="3311914" y="3692104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86" name="Line 1057"/>
          <p:cNvSpPr>
            <a:spLocks noChangeShapeType="1"/>
          </p:cNvSpPr>
          <p:nvPr/>
        </p:nvSpPr>
        <p:spPr bwMode="auto">
          <a:xfrm rot="5400000" flipH="1">
            <a:off x="7502914" y="3692104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8687" name="Group 1058"/>
          <p:cNvGrpSpPr>
            <a:grpSpLocks/>
          </p:cNvGrpSpPr>
          <p:nvPr/>
        </p:nvGrpSpPr>
        <p:grpSpPr bwMode="auto">
          <a:xfrm>
            <a:off x="492514" y="1772816"/>
            <a:ext cx="8229600" cy="4267200"/>
            <a:chOff x="288" y="1488"/>
            <a:chExt cx="5184" cy="2688"/>
          </a:xfrm>
        </p:grpSpPr>
        <p:sp>
          <p:nvSpPr>
            <p:cNvPr id="28706" name="Text Box 1059"/>
            <p:cNvSpPr txBox="1">
              <a:spLocks noChangeArrowheads="1"/>
            </p:cNvSpPr>
            <p:nvPr/>
          </p:nvSpPr>
          <p:spPr bwMode="auto">
            <a:xfrm>
              <a:off x="1584" y="1536"/>
              <a:ext cx="13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>
                  <a:latin typeface="Times" charset="0"/>
                </a:rPr>
                <a:t> </a:t>
              </a: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processeur</a:t>
              </a:r>
              <a:endParaRPr lang="fr-FR">
                <a:latin typeface="Times" charset="0"/>
              </a:endParaRPr>
            </a:p>
          </p:txBody>
        </p:sp>
        <p:sp>
          <p:nvSpPr>
            <p:cNvPr id="28707" name="Rectangle 1060"/>
            <p:cNvSpPr>
              <a:spLocks noChangeArrowheads="1"/>
            </p:cNvSpPr>
            <p:nvPr/>
          </p:nvSpPr>
          <p:spPr bwMode="auto">
            <a:xfrm>
              <a:off x="1632" y="2208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08" name="Rectangle 1061"/>
            <p:cNvSpPr>
              <a:spLocks noChangeArrowheads="1"/>
            </p:cNvSpPr>
            <p:nvPr/>
          </p:nvSpPr>
          <p:spPr bwMode="auto">
            <a:xfrm>
              <a:off x="2976" y="2208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09" name="Rectangle 1062"/>
            <p:cNvSpPr>
              <a:spLocks noChangeArrowheads="1"/>
            </p:cNvSpPr>
            <p:nvPr/>
          </p:nvSpPr>
          <p:spPr bwMode="auto">
            <a:xfrm>
              <a:off x="1632" y="2784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10" name="Rectangle 1063"/>
            <p:cNvSpPr>
              <a:spLocks noChangeArrowheads="1"/>
            </p:cNvSpPr>
            <p:nvPr/>
          </p:nvSpPr>
          <p:spPr bwMode="auto">
            <a:xfrm>
              <a:off x="4320" y="2784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11" name="Text Box 1064"/>
            <p:cNvSpPr txBox="1">
              <a:spLocks noChangeArrowheads="1"/>
            </p:cNvSpPr>
            <p:nvPr/>
          </p:nvSpPr>
          <p:spPr bwMode="auto">
            <a:xfrm>
              <a:off x="288" y="2256"/>
              <a:ext cx="7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>
                  <a:latin typeface="Arial Black" charset="0"/>
                </a:rPr>
                <a:t>    </a:t>
              </a: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écran</a:t>
              </a:r>
              <a:endParaRPr lang="fr-FR">
                <a:solidFill>
                  <a:srgbClr val="A9A6A8"/>
                </a:solidFill>
                <a:latin typeface="Times" charset="0"/>
              </a:endParaRPr>
            </a:p>
          </p:txBody>
        </p:sp>
        <p:sp>
          <p:nvSpPr>
            <p:cNvPr id="28712" name="Rectangle 1065"/>
            <p:cNvSpPr>
              <a:spLocks noChangeArrowheads="1"/>
            </p:cNvSpPr>
            <p:nvPr/>
          </p:nvSpPr>
          <p:spPr bwMode="auto">
            <a:xfrm>
              <a:off x="4320" y="3792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13" name="Text Box 1066"/>
            <p:cNvSpPr txBox="1">
              <a:spLocks noChangeArrowheads="1"/>
            </p:cNvSpPr>
            <p:nvPr/>
          </p:nvSpPr>
          <p:spPr bwMode="auto">
            <a:xfrm>
              <a:off x="3024" y="3120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 sz="1800">
                  <a:latin typeface="Tahoma" charset="0"/>
                </a:rPr>
                <a:t>Document 1</a:t>
              </a:r>
              <a:endParaRPr lang="fr-FR">
                <a:latin typeface="Tahoma" charset="0"/>
              </a:endParaRPr>
            </a:p>
          </p:txBody>
        </p:sp>
        <p:sp>
          <p:nvSpPr>
            <p:cNvPr id="28714" name="Rectangle 1067"/>
            <p:cNvSpPr>
              <a:spLocks noChangeArrowheads="1"/>
            </p:cNvSpPr>
            <p:nvPr/>
          </p:nvSpPr>
          <p:spPr bwMode="auto">
            <a:xfrm>
              <a:off x="1632" y="1488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15" name="Rectangle 1068"/>
            <p:cNvSpPr>
              <a:spLocks noChangeArrowheads="1"/>
            </p:cNvSpPr>
            <p:nvPr/>
          </p:nvSpPr>
          <p:spPr bwMode="auto">
            <a:xfrm>
              <a:off x="288" y="2208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16" name="Rectangle 1069"/>
            <p:cNvSpPr>
              <a:spLocks noChangeArrowheads="1"/>
            </p:cNvSpPr>
            <p:nvPr/>
          </p:nvSpPr>
          <p:spPr bwMode="auto">
            <a:xfrm>
              <a:off x="2976" y="2784"/>
              <a:ext cx="1008" cy="6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17" name="Text Box 1070"/>
            <p:cNvSpPr txBox="1">
              <a:spLocks noChangeArrowheads="1"/>
            </p:cNvSpPr>
            <p:nvPr/>
          </p:nvSpPr>
          <p:spPr bwMode="auto">
            <a:xfrm>
              <a:off x="1632" y="2256"/>
              <a:ext cx="10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>
                  <a:latin typeface="Times" charset="0"/>
                </a:rPr>
                <a:t>    </a:t>
              </a: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clavier</a:t>
              </a:r>
              <a:endParaRPr lang="fr-FR">
                <a:latin typeface="Times" charset="0"/>
              </a:endParaRPr>
            </a:p>
          </p:txBody>
        </p:sp>
        <p:sp>
          <p:nvSpPr>
            <p:cNvPr id="28718" name="Text Box 1071"/>
            <p:cNvSpPr txBox="1">
              <a:spLocks noChangeArrowheads="1"/>
            </p:cNvSpPr>
            <p:nvPr/>
          </p:nvSpPr>
          <p:spPr bwMode="auto">
            <a:xfrm>
              <a:off x="1632" y="2832"/>
              <a:ext cx="10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imprimante</a:t>
              </a:r>
              <a:endParaRPr lang="fr-FR">
                <a:latin typeface="Times" charset="0"/>
              </a:endParaRPr>
            </a:p>
          </p:txBody>
        </p:sp>
        <p:sp>
          <p:nvSpPr>
            <p:cNvPr id="28719" name="Text Box 1072"/>
            <p:cNvSpPr txBox="1">
              <a:spLocks noChangeArrowheads="1"/>
            </p:cNvSpPr>
            <p:nvPr/>
          </p:nvSpPr>
          <p:spPr bwMode="auto">
            <a:xfrm>
              <a:off x="2976" y="2256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>
                  <a:latin typeface="Arial Black" charset="0"/>
                </a:rPr>
                <a:t>    </a:t>
              </a: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souris</a:t>
              </a:r>
              <a:endParaRPr lang="fr-FR">
                <a:latin typeface="Times" charset="0"/>
              </a:endParaRPr>
            </a:p>
          </p:txBody>
        </p:sp>
        <p:sp>
          <p:nvSpPr>
            <p:cNvPr id="28720" name="Text Box 1073"/>
            <p:cNvSpPr txBox="1">
              <a:spLocks noChangeArrowheads="1"/>
            </p:cNvSpPr>
            <p:nvPr/>
          </p:nvSpPr>
          <p:spPr bwMode="auto">
            <a:xfrm>
              <a:off x="3096" y="2841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 dirty="0">
                  <a:latin typeface="Arial Black" charset="0"/>
                </a:rPr>
                <a:t>clé USB</a:t>
              </a:r>
            </a:p>
          </p:txBody>
        </p:sp>
        <p:sp>
          <p:nvSpPr>
            <p:cNvPr id="28721" name="Text Box 1074"/>
            <p:cNvSpPr txBox="1">
              <a:spLocks noChangeArrowheads="1"/>
            </p:cNvSpPr>
            <p:nvPr/>
          </p:nvSpPr>
          <p:spPr bwMode="auto">
            <a:xfrm>
              <a:off x="4320" y="2256"/>
              <a:ext cx="10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>
                  <a:latin typeface="Times" charset="0"/>
                </a:rPr>
                <a:t> </a:t>
              </a:r>
            </a:p>
          </p:txBody>
        </p:sp>
        <p:sp>
          <p:nvSpPr>
            <p:cNvPr id="28722" name="Text Box 1075"/>
            <p:cNvSpPr txBox="1">
              <a:spLocks noChangeArrowheads="1"/>
            </p:cNvSpPr>
            <p:nvPr/>
          </p:nvSpPr>
          <p:spPr bwMode="auto">
            <a:xfrm>
              <a:off x="4272" y="2832"/>
              <a:ext cx="11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ports réseau</a:t>
              </a:r>
              <a:endParaRPr lang="fr-FR">
                <a:latin typeface="Times" charset="0"/>
              </a:endParaRPr>
            </a:p>
          </p:txBody>
        </p:sp>
        <p:sp>
          <p:nvSpPr>
            <p:cNvPr id="28723" name="Text Box 1076"/>
            <p:cNvSpPr txBox="1">
              <a:spLocks noChangeArrowheads="1"/>
            </p:cNvSpPr>
            <p:nvPr/>
          </p:nvSpPr>
          <p:spPr bwMode="auto">
            <a:xfrm>
              <a:off x="4416" y="3840"/>
              <a:ext cx="10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>
                  <a:latin typeface="Arial Black" charset="0"/>
                </a:rPr>
                <a:t> </a:t>
              </a: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internet</a:t>
              </a:r>
            </a:p>
          </p:txBody>
        </p:sp>
        <p:sp>
          <p:nvSpPr>
            <p:cNvPr id="28724" name="Text Box 1077"/>
            <p:cNvSpPr txBox="1">
              <a:spLocks noChangeArrowheads="1"/>
            </p:cNvSpPr>
            <p:nvPr/>
          </p:nvSpPr>
          <p:spPr bwMode="auto">
            <a:xfrm>
              <a:off x="4464" y="2304"/>
              <a:ext cx="7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 sz="1800">
                  <a:latin typeface="Arial Black" charset="0"/>
                </a:rPr>
                <a:t>CD-Rom</a:t>
              </a:r>
            </a:p>
          </p:txBody>
        </p:sp>
      </p:grpSp>
      <p:sp>
        <p:nvSpPr>
          <p:cNvPr id="28688" name="Line 1078"/>
          <p:cNvSpPr>
            <a:spLocks noChangeShapeType="1"/>
          </p:cNvSpPr>
          <p:nvPr/>
        </p:nvSpPr>
        <p:spPr bwMode="auto">
          <a:xfrm>
            <a:off x="4226314" y="2091904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89" name="Rectangle 1079"/>
          <p:cNvSpPr>
            <a:spLocks noChangeArrowheads="1"/>
          </p:cNvSpPr>
          <p:nvPr/>
        </p:nvSpPr>
        <p:spPr bwMode="auto">
          <a:xfrm>
            <a:off x="6893314" y="2930104"/>
            <a:ext cx="16002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90" name="Line 1080"/>
          <p:cNvSpPr>
            <a:spLocks noChangeShapeType="1"/>
          </p:cNvSpPr>
          <p:nvPr/>
        </p:nvSpPr>
        <p:spPr bwMode="auto">
          <a:xfrm>
            <a:off x="7655314" y="4439816"/>
            <a:ext cx="0" cy="990600"/>
          </a:xfrm>
          <a:prstGeom prst="line">
            <a:avLst/>
          </a:prstGeom>
          <a:noFill/>
          <a:ln w="38100">
            <a:solidFill>
              <a:srgbClr val="A9A6A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8" name="Group 1082"/>
          <p:cNvGrpSpPr>
            <a:grpSpLocks/>
          </p:cNvGrpSpPr>
          <p:nvPr/>
        </p:nvGrpSpPr>
        <p:grpSpPr bwMode="auto">
          <a:xfrm>
            <a:off x="6055114" y="1620416"/>
            <a:ext cx="1501775" cy="731838"/>
            <a:chOff x="3696" y="1344"/>
            <a:chExt cx="946" cy="461"/>
          </a:xfrm>
        </p:grpSpPr>
        <p:sp>
          <p:nvSpPr>
            <p:cNvPr id="28704" name="Rectangle 1083"/>
            <p:cNvSpPr>
              <a:spLocks noChangeArrowheads="1"/>
            </p:cNvSpPr>
            <p:nvPr/>
          </p:nvSpPr>
          <p:spPr bwMode="auto">
            <a:xfrm>
              <a:off x="3696" y="1344"/>
              <a:ext cx="912" cy="432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05" name="Text Box 1084"/>
            <p:cNvSpPr txBox="1">
              <a:spLocks noChangeArrowheads="1"/>
            </p:cNvSpPr>
            <p:nvPr/>
          </p:nvSpPr>
          <p:spPr bwMode="auto">
            <a:xfrm>
              <a:off x="3744" y="1344"/>
              <a:ext cx="898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 sz="1800">
                  <a:latin typeface="Tahoma" charset="0"/>
                </a:rPr>
                <a:t>Programme</a:t>
              </a:r>
            </a:p>
            <a:p>
              <a:pPr algn="ctr"/>
              <a:r>
                <a:rPr lang="fr-FR">
                  <a:latin typeface="Tahoma" charset="0"/>
                </a:rPr>
                <a:t>Word</a:t>
              </a:r>
            </a:p>
          </p:txBody>
        </p:sp>
      </p:grpSp>
      <p:grpSp>
        <p:nvGrpSpPr>
          <p:cNvPr id="9" name="Group 1085"/>
          <p:cNvGrpSpPr>
            <a:grpSpLocks/>
          </p:cNvGrpSpPr>
          <p:nvPr/>
        </p:nvGrpSpPr>
        <p:grpSpPr bwMode="auto">
          <a:xfrm>
            <a:off x="2092714" y="2230016"/>
            <a:ext cx="4751388" cy="3390900"/>
            <a:chOff x="1296" y="1776"/>
            <a:chExt cx="2993" cy="2136"/>
          </a:xfrm>
        </p:grpSpPr>
        <p:sp>
          <p:nvSpPr>
            <p:cNvPr id="28702" name="Text Box 1086"/>
            <p:cNvSpPr txBox="1">
              <a:spLocks noChangeArrowheads="1"/>
            </p:cNvSpPr>
            <p:nvPr/>
          </p:nvSpPr>
          <p:spPr bwMode="auto">
            <a:xfrm>
              <a:off x="1920" y="3456"/>
              <a:ext cx="5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>
                  <a:solidFill>
                    <a:srgbClr val="3130FE"/>
                  </a:solidFill>
                  <a:latin typeface="Tahoma" charset="0"/>
                </a:rPr>
                <a:t>Copie</a:t>
              </a:r>
              <a:endParaRPr lang="fr-FR">
                <a:latin typeface="Tahoma" charset="0"/>
              </a:endParaRPr>
            </a:p>
          </p:txBody>
        </p:sp>
        <p:cxnSp>
          <p:nvCxnSpPr>
            <p:cNvPr id="28703" name="AutoShape 1087"/>
            <p:cNvCxnSpPr>
              <a:cxnSpLocks noChangeShapeType="1"/>
            </p:cNvCxnSpPr>
            <p:nvPr/>
          </p:nvCxnSpPr>
          <p:spPr bwMode="auto">
            <a:xfrm flipV="1">
              <a:off x="1296" y="1776"/>
              <a:ext cx="2993" cy="213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0" name="Group 1088"/>
          <p:cNvGrpSpPr>
            <a:grpSpLocks/>
          </p:cNvGrpSpPr>
          <p:nvPr/>
        </p:nvGrpSpPr>
        <p:grpSpPr bwMode="auto">
          <a:xfrm>
            <a:off x="6364438" y="2682455"/>
            <a:ext cx="2743200" cy="1765300"/>
            <a:chOff x="4032" y="2112"/>
            <a:chExt cx="1728" cy="1112"/>
          </a:xfrm>
        </p:grpSpPr>
        <p:cxnSp>
          <p:nvCxnSpPr>
            <p:cNvPr id="28700" name="AutoShape 1089"/>
            <p:cNvCxnSpPr>
              <a:cxnSpLocks noChangeShapeType="1"/>
            </p:cNvCxnSpPr>
            <p:nvPr/>
          </p:nvCxnSpPr>
          <p:spPr bwMode="auto">
            <a:xfrm flipV="1">
              <a:off x="4032" y="2112"/>
              <a:ext cx="1164" cy="1112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8701" name="Text Box 1090"/>
            <p:cNvSpPr txBox="1">
              <a:spLocks noChangeArrowheads="1"/>
            </p:cNvSpPr>
            <p:nvPr/>
          </p:nvSpPr>
          <p:spPr bwMode="auto">
            <a:xfrm>
              <a:off x="4992" y="2592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3130FE"/>
                  </a:solidFill>
                  <a:latin typeface="Tahoma" charset="0"/>
                </a:rPr>
                <a:t>Ouvrir</a:t>
              </a:r>
            </a:p>
          </p:txBody>
        </p:sp>
      </p:grpSp>
      <p:sp>
        <p:nvSpPr>
          <p:cNvPr id="98371" name="Text Box 1091"/>
          <p:cNvSpPr txBox="1">
            <a:spLocks noChangeArrowheads="1"/>
          </p:cNvSpPr>
          <p:nvPr/>
        </p:nvSpPr>
        <p:spPr bwMode="auto">
          <a:xfrm>
            <a:off x="7579114" y="2310979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800" dirty="0">
                <a:solidFill>
                  <a:srgbClr val="228D10"/>
                </a:solidFill>
                <a:latin typeface="Tahoma" charset="0"/>
              </a:rPr>
              <a:t>Document 1</a:t>
            </a:r>
            <a:endParaRPr lang="fr-FR" sz="1800" dirty="0">
              <a:latin typeface="Tahoma" charset="0"/>
            </a:endParaRPr>
          </a:p>
        </p:txBody>
      </p:sp>
      <p:grpSp>
        <p:nvGrpSpPr>
          <p:cNvPr id="11" name="Group 1092"/>
          <p:cNvGrpSpPr>
            <a:grpSpLocks/>
          </p:cNvGrpSpPr>
          <p:nvPr/>
        </p:nvGrpSpPr>
        <p:grpSpPr bwMode="auto">
          <a:xfrm>
            <a:off x="4836589" y="2711028"/>
            <a:ext cx="3582988" cy="2209800"/>
            <a:chOff x="3215" y="2160"/>
            <a:chExt cx="2257" cy="1392"/>
          </a:xfrm>
        </p:grpSpPr>
        <p:grpSp>
          <p:nvGrpSpPr>
            <p:cNvPr id="28696" name="Group 1093"/>
            <p:cNvGrpSpPr>
              <a:grpSpLocks/>
            </p:cNvGrpSpPr>
            <p:nvPr/>
          </p:nvGrpSpPr>
          <p:grpSpPr bwMode="auto">
            <a:xfrm>
              <a:off x="4176" y="2160"/>
              <a:ext cx="1296" cy="1392"/>
              <a:chOff x="4176" y="2160"/>
              <a:chExt cx="1296" cy="1392"/>
            </a:xfrm>
          </p:grpSpPr>
          <p:cxnSp>
            <p:nvCxnSpPr>
              <p:cNvPr id="28698" name="AutoShape 1094"/>
              <p:cNvCxnSpPr>
                <a:cxnSpLocks noChangeShapeType="1"/>
              </p:cNvCxnSpPr>
              <p:nvPr/>
            </p:nvCxnSpPr>
            <p:spPr bwMode="auto">
              <a:xfrm rot="5400000">
                <a:off x="4192" y="2144"/>
                <a:ext cx="1180" cy="1212"/>
              </a:xfrm>
              <a:prstGeom prst="curvedConnector2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28699" name="Text Box 1095"/>
              <p:cNvSpPr txBox="1">
                <a:spLocks noChangeArrowheads="1"/>
              </p:cNvSpPr>
              <p:nvPr/>
            </p:nvSpPr>
            <p:spPr bwMode="auto">
              <a:xfrm>
                <a:off x="4368" y="3264"/>
                <a:ext cx="110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fr-FR">
                    <a:solidFill>
                      <a:srgbClr val="3130FE"/>
                    </a:solidFill>
                    <a:latin typeface="Tahoma" charset="0"/>
                  </a:rPr>
                  <a:t>Enregistrer</a:t>
                </a:r>
              </a:p>
            </p:txBody>
          </p:sp>
        </p:grpSp>
        <p:sp>
          <p:nvSpPr>
            <p:cNvPr id="28697" name="Text Box 1096"/>
            <p:cNvSpPr txBox="1">
              <a:spLocks noChangeArrowheads="1"/>
            </p:cNvSpPr>
            <p:nvPr/>
          </p:nvSpPr>
          <p:spPr bwMode="auto">
            <a:xfrm>
              <a:off x="3215" y="3201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 dirty="0">
                  <a:solidFill>
                    <a:srgbClr val="228D10"/>
                  </a:solidFill>
                  <a:latin typeface="Tahoma" charset="0"/>
                </a:rPr>
                <a:t>Document 1</a:t>
              </a:r>
              <a:endParaRPr lang="fr-FR" sz="1800" dirty="0">
                <a:latin typeface="Tahoma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7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A96907-4E38-EB4F-B686-1E968F2F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Autres conseils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5E4064-209A-3F4F-98AC-73D19BD30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Enregistrez votre travail avec un nom explicite sur votre disque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Gardez des copies de son travail sur différents supports (Clé USB, disques durs, </a:t>
            </a:r>
            <a:r>
              <a:rPr lang="fr-FR" dirty="0" err="1"/>
              <a:t>CD-rom</a:t>
            </a:r>
            <a:r>
              <a:rPr lang="fr-FR" dirty="0"/>
              <a:t>, carte mémoire, serveur, …) voire, si possible et ressources critiques, en des lieux différents</a:t>
            </a:r>
          </a:p>
        </p:txBody>
      </p:sp>
    </p:spTree>
    <p:extLst>
      <p:ext uri="{BB962C8B-B14F-4D97-AF65-F5344CB8AC3E}">
        <p14:creationId xmlns:p14="http://schemas.microsoft.com/office/powerpoint/2010/main" val="410224074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_stag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theme_stage.thmx</Template>
  <TotalTime>5536</TotalTime>
  <Words>344</Words>
  <Application>Microsoft Macintosh PowerPoint</Application>
  <PresentationFormat>Affichage à l'écran (4:3)</PresentationFormat>
  <Paragraphs>89</Paragraphs>
  <Slides>9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9" baseType="lpstr">
      <vt:lpstr>Arial</vt:lpstr>
      <vt:lpstr>Arial Black</vt:lpstr>
      <vt:lpstr>Avenir</vt:lpstr>
      <vt:lpstr>Avenir Book</vt:lpstr>
      <vt:lpstr>Calibri</vt:lpstr>
      <vt:lpstr>Tahoma</vt:lpstr>
      <vt:lpstr>Times</vt:lpstr>
      <vt:lpstr>Times New Roman</vt:lpstr>
      <vt:lpstr>Wingdings</vt:lpstr>
      <vt:lpstr>theme_stage</vt:lpstr>
      <vt:lpstr>Traitement de TEXTE 2</vt:lpstr>
      <vt:lpstr>LA SEMAINE DERNIÈRE</vt:lpstr>
      <vt:lpstr>Cette Semaine</vt:lpstr>
      <vt:lpstr>Conseil général : sauvegardez régulièrement vos documents</vt:lpstr>
      <vt:lpstr>Vision généralE d’un ordinateur</vt:lpstr>
      <vt:lpstr>Processeur et mémoire</vt:lpstr>
      <vt:lpstr>Chargement en mémoire</vt:lpstr>
      <vt:lpstr>Chargement en mémoire</vt:lpstr>
      <vt:lpstr>Autres conseils</vt:lpstr>
    </vt:vector>
  </TitlesOfParts>
  <Company>LIRMM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Informatique : les bases essentielles</dc:title>
  <cp:lastModifiedBy>-</cp:lastModifiedBy>
  <cp:revision>65</cp:revision>
  <cp:lastPrinted>2022-09-26T20:29:38Z</cp:lastPrinted>
  <dcterms:created xsi:type="dcterms:W3CDTF">2010-01-21T09:58:41Z</dcterms:created>
  <dcterms:modified xsi:type="dcterms:W3CDTF">2022-09-26T20:29:45Z</dcterms:modified>
</cp:coreProperties>
</file>