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9"/>
  </p:notesMasterIdLst>
  <p:handoutMasterIdLst>
    <p:handoutMasterId r:id="rId10"/>
  </p:handoutMasterIdLst>
  <p:sldIdLst>
    <p:sldId id="275" r:id="rId2"/>
    <p:sldId id="281" r:id="rId3"/>
    <p:sldId id="279" r:id="rId4"/>
    <p:sldId id="280" r:id="rId5"/>
    <p:sldId id="282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130FE"/>
    <a:srgbClr val="A9A6A8"/>
    <a:srgbClr val="CAC7C9"/>
    <a:srgbClr val="FE78C9"/>
    <a:srgbClr val="181818"/>
    <a:srgbClr val="9966FF"/>
    <a:srgbClr val="FFFF89"/>
    <a:srgbClr val="228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3"/>
    <p:restoredTop sz="81731"/>
  </p:normalViewPr>
  <p:slideViewPr>
    <p:cSldViewPr>
      <p:cViewPr varScale="1">
        <p:scale>
          <a:sx n="102" d="100"/>
          <a:sy n="102" d="100"/>
        </p:scale>
        <p:origin x="9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045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045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955B98F-CC26-034F-99B4-34B307EC708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045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045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D32787F-D8D2-F749-865C-3CF7773832B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AutoShap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1656430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5AA55B8-B6F5-1048-BC4E-C2969AEA96A1}" type="slidenum">
              <a:rPr lang="en-GB" sz="1200">
                <a:latin typeface="Times" charset="0"/>
              </a:rPr>
              <a:pPr/>
              <a:t>1</a:t>
            </a:fld>
            <a:endParaRPr lang="en-GB" sz="1200">
              <a:latin typeface="Times" charset="0"/>
            </a:endParaRPr>
          </a:p>
        </p:txBody>
      </p:sp>
      <p:sp>
        <p:nvSpPr>
          <p:cNvPr id="17410" name="AutoShap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4408" tIns="42204" rIns="84408" bIns="42204"/>
          <a:lstStyle/>
          <a:p>
            <a:endParaRPr lang="fr-F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ce transparent, deux exemples d’ancrage et habillage :</a:t>
            </a:r>
          </a:p>
          <a:p>
            <a:pPr marL="171450" indent="-171450">
              <a:buFontTx/>
              <a:buChar char="-"/>
            </a:pPr>
            <a:r>
              <a:rPr lang="fr-FR" dirty="0"/>
              <a:t>Ancrage comme caractère qui sera vu en exercice</a:t>
            </a:r>
          </a:p>
          <a:p>
            <a:pPr marL="171450" indent="-171450">
              <a:buFontTx/>
              <a:buChar char="-"/>
            </a:pPr>
            <a:r>
              <a:rPr lang="fr-FR" dirty="0"/>
              <a:t>Ancrage comme paragraphe : on pourra noter le peu d’espace perdu et le décalage du texte par rapport à l’image.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2787F-D8D2-F749-865C-3CF7773832B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6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3109"/>
            <a:ext cx="7772400" cy="100647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6817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77" y="13510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ba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9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785" y="171470"/>
            <a:ext cx="6863399" cy="847861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23689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4663926"/>
          </a:xfrm>
        </p:spPr>
        <p:txBody>
          <a:bodyPr>
            <a:normAutofit/>
          </a:bodyPr>
          <a:lstStyle>
            <a:lvl1pPr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2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2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22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22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0932EA8C-5E01-2649-8BBB-75406D1B359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sans contenu +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1E4D36CC-D718-7D47-A439-889C650D07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9" name="Image 8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sans contenu Sans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3820081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http://www.univ-montp3.fr/</a:t>
            </a:r>
            <a:r>
              <a:rPr lang="fr-FR" dirty="0" err="1">
                <a:solidFill>
                  <a:schemeClr val="bg1"/>
                </a:solidFill>
              </a:rPr>
              <a:t>miap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ens</a:t>
            </a:r>
            <a:r>
              <a:rPr lang="fr-FR" dirty="0">
                <a:solidFill>
                  <a:schemeClr val="bg1"/>
                </a:solidFill>
              </a:rPr>
              <a:t>/info/</a:t>
            </a:r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7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09A5-7D12-5D4E-80F1-3EB6431879E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393046"/>
            <a:ext cx="6222626" cy="89525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D36CC-D718-7D47-A439-889C650D07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365127"/>
            <a:ext cx="5961600" cy="8047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D36CC-D718-7D47-A439-889C650D07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0566" y="206738"/>
            <a:ext cx="6980705" cy="89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216" y="1563684"/>
            <a:ext cx="8548968" cy="450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6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378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1E4D36CC-D718-7D47-A439-889C650D07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2" name="Image 11" descr="LOGO-VIOLET-VF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236896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652962"/>
            <a:ext cx="6477000" cy="129631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buFont typeface="Wingdings" charset="0"/>
              <a:buNone/>
            </a:pPr>
            <a:r>
              <a:rPr lang="fr-FR" dirty="0">
                <a:latin typeface="Tahoma" charset="0"/>
                <a:ea typeface="MS PGothic" charset="0"/>
              </a:rPr>
              <a:t>Stage – Semaine 4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ahoma" charset="0"/>
                <a:ea typeface="MS PGothic" charset="0"/>
              </a:rPr>
              <a:t>Images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DB6A1-BCBA-1142-992D-A69AD88E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du TD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CB9E4-C367-FC41-A31C-88FAD7CDD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Insérer une image est un acte aisé </a:t>
            </a:r>
          </a:p>
          <a:p>
            <a:r>
              <a:rPr lang="fr-FR" dirty="0"/>
              <a:t>mais cela peut vite devenir un casse-tête </a:t>
            </a:r>
          </a:p>
          <a:p>
            <a:pPr lvl="1"/>
            <a:r>
              <a:rPr lang="fr-FR"/>
              <a:t>quand </a:t>
            </a:r>
            <a:r>
              <a:rPr lang="fr-FR" dirty="0"/>
              <a:t>on veut mettre l’image où on </a:t>
            </a:r>
            <a:r>
              <a:rPr lang="fr-FR"/>
              <a:t>veut </a:t>
            </a:r>
          </a:p>
          <a:p>
            <a:pPr lvl="1"/>
            <a:r>
              <a:rPr lang="fr-FR" dirty="0"/>
              <a:t>ou pour faire face à la taille d’un fichier dans lequel plusieurs images ont été insérées</a:t>
            </a:r>
          </a:p>
          <a:p>
            <a:r>
              <a:rPr lang="fr-FR" dirty="0"/>
              <a:t>Dans les transparents suivants, nous montrons quelques éléments du TD.</a:t>
            </a:r>
          </a:p>
        </p:txBody>
      </p:sp>
    </p:spTree>
    <p:extLst>
      <p:ext uri="{BB962C8B-B14F-4D97-AF65-F5344CB8AC3E}">
        <p14:creationId xmlns:p14="http://schemas.microsoft.com/office/powerpoint/2010/main" val="339014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8A46C-E961-684C-8C9E-32426600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Ancrage et habillage d’images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959E6-3C26-FC4E-BC01-96D3DB6B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40C078-430D-8D40-B46C-A0C2FF91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068960"/>
            <a:ext cx="3228206" cy="2490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33F233-C528-E240-919A-676F569F4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44824"/>
            <a:ext cx="6442157" cy="2728519"/>
          </a:xfrm>
          <a:prstGeom prst="rect">
            <a:avLst/>
          </a:prstGeom>
          <a:ln w="25400">
            <a:solidFill>
              <a:srgbClr val="3130FE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1E5FE7-26EF-0245-8FBB-CEF22EF2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258813"/>
            <a:ext cx="4379693" cy="3379203"/>
          </a:xfrm>
          <a:prstGeom prst="rect">
            <a:avLst/>
          </a:prstGeom>
          <a:ln w="25400">
            <a:solidFill>
              <a:srgbClr val="3130FE"/>
            </a:solidFill>
          </a:ln>
        </p:spPr>
      </p:pic>
    </p:spTree>
    <p:extLst>
      <p:ext uri="{BB962C8B-B14F-4D97-AF65-F5344CB8AC3E}">
        <p14:creationId xmlns:p14="http://schemas.microsoft.com/office/powerpoint/2010/main" val="96144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D34BA-F079-3940-88B3-FF98A736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Taille DE FICHIERS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98C3ED-546D-EF4C-BE44-58A4A1677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Taille d’une photo prise par un smartphone : </a:t>
            </a:r>
          </a:p>
          <a:p>
            <a:pPr lvl="1"/>
            <a:r>
              <a:rPr lang="fr-FR" dirty="0"/>
              <a:t>variable selon paramétrage, qualité de l’appareil, sujet pris en photo</a:t>
            </a:r>
          </a:p>
          <a:p>
            <a:pPr lvl="1"/>
            <a:r>
              <a:rPr lang="fr-FR" dirty="0"/>
              <a:t>Mais en général grosse : 1 à 10 Mo ?</a:t>
            </a:r>
          </a:p>
          <a:p>
            <a:r>
              <a:rPr lang="fr-FR" dirty="0"/>
              <a:t>Documents avec plusieurs photos :</a:t>
            </a:r>
          </a:p>
          <a:p>
            <a:pPr lvl="1"/>
            <a:r>
              <a:rPr lang="fr-FR" dirty="0"/>
              <a:t>Taille du fichier = environ somme des tailles des images (texte devient de taille négligeable)</a:t>
            </a:r>
          </a:p>
          <a:p>
            <a:pPr lvl="1"/>
            <a:r>
              <a:rPr lang="fr-FR" dirty="0"/>
              <a:t>Problème = taille non gérable par le logiciel (ralentissement, « plantages », …)</a:t>
            </a:r>
          </a:p>
          <a:p>
            <a:pPr lvl="1"/>
            <a:r>
              <a:rPr lang="fr-FR" dirty="0"/>
              <a:t>Nécessité de savoir réduire la taille des images</a:t>
            </a:r>
          </a:p>
        </p:txBody>
      </p:sp>
    </p:spTree>
    <p:extLst>
      <p:ext uri="{BB962C8B-B14F-4D97-AF65-F5344CB8AC3E}">
        <p14:creationId xmlns:p14="http://schemas.microsoft.com/office/powerpoint/2010/main" val="383493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E1BD5-7CBF-634E-AF4C-130DD696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Formats D’IMAGE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04628-728D-AD47-85F5-89277D75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24" y="1041718"/>
            <a:ext cx="8491815" cy="1874999"/>
          </a:xfrm>
        </p:spPr>
        <p:txBody>
          <a:bodyPr>
            <a:no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grandes familles :</a:t>
            </a:r>
          </a:p>
          <a:p>
            <a:pPr lvl="1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matricielles : rectangle de pixels</a:t>
            </a:r>
          </a:p>
          <a:p>
            <a:pPr lvl="2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base avec des images captées (photos, scanners, …)</a:t>
            </a:r>
          </a:p>
          <a:p>
            <a:pPr lvl="2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Risque de phénomène de pixellisation dans images</a:t>
            </a:r>
          </a:p>
          <a:p>
            <a:pPr lvl="1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vectorielles : définition par objets mathématiques</a:t>
            </a:r>
          </a:p>
          <a:p>
            <a:pPr lvl="2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Outils de dessins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0867EE-BCB5-3D4C-BA29-1D8B5B20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92895"/>
            <a:ext cx="2520000" cy="2520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A51AA25-8574-5A4D-AC28-8B8E3AF07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210" y="3077187"/>
            <a:ext cx="2520000" cy="252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9E7EB67-95CB-0E44-A65B-F79B57A4C668}"/>
              </a:ext>
            </a:extLst>
          </p:cNvPr>
          <p:cNvSpPr txBox="1"/>
          <p:nvPr/>
        </p:nvSpPr>
        <p:spPr>
          <a:xfrm>
            <a:off x="306909" y="5597187"/>
            <a:ext cx="849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formats d’images dépendent aussi d’autres critères : </a:t>
            </a:r>
          </a:p>
          <a:p>
            <a:r>
              <a:rPr lang="fr-FR"/>
              <a:t>		codage </a:t>
            </a:r>
            <a:r>
              <a:rPr lang="fr-FR" dirty="0"/>
              <a:t>couleur, compression avec ou sans perte, …</a:t>
            </a:r>
          </a:p>
        </p:txBody>
      </p:sp>
    </p:spTree>
    <p:extLst>
      <p:ext uri="{BB962C8B-B14F-4D97-AF65-F5344CB8AC3E}">
        <p14:creationId xmlns:p14="http://schemas.microsoft.com/office/powerpoint/2010/main" val="98523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10669-A3B7-A84F-A079-5F00B5C8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Renvois et légende d’images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679186-12E7-514D-AF72-339AFB4C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Réaliser une table des images se réalise comme une table des matières</a:t>
            </a:r>
          </a:p>
          <a:p>
            <a:r>
              <a:rPr lang="fr-FR" dirty="0"/>
              <a:t>Possible de faire des renvois automatisés dans le texte vers les images (après avoir mis des légendes numérotées)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226A93-4B47-FB49-88EB-E947CCCC9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7" y="3064184"/>
            <a:ext cx="7594600" cy="1409700"/>
          </a:xfrm>
          <a:prstGeom prst="rect">
            <a:avLst/>
          </a:prstGeom>
          <a:ln w="25400">
            <a:solidFill>
              <a:srgbClr val="3130FE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4EA311-3DA1-E842-BDB9-90466F54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06" y="4772332"/>
            <a:ext cx="5257800" cy="736600"/>
          </a:xfrm>
          <a:prstGeom prst="rect">
            <a:avLst/>
          </a:prstGeom>
          <a:ln w="25400">
            <a:solidFill>
              <a:srgbClr val="3130FE"/>
            </a:solidFill>
          </a:ln>
        </p:spPr>
      </p:pic>
    </p:spTree>
    <p:extLst>
      <p:ext uri="{BB962C8B-B14F-4D97-AF65-F5344CB8AC3E}">
        <p14:creationId xmlns:p14="http://schemas.microsoft.com/office/powerpoint/2010/main" val="362493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250A7-8ABE-8F4F-8014-2778E4BD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Droit de l’image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A8425F-0B25-5043-82FD-9E2D89B0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Notions complexes et évolutives</a:t>
            </a:r>
          </a:p>
          <a:p>
            <a:r>
              <a:rPr lang="fr-FR" dirty="0"/>
              <a:t>Par défaut, sans information, considérez qu’une image n’est pas utilisable.</a:t>
            </a:r>
          </a:p>
        </p:txBody>
      </p:sp>
    </p:spTree>
    <p:extLst>
      <p:ext uri="{BB962C8B-B14F-4D97-AF65-F5344CB8AC3E}">
        <p14:creationId xmlns:p14="http://schemas.microsoft.com/office/powerpoint/2010/main" val="357816263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stag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theme_stage.thmx</Template>
  <TotalTime>5558</TotalTime>
  <Words>275</Words>
  <Application>Microsoft Macintosh PowerPoint</Application>
  <PresentationFormat>Affichage à l'écran (4:3)</PresentationFormat>
  <Paragraphs>37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ＭＳ Ｐゴシック</vt:lpstr>
      <vt:lpstr>ＭＳ Ｐゴシック</vt:lpstr>
      <vt:lpstr>Arial</vt:lpstr>
      <vt:lpstr>Avenir Book</vt:lpstr>
      <vt:lpstr>Calibri</vt:lpstr>
      <vt:lpstr>Tahoma</vt:lpstr>
      <vt:lpstr>Times</vt:lpstr>
      <vt:lpstr>Times New Roman</vt:lpstr>
      <vt:lpstr>Wingdings</vt:lpstr>
      <vt:lpstr>theme_stage</vt:lpstr>
      <vt:lpstr>Images</vt:lpstr>
      <vt:lpstr>Contenu du TD</vt:lpstr>
      <vt:lpstr>Ancrage et habillage d’images</vt:lpstr>
      <vt:lpstr>Taille DE FICHIERS</vt:lpstr>
      <vt:lpstr>Formats D’IMAGE</vt:lpstr>
      <vt:lpstr>Renvois et légende d’images</vt:lpstr>
      <vt:lpstr>Droit de l’image</vt:lpstr>
    </vt:vector>
  </TitlesOfParts>
  <Company>LIRMM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Informatique : les bases essentielles</dc:title>
  <cp:lastModifiedBy>Microsoft Office User</cp:lastModifiedBy>
  <cp:revision>73</cp:revision>
  <cp:lastPrinted>2019-07-27T08:26:27Z</cp:lastPrinted>
  <dcterms:created xsi:type="dcterms:W3CDTF">2010-01-21T09:58:41Z</dcterms:created>
  <dcterms:modified xsi:type="dcterms:W3CDTF">2019-10-06T12:59:39Z</dcterms:modified>
</cp:coreProperties>
</file>