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329" r:id="rId2"/>
    <p:sldId id="283" r:id="rId3"/>
    <p:sldId id="323" r:id="rId4"/>
    <p:sldId id="293" r:id="rId5"/>
    <p:sldId id="324" r:id="rId6"/>
    <p:sldId id="312" r:id="rId7"/>
    <p:sldId id="325" r:id="rId8"/>
    <p:sldId id="326" r:id="rId9"/>
    <p:sldId id="319" r:id="rId10"/>
    <p:sldId id="327" r:id="rId11"/>
    <p:sldId id="328" r:id="rId12"/>
    <p:sldId id="330" r:id="rId13"/>
    <p:sldId id="294" r:id="rId14"/>
    <p:sldId id="297" r:id="rId15"/>
    <p:sldId id="298" r:id="rId16"/>
    <p:sldId id="299" r:id="rId17"/>
    <p:sldId id="303" r:id="rId18"/>
    <p:sldId id="300" r:id="rId19"/>
    <p:sldId id="295" r:id="rId20"/>
    <p:sldId id="301" r:id="rId21"/>
    <p:sldId id="302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72" autoAdjust="0"/>
    <p:restoredTop sz="72039"/>
  </p:normalViewPr>
  <p:slideViewPr>
    <p:cSldViewPr snapToGrid="0" snapToObjects="1">
      <p:cViewPr varScale="1">
        <p:scale>
          <a:sx n="85" d="100"/>
          <a:sy n="85" d="100"/>
        </p:scale>
        <p:origin x="1040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14/10/2022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14/10/2022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4DD2C41B-AED3-074C-B913-A57F261EF03A}" type="slidenum">
              <a:rPr lang="en-GB" sz="1300" b="0">
                <a:latin typeface="Times" charset="0"/>
              </a:rPr>
              <a:pPr/>
              <a:t>1</a:t>
            </a:fld>
            <a:endParaRPr lang="en-GB" sz="1300" b="0">
              <a:latin typeface="Times" charset="0"/>
            </a:endParaRPr>
          </a:p>
        </p:txBody>
      </p:sp>
      <p:sp>
        <p:nvSpPr>
          <p:cNvPr id="1741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740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395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4DD2C41B-AED3-074C-B913-A57F261EF03A}" type="slidenum">
              <a:rPr lang="en-GB" sz="1300" b="0">
                <a:latin typeface="Times" charset="0"/>
              </a:rPr>
              <a:pPr/>
              <a:t>12</a:t>
            </a:fld>
            <a:endParaRPr lang="en-GB" sz="1300" b="0">
              <a:latin typeface="Times" charset="0"/>
            </a:endParaRPr>
          </a:p>
        </p:txBody>
      </p:sp>
      <p:sp>
        <p:nvSpPr>
          <p:cNvPr id="1741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573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Passage IPv4 à IPv6 : augmentation de la taille des adresses rendu nécessaire par l’accroissement du réseau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204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Certaines traces peuvent être effacées mais s’agissant des cookies, il faudra préciser accord lors visite suivante d’un site mettant en œuvre RGPD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774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Recherche d’information sur le web (implique une recherche dans internet)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461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Importance de la qualité des sources pour un travail universitaire</a:t>
            </a:r>
          </a:p>
          <a:p>
            <a:endParaRPr lang="fr-FR" dirty="0"/>
          </a:p>
          <a:p>
            <a:r>
              <a:rPr lang="fr-FR" dirty="0"/>
              <a:t>Rappel : pensez à citer vos sources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276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4DD2C41B-AED3-074C-B913-A57F261EF03A}" type="slidenum">
              <a:rPr lang="en-GB" sz="1300" b="0">
                <a:latin typeface="Times" charset="0"/>
              </a:rPr>
              <a:pPr/>
              <a:t>4</a:t>
            </a:fld>
            <a:endParaRPr lang="en-GB" sz="1300" b="0">
              <a:latin typeface="Times" charset="0"/>
            </a:endParaRPr>
          </a:p>
        </p:txBody>
      </p:sp>
      <p:sp>
        <p:nvSpPr>
          <p:cNvPr id="1741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155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243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3F1A9ECA-BE74-3548-94B2-0452260E2509}" type="slidenum">
              <a:rPr lang="en-GB" sz="1300" b="0">
                <a:latin typeface="Times" charset="0"/>
              </a:rPr>
              <a:pPr/>
              <a:t>6</a:t>
            </a:fld>
            <a:endParaRPr lang="en-GB" sz="1300" b="0">
              <a:latin typeface="Times" charset="0"/>
            </a:endParaRPr>
          </a:p>
        </p:txBody>
      </p:sp>
      <p:sp>
        <p:nvSpPr>
          <p:cNvPr id="21506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6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niveau intermédiaire (texte + enrichissement) est un niveau de transition. Les niveaux intéressants sont « texte brut » et « texte avec enrichissements et fonctionnalités avancées)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50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867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Source du proverbe chinois : https://</a:t>
            </a:r>
            <a:r>
              <a:rPr lang="fr-FR" dirty="0" err="1"/>
              <a:t>fr.wikipedia.org</a:t>
            </a:r>
            <a:r>
              <a:rPr lang="fr-FR" dirty="0"/>
              <a:t>/wiki/</a:t>
            </a:r>
            <a:r>
              <a:rPr lang="fr-FR" dirty="0" err="1"/>
              <a:t>Proverbes_chinois</a:t>
            </a:r>
            <a:endParaRPr lang="fr-FR" dirty="0"/>
          </a:p>
          <a:p>
            <a:r>
              <a:rPr lang="fr-FR" dirty="0"/>
              <a:t>Traduction donnée par le site : « l'aveugle tâte un éléphant... il n'en touche qu'une partie »</a:t>
            </a:r>
          </a:p>
          <a:p>
            <a:endParaRPr lang="fr-FR" dirty="0"/>
          </a:p>
          <a:p>
            <a:r>
              <a:rPr lang="fr-FR" dirty="0"/>
              <a:t>Il existe bien d’autres table de caractères (le W3C utilise le terme de registre au lieu de table – voir https://www.w3.org/International/questions/</a:t>
            </a:r>
            <a:r>
              <a:rPr lang="fr-FR" dirty="0" err="1"/>
              <a:t>qa-what-is-encoding.fr</a:t>
            </a:r>
            <a:r>
              <a:rPr lang="fr-FR" dirty="0"/>
              <a:t> )</a:t>
            </a:r>
          </a:p>
          <a:p>
            <a:endParaRPr lang="fr-FR" dirty="0"/>
          </a:p>
          <a:p>
            <a:r>
              <a:rPr lang="fr-FR" dirty="0"/>
              <a:t>Il pourra être observé que même si la table utilisé encode un caractère ou un idéogramme, celui-ci ne pourra être affiché que si la police utilisé prévoit le glyphe d’affichage du caractère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720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(risque car certains système d’exploitation arrive à déterminer certains formats de fichiers sans suffixe)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34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https://www.univ-montp3.fr/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ann.org/fr/blogs/details/the-first-message-transmission-29-10-2019-fr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-montp3.fr/miap/ens/info/index.htm" TargetMode="External"/><Relationship Id="rId2" Type="http://schemas.openxmlformats.org/officeDocument/2006/relationships/hyperlink" Target="http://www.univ-montp3.fr/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6210" y="5715908"/>
            <a:ext cx="6477000" cy="550862"/>
          </a:xfrm>
        </p:spPr>
        <p:txBody>
          <a:bodyPr/>
          <a:lstStyle/>
          <a:p>
            <a:pPr algn="r">
              <a:lnSpc>
                <a:spcPct val="90000"/>
              </a:lnSpc>
              <a:buFont typeface="Wingdings" charset="0"/>
              <a:buNone/>
            </a:pPr>
            <a:r>
              <a:rPr lang="fr-FR" dirty="0">
                <a:latin typeface="Tahoma" charset="0"/>
              </a:rPr>
              <a:t>Stage – Semaine 5</a:t>
            </a:r>
          </a:p>
        </p:txBody>
      </p:sp>
      <p:sp>
        <p:nvSpPr>
          <p:cNvPr id="16387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315200" y="6229350"/>
            <a:ext cx="1828800" cy="5143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ED27473F-840C-C84C-9B7D-FB5D694C0942}" type="slidenum">
              <a:rPr lang="fr-FR" sz="1400" b="0">
                <a:solidFill>
                  <a:srgbClr val="5E574E"/>
                </a:solidFill>
                <a:latin typeface="Tahoma" charset="0"/>
              </a:rPr>
              <a:pPr/>
              <a:t>1</a:t>
            </a:fld>
            <a:endParaRPr lang="fr-FR" sz="1400" b="0">
              <a:solidFill>
                <a:srgbClr val="5E574E"/>
              </a:solidFill>
              <a:latin typeface="Tahom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853108"/>
            <a:ext cx="7772400" cy="2385869"/>
          </a:xfrm>
        </p:spPr>
        <p:txBody>
          <a:bodyPr>
            <a:normAutofit/>
          </a:bodyPr>
          <a:lstStyle/>
          <a:p>
            <a:r>
              <a:rPr lang="fr-FR"/>
              <a:t>Compléments </a:t>
            </a:r>
            <a:br>
              <a:rPr lang="fr-FR"/>
            </a:br>
            <a:r>
              <a:rPr lang="fr-FR"/>
              <a:t>Formats de fichiers,</a:t>
            </a:r>
            <a:br>
              <a:rPr lang="fr-FR"/>
            </a:br>
            <a:r>
              <a:rPr lang="fr-FR"/>
              <a:t>Internet,</a:t>
            </a:r>
            <a:br>
              <a:rPr lang="fr-FR" dirty="0"/>
            </a:br>
            <a:r>
              <a:rPr lang="fr-FR"/>
              <a:t>Recherche d’information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9872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DF232-EF51-DA4D-B9F4-CA45475A5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Reconnaissance de formats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15FDF3-ED8F-E043-9078-0EB0A0028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228200"/>
            <a:ext cx="8491815" cy="50091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dirty="0">
                <a:solidFill>
                  <a:srgbClr val="3130FE"/>
                </a:solidFill>
              </a:rPr>
              <a:t>Extension de fichiers :</a:t>
            </a:r>
            <a:r>
              <a:rPr lang="fr-FR" dirty="0"/>
              <a:t> suffixe de 2 à 4 lettres indiquant le format utilisé pour coder l’information contenue dans le fichier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Exemples : </a:t>
            </a:r>
            <a:r>
              <a:rPr lang="fr-FR" dirty="0" err="1"/>
              <a:t>txt</a:t>
            </a:r>
            <a:r>
              <a:rPr lang="fr-FR" dirty="0"/>
              <a:t>, </a:t>
            </a:r>
            <a:r>
              <a:rPr lang="fr-FR" dirty="0" err="1"/>
              <a:t>odt</a:t>
            </a:r>
            <a:r>
              <a:rPr lang="fr-FR" dirty="0"/>
              <a:t>, </a:t>
            </a:r>
            <a:r>
              <a:rPr lang="fr-FR" dirty="0" err="1"/>
              <a:t>docx</a:t>
            </a:r>
            <a:r>
              <a:rPr lang="fr-FR" dirty="0"/>
              <a:t>, </a:t>
            </a:r>
            <a:r>
              <a:rPr lang="fr-FR" dirty="0" err="1"/>
              <a:t>pdf</a:t>
            </a:r>
            <a:r>
              <a:rPr lang="fr-FR" dirty="0"/>
              <a:t>, …, </a:t>
            </a:r>
            <a:r>
              <a:rPr lang="fr-FR" dirty="0" err="1"/>
              <a:t>jpg</a:t>
            </a:r>
            <a:r>
              <a:rPr lang="fr-FR" dirty="0"/>
              <a:t> (pour format jpeg), …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venir" panose="02000503020000020003" pitchFamily="2" charset="0"/>
              </a:rPr>
              <a:t>Le logiciel système associe un logiciel à chaque format </a:t>
            </a:r>
            <a:br>
              <a:rPr lang="fr-FR" dirty="0">
                <a:latin typeface="Avenir" panose="02000503020000020003" pitchFamily="2" charset="0"/>
              </a:rPr>
            </a:br>
            <a:r>
              <a:rPr lang="fr-FR" dirty="0">
                <a:latin typeface="Avenir" panose="02000503020000020003" pitchFamily="2" charset="0"/>
              </a:rPr>
              <a:t>(le logiciel associé par défaut peut-être modifié).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venir" panose="02000503020000020003" pitchFamily="2" charset="0"/>
              </a:rPr>
              <a:t>Si le suffixe associé à un fichier est erroné (ne correspond pas au format réellement associé), le logiciel par défaut risque de ne pas savoir ouvrir le document </a:t>
            </a:r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fichier inutilisable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Conséquence : conseil =</a:t>
            </a:r>
            <a:br>
              <a:rPr lang="fr-FR" dirty="0">
                <a:latin typeface="Avenir" panose="02000503020000020003" pitchFamily="2" charset="0"/>
                <a:sym typeface="Wingdings" pitchFamily="2" charset="2"/>
              </a:rPr>
            </a:br>
            <a:r>
              <a:rPr lang="fr-FR" dirty="0">
                <a:solidFill>
                  <a:srgbClr val="FF0000"/>
                </a:solidFill>
                <a:latin typeface="Avenir" panose="02000503020000020003" pitchFamily="2" charset="0"/>
                <a:sym typeface="Wingdings" pitchFamily="2" charset="2"/>
              </a:rPr>
              <a:t>laisser les logiciels ajouter eux-mêmes les extensions</a:t>
            </a:r>
            <a:br>
              <a:rPr lang="fr-FR" dirty="0">
                <a:latin typeface="Avenir" panose="02000503020000020003" pitchFamily="2" charset="0"/>
                <a:sym typeface="Wingdings" pitchFamily="2" charset="2"/>
              </a:rPr>
            </a:br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(Ne saisissez que les noms hors suffixes) </a:t>
            </a:r>
            <a:br>
              <a:rPr lang="fr-FR" dirty="0">
                <a:latin typeface="Avenir" panose="02000503020000020003" pitchFamily="2" charset="0"/>
                <a:sym typeface="Wingdings" pitchFamily="2" charset="2"/>
              </a:rPr>
            </a:br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car ils connaissent l’extension adéquate pour le format qu’ils utilisent </a:t>
            </a:r>
            <a:endParaRPr lang="fr-FR" dirty="0">
              <a:latin typeface="Avenir" panose="02000503020000020003" pitchFamily="2" charset="0"/>
            </a:endParaRPr>
          </a:p>
          <a:p>
            <a:pPr>
              <a:lnSpc>
                <a:spcPct val="100000"/>
              </a:lnSpc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249561-C2F1-694E-94C9-8832891D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826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44BD9-64B3-7B45-96FC-C6DB63F1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Transformation de formats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DE7A89-A1B5-7840-8DA2-E8C7183B9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Changer (ou saisir) un suffixe ne change pas le format réel du contenu d’un fichier.</a:t>
            </a:r>
          </a:p>
          <a:p>
            <a:r>
              <a:rPr lang="fr-FR" dirty="0"/>
              <a:t>Par contre, les logiciels connaissent généralement :</a:t>
            </a:r>
          </a:p>
          <a:p>
            <a:pPr lvl="1"/>
            <a:r>
              <a:rPr lang="fr-FR" dirty="0"/>
              <a:t>Plusieurs formats</a:t>
            </a:r>
          </a:p>
          <a:p>
            <a:pPr lvl="1"/>
            <a:r>
              <a:rPr lang="fr-FR" dirty="0"/>
              <a:t>Les traitements pour passer de l’un à l’autre (via l’enregistrement ou l’export du fichier… en précisant le « type de fichier » ou le « format de fichier »)</a:t>
            </a:r>
          </a:p>
          <a:p>
            <a:r>
              <a:rPr lang="fr-FR" dirty="0">
                <a:solidFill>
                  <a:srgbClr val="FF0000"/>
                </a:solidFill>
              </a:rPr>
              <a:t>Ces fonctionnalités d’enregistrement ou d’export sont à utiliser pour changer le format d’un fichier.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0DFFEB-CC8C-C54E-B2F9-8C2E1D77E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624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652963"/>
            <a:ext cx="6477000" cy="550862"/>
          </a:xfrm>
        </p:spPr>
        <p:txBody>
          <a:bodyPr/>
          <a:lstStyle/>
          <a:p>
            <a:pPr algn="r">
              <a:lnSpc>
                <a:spcPct val="90000"/>
              </a:lnSpc>
              <a:buFont typeface="Wingdings" charset="0"/>
              <a:buNone/>
            </a:pPr>
            <a:r>
              <a:rPr lang="fr-FR" dirty="0">
                <a:latin typeface="Tahoma" charset="0"/>
              </a:rPr>
              <a:t>Stage – Semaine 5</a:t>
            </a:r>
          </a:p>
        </p:txBody>
      </p:sp>
      <p:sp>
        <p:nvSpPr>
          <p:cNvPr id="16387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315200" y="6229350"/>
            <a:ext cx="1828800" cy="5143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ED27473F-840C-C84C-9B7D-FB5D694C0942}" type="slidenum">
              <a:rPr lang="fr-FR" sz="1400" b="0">
                <a:solidFill>
                  <a:srgbClr val="5E574E"/>
                </a:solidFill>
                <a:latin typeface="Tahoma" charset="0"/>
              </a:rPr>
              <a:pPr/>
              <a:t>12</a:t>
            </a:fld>
            <a:endParaRPr lang="fr-FR" sz="1400" b="0">
              <a:solidFill>
                <a:srgbClr val="5E574E"/>
              </a:solidFill>
              <a:latin typeface="Tahom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719697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69" y="1196752"/>
            <a:ext cx="8491815" cy="936104"/>
          </a:xfrm>
        </p:spPr>
        <p:txBody>
          <a:bodyPr/>
          <a:lstStyle/>
          <a:p>
            <a:r>
              <a:rPr lang="fr-FR" cap="none" dirty="0"/>
              <a:t>Est-ce qu’internet = web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4AB7C-909F-3648-A77A-2BC16FF8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889760"/>
            <a:ext cx="8491815" cy="41824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fr-FR" dirty="0"/>
              <a:t>NON</a:t>
            </a:r>
          </a:p>
          <a:p>
            <a:pPr lvl="1">
              <a:lnSpc>
                <a:spcPct val="110000"/>
              </a:lnSpc>
            </a:pPr>
            <a:r>
              <a:rPr lang="fr-FR" dirty="0"/>
              <a:t>Internet = réseau physique mondial d’ordinateurs (ou plus précisément réseau de réseaux) 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Internet à plus de 50 ans !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Le 29 octobre 1969, premier transfert (du texte « lo ») entre machines connectées à distance dans le cadre du projet ARPANET, </a:t>
            </a:r>
            <a:r>
              <a:rPr lang="fr-FR" dirty="0" err="1"/>
              <a:t>pré-version</a:t>
            </a:r>
            <a:r>
              <a:rPr lang="fr-FR" dirty="0"/>
              <a:t> d’internet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Voir par exemple le </a:t>
            </a:r>
            <a:r>
              <a:rPr lang="fr-FR" dirty="0">
                <a:hlinkClick r:id="rId2"/>
              </a:rPr>
              <a:t>site de l’ICANN</a:t>
            </a:r>
            <a:endParaRPr lang="fr-FR" dirty="0"/>
          </a:p>
          <a:p>
            <a:pPr lvl="2">
              <a:lnSpc>
                <a:spcPct val="110000"/>
              </a:lnSpc>
            </a:pPr>
            <a:endParaRPr lang="fr-FR" dirty="0"/>
          </a:p>
          <a:p>
            <a:pPr lvl="1">
              <a:lnSpc>
                <a:spcPct val="110000"/>
              </a:lnSpc>
            </a:pPr>
            <a:r>
              <a:rPr lang="fr-FR" dirty="0"/>
              <a:t>Web (World Wide Web) = réseau d’informations constitués des documents mis à disposition sur les serveurs d’internet et reliés par les hyperliens qu’ils contiennent.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Créé au début des années 1990</a:t>
            </a:r>
          </a:p>
        </p:txBody>
      </p:sp>
    </p:spTree>
    <p:extLst>
      <p:ext uri="{BB962C8B-B14F-4D97-AF65-F5344CB8AC3E}">
        <p14:creationId xmlns:p14="http://schemas.microsoft.com/office/powerpoint/2010/main" val="23124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Rappels : client-serveur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Principe de base :</a:t>
            </a:r>
          </a:p>
          <a:p>
            <a:pPr lvl="1"/>
            <a:r>
              <a:rPr lang="fr-FR" dirty="0"/>
              <a:t>Un ordinateur (le client) demande un service (exemple : une page web) à un serveur</a:t>
            </a:r>
          </a:p>
          <a:p>
            <a:pPr lvl="1"/>
            <a:r>
              <a:rPr lang="fr-FR" dirty="0"/>
              <a:t>L’échange est effectué en suivant un ou des </a:t>
            </a:r>
            <a:r>
              <a:rPr lang="fr-FR" dirty="0">
                <a:solidFill>
                  <a:srgbClr val="3130FE"/>
                </a:solidFill>
              </a:rPr>
              <a:t>protocoles, langages</a:t>
            </a:r>
            <a:r>
              <a:rPr lang="fr-FR" dirty="0"/>
              <a:t> gérant le dialogue entre machines</a:t>
            </a:r>
          </a:p>
          <a:p>
            <a:r>
              <a:rPr lang="fr-FR" dirty="0"/>
              <a:t>Quelques protocoles :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IP</a:t>
            </a:r>
            <a:r>
              <a:rPr lang="fr-FR" dirty="0"/>
              <a:t> (Internet Protocol) : gestion d'internet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http</a:t>
            </a:r>
            <a:r>
              <a:rPr lang="fr-FR" dirty="0"/>
              <a:t> (HyperText Transfert Protocol) : gestion web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https</a:t>
            </a:r>
            <a:r>
              <a:rPr lang="fr-FR" dirty="0"/>
              <a:t> : idem sécurisé (crypté)</a:t>
            </a:r>
          </a:p>
          <a:p>
            <a:pPr lvl="1"/>
            <a:r>
              <a:rPr lang="fr-FR" dirty="0" err="1">
                <a:solidFill>
                  <a:srgbClr val="3130FE"/>
                </a:solidFill>
              </a:rPr>
              <a:t>imap</a:t>
            </a:r>
            <a:r>
              <a:rPr lang="fr-FR" dirty="0"/>
              <a:t> (Interactive Message Access Protocol) : accès à des messageries électroniques à partir de logiciels clients</a:t>
            </a:r>
          </a:p>
          <a:p>
            <a:pPr lvl="1"/>
            <a:r>
              <a:rPr lang="fr-FR" dirty="0" err="1">
                <a:solidFill>
                  <a:srgbClr val="3130FE"/>
                </a:solidFill>
              </a:rPr>
              <a:t>smtp</a:t>
            </a:r>
            <a:r>
              <a:rPr lang="fr-FR" dirty="0"/>
              <a:t> (Simple Mail Transfer Protocol) : envoi de mails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ftp</a:t>
            </a:r>
            <a:r>
              <a:rPr lang="fr-FR" dirty="0"/>
              <a:t> (File Transfert Protocol) : transfert de fichiers (utile quand vous hébergez un site web chez un fournisseur de services)</a:t>
            </a:r>
          </a:p>
          <a:p>
            <a:r>
              <a:rPr lang="fr-FR" dirty="0"/>
              <a:t>Remarque : pare-feu : permet de gérer les protocoles autorisées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84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Adressage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167043"/>
            <a:ext cx="8491815" cy="5510057"/>
          </a:xfrm>
        </p:spPr>
        <p:txBody>
          <a:bodyPr>
            <a:normAutofit/>
          </a:bodyPr>
          <a:lstStyle/>
          <a:p>
            <a:r>
              <a:rPr lang="fr-FR" dirty="0"/>
              <a:t>Nécessité de localisation : chaque ordinateur est associée à une adresse l’identifiant gérée par le protocole IP</a:t>
            </a:r>
          </a:p>
          <a:p>
            <a:pPr lvl="1"/>
            <a:r>
              <a:rPr lang="fr-FR" dirty="0"/>
              <a:t>Adresse IP = suite de 32 bits (représentés sous forme de 4 blocs de nombres entre 0 et 255 (8 bits)) en IPv4 </a:t>
            </a:r>
            <a:br>
              <a:rPr lang="fr-FR" dirty="0"/>
            </a:br>
            <a:r>
              <a:rPr lang="fr-FR" dirty="0"/>
              <a:t>ou 128bits en IPv6 en cours de déploiement)</a:t>
            </a:r>
          </a:p>
          <a:p>
            <a:pPr lvl="1"/>
            <a:r>
              <a:rPr lang="fr-FR" dirty="0"/>
              <a:t>Exemples : 193.52.137.213, 10.3.7.12 …</a:t>
            </a:r>
          </a:p>
          <a:p>
            <a:r>
              <a:rPr lang="fr-FR" dirty="0"/>
              <a:t>Pour le protocole http, localisation d’une page web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CE36861D-8251-5747-AFB9-82E044072C9D}"/>
              </a:ext>
            </a:extLst>
          </p:cNvPr>
          <p:cNvGrpSpPr/>
          <p:nvPr/>
        </p:nvGrpSpPr>
        <p:grpSpPr>
          <a:xfrm>
            <a:off x="979186" y="3603059"/>
            <a:ext cx="8800596" cy="3074041"/>
            <a:chOff x="343404" y="3080621"/>
            <a:chExt cx="8800596" cy="3074041"/>
          </a:xfrm>
        </p:grpSpPr>
        <p:pic>
          <p:nvPicPr>
            <p:cNvPr id="13" name="Picture 25">
              <a:extLst>
                <a:ext uri="{FF2B5EF4-FFF2-40B4-BE49-F238E27FC236}">
                  <a16:creationId xmlns:a16="http://schemas.microsoft.com/office/drawing/2014/main" id="{68D43F38-1466-AD4A-818C-BCD7BE75D8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693" y="3964209"/>
              <a:ext cx="2192566" cy="2084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0B16B1A4-1CA8-724D-B9EC-E4A7E4E4B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7034" y="4019654"/>
              <a:ext cx="7046966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>
                  <a:solidFill>
                    <a:schemeClr val="folHlink"/>
                  </a:solidFill>
                </a:rPr>
                <a:t>http://</a:t>
              </a:r>
              <a:r>
                <a:rPr lang="fr-FR" dirty="0">
                  <a:solidFill>
                    <a:schemeClr val="accent1"/>
                  </a:solidFill>
                </a:rPr>
                <a:t>www.univ-montp3.fr/</a:t>
              </a:r>
              <a:r>
                <a:rPr lang="fr-FR" dirty="0" err="1">
                  <a:solidFill>
                    <a:srgbClr val="3333FF"/>
                  </a:solidFill>
                </a:rPr>
                <a:t>miap</a:t>
              </a:r>
              <a:r>
                <a:rPr lang="fr-FR" dirty="0">
                  <a:solidFill>
                    <a:srgbClr val="3333FF"/>
                  </a:solidFill>
                </a:rPr>
                <a:t>/</a:t>
              </a:r>
              <a:r>
                <a:rPr lang="fr-FR" dirty="0" err="1">
                  <a:solidFill>
                    <a:srgbClr val="3333FF"/>
                  </a:solidFill>
                </a:rPr>
                <a:t>ens</a:t>
              </a:r>
              <a:r>
                <a:rPr lang="fr-FR" dirty="0">
                  <a:solidFill>
                    <a:srgbClr val="3333FF"/>
                  </a:solidFill>
                </a:rPr>
                <a:t>/info/</a:t>
              </a:r>
              <a:r>
                <a:rPr lang="fr-FR" dirty="0" err="1">
                  <a:solidFill>
                    <a:srgbClr val="3333FF"/>
                  </a:solidFill>
                </a:rPr>
                <a:t>index.htm</a:t>
              </a:r>
              <a:endParaRPr lang="fr-FR" dirty="0">
                <a:solidFill>
                  <a:srgbClr val="3333FF"/>
                </a:solidFill>
              </a:endParaRPr>
            </a:p>
          </p:txBody>
        </p:sp>
        <p:pic>
          <p:nvPicPr>
            <p:cNvPr id="12" name="Picture 24" descr="im">
              <a:extLst>
                <a:ext uri="{FF2B5EF4-FFF2-40B4-BE49-F238E27FC236}">
                  <a16:creationId xmlns:a16="http://schemas.microsoft.com/office/drawing/2014/main" id="{7B237C53-E356-C44D-96E4-92AF5EDC0E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61874" y="4665657"/>
              <a:ext cx="3326422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26">
              <a:extLst>
                <a:ext uri="{FF2B5EF4-FFF2-40B4-BE49-F238E27FC236}">
                  <a16:creationId xmlns:a16="http://schemas.microsoft.com/office/drawing/2014/main" id="{591DFEF7-CB54-3F4D-B121-509D8DA7DE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404" y="5692997"/>
              <a:ext cx="235638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dirty="0">
                  <a:latin typeface="Times New Roman" charset="0"/>
                  <a:ea typeface="ＭＳ Ｐゴシック" charset="0"/>
                  <a:cs typeface="ＭＳ Ｐゴシック" charset="0"/>
                </a:rPr>
                <a:t>Serveur du site</a:t>
              </a:r>
            </a:p>
          </p:txBody>
        </p:sp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E81495A-EE48-BB4E-AD38-E1FF32E0252A}"/>
                </a:ext>
              </a:extLst>
            </p:cNvPr>
            <p:cNvGrpSpPr/>
            <p:nvPr/>
          </p:nvGrpSpPr>
          <p:grpSpPr>
            <a:xfrm>
              <a:off x="2000206" y="3236819"/>
              <a:ext cx="2562225" cy="874940"/>
              <a:chOff x="2209800" y="5564188"/>
              <a:chExt cx="2562225" cy="874940"/>
            </a:xfrm>
          </p:grpSpPr>
          <p:sp>
            <p:nvSpPr>
              <p:cNvPr id="17" name="Text Box 10">
                <a:extLst>
                  <a:ext uri="{FF2B5EF4-FFF2-40B4-BE49-F238E27FC236}">
                    <a16:creationId xmlns:a16="http://schemas.microsoft.com/office/drawing/2014/main" id="{06C691F6-99CC-5C43-8E86-A81A52269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9800" y="5564188"/>
                <a:ext cx="25622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Nom de la machine</a:t>
                </a:r>
              </a:p>
            </p:txBody>
          </p:sp>
          <p:sp>
            <p:nvSpPr>
              <p:cNvPr id="18" name="Line 11">
                <a:extLst>
                  <a:ext uri="{FF2B5EF4-FFF2-40B4-BE49-F238E27FC236}">
                    <a16:creationId xmlns:a16="http://schemas.microsoft.com/office/drawing/2014/main" id="{108E5C6B-0438-8841-B013-F6EBA633D9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0743" y="6009408"/>
                <a:ext cx="0" cy="429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4A028DA0-2986-214B-803A-6C1D0986A2A1}"/>
                </a:ext>
              </a:extLst>
            </p:cNvPr>
            <p:cNvGrpSpPr/>
            <p:nvPr/>
          </p:nvGrpSpPr>
          <p:grpSpPr>
            <a:xfrm>
              <a:off x="3024424" y="3431737"/>
              <a:ext cx="1928813" cy="742857"/>
              <a:chOff x="3555072" y="2488505"/>
              <a:chExt cx="1928813" cy="742857"/>
            </a:xfrm>
          </p:grpSpPr>
          <p:sp>
            <p:nvSpPr>
              <p:cNvPr id="20" name="Text Box 12">
                <a:extLst>
                  <a:ext uri="{FF2B5EF4-FFF2-40B4-BE49-F238E27FC236}">
                    <a16:creationId xmlns:a16="http://schemas.microsoft.com/office/drawing/2014/main" id="{D507C3E1-54CC-1E48-A886-5FF605E4D6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5072" y="2488505"/>
                <a:ext cx="192881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Sous-domaine</a:t>
                </a:r>
              </a:p>
            </p:txBody>
          </p:sp>
          <p:sp>
            <p:nvSpPr>
              <p:cNvPr id="21" name="Line 14">
                <a:extLst>
                  <a:ext uri="{FF2B5EF4-FFF2-40B4-BE49-F238E27FC236}">
                    <a16:creationId xmlns:a16="http://schemas.microsoft.com/office/drawing/2014/main" id="{62F398D5-E6AB-9B45-97E7-C89B2AE222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19925" y="2901702"/>
                <a:ext cx="1" cy="3296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22E0FC79-428F-B242-8DCB-C17550F5329D}"/>
                </a:ext>
              </a:extLst>
            </p:cNvPr>
            <p:cNvGrpSpPr/>
            <p:nvPr/>
          </p:nvGrpSpPr>
          <p:grpSpPr>
            <a:xfrm>
              <a:off x="4664009" y="3080621"/>
              <a:ext cx="2726308" cy="985402"/>
              <a:chOff x="5877942" y="4652963"/>
              <a:chExt cx="2726308" cy="985402"/>
            </a:xfrm>
          </p:grpSpPr>
          <p:sp>
            <p:nvSpPr>
              <p:cNvPr id="23" name="Line 13">
                <a:extLst>
                  <a:ext uri="{FF2B5EF4-FFF2-40B4-BE49-F238E27FC236}">
                    <a16:creationId xmlns:a16="http://schemas.microsoft.com/office/drawing/2014/main" id="{CF961E75-2D56-8346-8956-1D3B7D47FC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877942" y="5148262"/>
                <a:ext cx="1056258" cy="4901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4" name="Text Box 15">
                <a:extLst>
                  <a:ext uri="{FF2B5EF4-FFF2-40B4-BE49-F238E27FC236}">
                    <a16:creationId xmlns:a16="http://schemas.microsoft.com/office/drawing/2014/main" id="{C61CAFB1-8023-8D49-982D-E0FF6CCCC3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94425" y="4652963"/>
                <a:ext cx="24098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Domaine (France)</a:t>
                </a:r>
              </a:p>
            </p:txBody>
          </p:sp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2D7A95F6-B7C3-E042-A0D8-48078EA8AE0D}"/>
                </a:ext>
              </a:extLst>
            </p:cNvPr>
            <p:cNvGrpSpPr/>
            <p:nvPr/>
          </p:nvGrpSpPr>
          <p:grpSpPr>
            <a:xfrm>
              <a:off x="504826" y="3192993"/>
              <a:ext cx="1887437" cy="883691"/>
              <a:chOff x="609600" y="5564188"/>
              <a:chExt cx="1887437" cy="883691"/>
            </a:xfrm>
          </p:grpSpPr>
          <p:sp>
            <p:nvSpPr>
              <p:cNvPr id="26" name="Text Box 16">
                <a:extLst>
                  <a:ext uri="{FF2B5EF4-FFF2-40B4-BE49-F238E27FC236}">
                    <a16:creationId xmlns:a16="http://schemas.microsoft.com/office/drawing/2014/main" id="{02B71E6A-9375-FF4F-8585-5903CC9D51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" y="5564188"/>
                <a:ext cx="135255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schemeClr val="folHlink"/>
                    </a:solidFill>
                  </a:rPr>
                  <a:t>Protocole</a:t>
                </a:r>
              </a:p>
            </p:txBody>
          </p:sp>
          <p:sp>
            <p:nvSpPr>
              <p:cNvPr id="27" name="Line 17">
                <a:extLst>
                  <a:ext uri="{FF2B5EF4-FFF2-40B4-BE49-F238E27FC236}">
                    <a16:creationId xmlns:a16="http://schemas.microsoft.com/office/drawing/2014/main" id="{B6765D81-69BF-6648-A136-1A5BB888C6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06437" y="6075770"/>
                <a:ext cx="990600" cy="372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B7E4EE00-7AB5-9D41-A77A-B4618A9387FC}"/>
                </a:ext>
              </a:extLst>
            </p:cNvPr>
            <p:cNvGrpSpPr/>
            <p:nvPr/>
          </p:nvGrpSpPr>
          <p:grpSpPr>
            <a:xfrm>
              <a:off x="5158572" y="4375372"/>
              <a:ext cx="3093890" cy="890097"/>
              <a:chOff x="5892067" y="4101153"/>
              <a:chExt cx="2412774" cy="683316"/>
            </a:xfrm>
          </p:grpSpPr>
          <p:sp>
            <p:nvSpPr>
              <p:cNvPr id="7" name="Text Box 18">
                <a:extLst>
                  <a:ext uri="{FF2B5EF4-FFF2-40B4-BE49-F238E27FC236}">
                    <a16:creationId xmlns:a16="http://schemas.microsoft.com/office/drawing/2014/main" id="{13BDE506-8A72-D242-AF10-A95F0DCADF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76975" y="4500938"/>
                <a:ext cx="2027866" cy="283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dirty="0">
                    <a:solidFill>
                      <a:srgbClr val="3333FF"/>
                    </a:solidFill>
                  </a:rPr>
                  <a:t>Répertoires   Fichier</a:t>
                </a:r>
              </a:p>
            </p:txBody>
          </p:sp>
          <p:sp>
            <p:nvSpPr>
              <p:cNvPr id="8" name="Line 19">
                <a:extLst>
                  <a:ext uri="{FF2B5EF4-FFF2-40B4-BE49-F238E27FC236}">
                    <a16:creationId xmlns:a16="http://schemas.microsoft.com/office/drawing/2014/main" id="{3F2F6B9F-2EB6-024B-96F8-22F7025BD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4070" y="4116222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" name="Line 21">
                <a:extLst>
                  <a:ext uri="{FF2B5EF4-FFF2-40B4-BE49-F238E27FC236}">
                    <a16:creationId xmlns:a16="http://schemas.microsoft.com/office/drawing/2014/main" id="{3DE19F07-3CF7-E245-B78F-A2C35D4AC5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892067" y="4101153"/>
                <a:ext cx="551321" cy="4597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 dirty="0"/>
              </a:p>
            </p:txBody>
          </p:sp>
          <p:sp>
            <p:nvSpPr>
              <p:cNvPr id="10" name="Line 22">
                <a:extLst>
                  <a:ext uri="{FF2B5EF4-FFF2-40B4-BE49-F238E27FC236}">
                    <a16:creationId xmlns:a16="http://schemas.microsoft.com/office/drawing/2014/main" id="{544B00C4-CB7C-C141-811B-0CCE0C411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498343" y="4221164"/>
                <a:ext cx="0" cy="3397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" name="Line 23">
                <a:extLst>
                  <a:ext uri="{FF2B5EF4-FFF2-40B4-BE49-F238E27FC236}">
                    <a16:creationId xmlns:a16="http://schemas.microsoft.com/office/drawing/2014/main" id="{01B9D80B-23BB-8B40-9A4A-2E84C641B2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187465" y="4116222"/>
                <a:ext cx="296510" cy="4209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5295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/>
          </a:bodyPr>
          <a:lstStyle/>
          <a:p>
            <a:r>
              <a:rPr lang="fr-FR" dirty="0"/>
              <a:t>Un site : </a:t>
            </a:r>
          </a:p>
          <a:p>
            <a:pPr lvl="1"/>
            <a:r>
              <a:rPr lang="fr-FR" dirty="0"/>
              <a:t>Ensemble de pages web dont l’URL débute par un même début, appelé racine du site ou URL du site.</a:t>
            </a:r>
          </a:p>
          <a:p>
            <a:pPr lvl="1"/>
            <a:r>
              <a:rPr lang="fr-FR" dirty="0"/>
              <a:t>Exemples :</a:t>
            </a:r>
          </a:p>
          <a:p>
            <a:pPr lvl="2"/>
            <a:r>
              <a:rPr lang="fr-FR" dirty="0">
                <a:solidFill>
                  <a:schemeClr val="folHlink"/>
                </a:solidFill>
                <a:hlinkClick r:id="rId2"/>
              </a:rPr>
              <a:t>http://</a:t>
            </a:r>
            <a:r>
              <a:rPr lang="fr-FR" dirty="0">
                <a:solidFill>
                  <a:schemeClr val="accent1"/>
                </a:solidFill>
                <a:hlinkClick r:id="rId2"/>
              </a:rPr>
              <a:t>www.univ-montp3.fr/</a:t>
            </a:r>
            <a:r>
              <a:rPr lang="fr-FR" dirty="0">
                <a:solidFill>
                  <a:schemeClr val="accent1"/>
                </a:solidFill>
              </a:rPr>
              <a:t> : </a:t>
            </a:r>
            <a:r>
              <a:rPr lang="fr-FR" dirty="0"/>
              <a:t>site de l’université</a:t>
            </a:r>
          </a:p>
          <a:p>
            <a:pPr lvl="2"/>
            <a:r>
              <a:rPr lang="fr-FR" dirty="0">
                <a:solidFill>
                  <a:schemeClr val="folHlink"/>
                </a:solidFill>
                <a:hlinkClick r:id="rId3"/>
              </a:rPr>
              <a:t>http://</a:t>
            </a:r>
            <a:r>
              <a:rPr lang="fr-FR" dirty="0">
                <a:solidFill>
                  <a:schemeClr val="accent1"/>
                </a:solidFill>
                <a:hlinkClick r:id="rId3"/>
              </a:rPr>
              <a:t>www.univ-montp3.fr/</a:t>
            </a:r>
            <a:r>
              <a:rPr lang="fr-FR" dirty="0">
                <a:solidFill>
                  <a:srgbClr val="3333FF"/>
                </a:solidFill>
                <a:hlinkClick r:id="rId3"/>
              </a:rPr>
              <a:t>miap/ens/info/index.htm</a:t>
            </a:r>
            <a:r>
              <a:rPr lang="fr-FR" dirty="0">
                <a:solidFill>
                  <a:srgbClr val="3333FF"/>
                </a:solidFill>
              </a:rPr>
              <a:t> </a:t>
            </a:r>
            <a:r>
              <a:rPr lang="fr-FR" dirty="0"/>
              <a:t>site des enseignements d’informatique</a:t>
            </a:r>
          </a:p>
          <a:p>
            <a:endParaRPr lang="fr-FR" dirty="0"/>
          </a:p>
          <a:p>
            <a:pPr lvl="2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663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TraceS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/>
          </a:bodyPr>
          <a:lstStyle/>
          <a:p>
            <a:r>
              <a:rPr lang="fr-FR" dirty="0"/>
              <a:t>Lors d’une navigation sur le web, les données échangées avec les serveurs interrogés passent par des serveurs intermédiaires</a:t>
            </a:r>
          </a:p>
          <a:p>
            <a:pPr lvl="1"/>
            <a:r>
              <a:rPr lang="fr-FR" dirty="0"/>
              <a:t>Les données peuvent être lues par d’autres.</a:t>
            </a:r>
          </a:p>
          <a:p>
            <a:pPr lvl="1"/>
            <a:r>
              <a:rPr lang="fr-FR" dirty="0"/>
              <a:t>Vos requêtes peuvent être stockées (obligation légale pendant 1 an des fournisseurs de services – LCEN : Loi pour la confiance dans l’économie numérique)</a:t>
            </a:r>
          </a:p>
          <a:p>
            <a:r>
              <a:rPr lang="fr-FR" dirty="0"/>
              <a:t>Autres traces</a:t>
            </a:r>
          </a:p>
          <a:p>
            <a:pPr lvl="1"/>
            <a:r>
              <a:rPr lang="fr-FR" dirty="0"/>
              <a:t>Cookies (avec RGPD – Règlement général sur la protection des données – vous connaissez !)</a:t>
            </a:r>
          </a:p>
          <a:p>
            <a:pPr lvl="1"/>
            <a:r>
              <a:rPr lang="fr-FR" dirty="0"/>
              <a:t>Historique de navigation</a:t>
            </a:r>
          </a:p>
          <a:p>
            <a:pPr lvl="1"/>
            <a:r>
              <a:rPr lang="fr-FR" dirty="0"/>
              <a:t>Métadonnées dans les fichiers</a:t>
            </a:r>
          </a:p>
          <a:p>
            <a:pPr lvl="1"/>
            <a:r>
              <a:rPr lang="fr-FR" dirty="0"/>
              <a:t>…</a:t>
            </a:r>
          </a:p>
          <a:p>
            <a:endParaRPr lang="fr-FR" dirty="0"/>
          </a:p>
          <a:p>
            <a:pPr lvl="2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39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69" y="1196752"/>
            <a:ext cx="8491815" cy="936104"/>
          </a:xfrm>
        </p:spPr>
        <p:txBody>
          <a:bodyPr/>
          <a:lstStyle/>
          <a:p>
            <a:r>
              <a:rPr lang="fr-FR" cap="none" dirty="0"/>
              <a:t>Que se passe-t-il quand on saisit l’adresse IP d’une machine au lieu de l’URL d’un site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4AB7C-909F-3648-A77A-2BC16FF8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2564903"/>
            <a:ext cx="8491815" cy="3536093"/>
          </a:xfrm>
        </p:spPr>
        <p:txBody>
          <a:bodyPr/>
          <a:lstStyle/>
          <a:p>
            <a:r>
              <a:rPr lang="fr-FR" dirty="0"/>
              <a:t>Si l’IP correspond à l’adresse d’un site web, l’adresse IP est remplacée par l’URL du site et la page d’accueil du site est affichée (d’autres mécanismes peuvent être mis en place).</a:t>
            </a:r>
          </a:p>
          <a:p>
            <a:r>
              <a:rPr lang="fr-FR" dirty="0"/>
              <a:t>Exemple : 193.52.137.213 … serveur web de l’université (mais des redirections qui mettent en alerte Firefox)</a:t>
            </a:r>
          </a:p>
        </p:txBody>
      </p:sp>
    </p:spTree>
    <p:extLst>
      <p:ext uri="{BB962C8B-B14F-4D97-AF65-F5344CB8AC3E}">
        <p14:creationId xmlns:p14="http://schemas.microsoft.com/office/powerpoint/2010/main" val="364850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60648"/>
            <a:ext cx="7416824" cy="864096"/>
          </a:xfrm>
        </p:spPr>
        <p:txBody>
          <a:bodyPr/>
          <a:lstStyle/>
          <a:p>
            <a:r>
              <a:rPr lang="fr-FR" dirty="0"/>
              <a:t>Quels outils utilisez-vous lors d’une recherche d’information sur le web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14AB7C-909F-3648-A77A-2BC16FF8D1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1268760"/>
                <a:ext cx="8491815" cy="4968552"/>
              </a:xfrm>
            </p:spPr>
            <p:txBody>
              <a:bodyPr>
                <a:normAutofit fontScale="92500" lnSpcReduction="10000"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ordinateur </a:t>
                </a:r>
                <a:r>
                  <a:rPr lang="fr-FR" sz="1600" dirty="0"/>
                  <a:t>(de bureau, portable, smartphone, …)</a:t>
                </a:r>
                <a:r>
                  <a:rPr lang="fr-FR" dirty="0"/>
                  <a:t> connecté à internet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navigateur Web : </a:t>
                </a:r>
              </a:p>
              <a:p>
                <a:pPr lvl="1"/>
                <a:r>
                  <a:rPr lang="fr-FR" dirty="0"/>
                  <a:t>Chrome, Firefox, </a:t>
                </a:r>
                <a:r>
                  <a:rPr lang="fr-FR" dirty="0" err="1"/>
                  <a:t>Edge</a:t>
                </a:r>
                <a:r>
                  <a:rPr lang="fr-FR" dirty="0"/>
                  <a:t>, Safari, Opéra, …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fr-FR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moteur de recherche : </a:t>
                </a:r>
                <a:br>
                  <a:rPr lang="fr-FR" dirty="0"/>
                </a:br>
                <a:r>
                  <a:rPr lang="fr-FR" dirty="0"/>
                  <a:t>(site contenant un index </a:t>
                </a:r>
                <a:br>
                  <a:rPr lang="fr-FR" dirty="0"/>
                </a:br>
                <a:r>
                  <a:rPr lang="fr-FR" dirty="0"/>
                  <a:t>d’une partie du web)</a:t>
                </a:r>
                <a:br>
                  <a:rPr lang="fr-FR" dirty="0"/>
                </a:br>
                <a:br>
                  <a:rPr lang="fr-FR" dirty="0"/>
                </a:br>
                <a:r>
                  <a:rPr lang="fr-FR" dirty="0"/>
                  <a:t>ou un méta-moteur de recherche</a:t>
                </a:r>
                <a:br>
                  <a:rPr lang="fr-FR" dirty="0"/>
                </a:br>
                <a:r>
                  <a:rPr lang="fr-FR" dirty="0"/>
                  <a:t>(site construisant sa réponse </a:t>
                </a:r>
                <a:br>
                  <a:rPr lang="fr-FR" dirty="0"/>
                </a:br>
                <a:r>
                  <a:rPr lang="fr-FR" dirty="0"/>
                  <a:t>en recoupant les résultats</a:t>
                </a:r>
                <a:br>
                  <a:rPr lang="fr-FR" dirty="0"/>
                </a:br>
                <a:r>
                  <a:rPr lang="fr-FR" dirty="0"/>
                  <a:t>de requêtes à différents</a:t>
                </a:r>
                <a:br>
                  <a:rPr lang="fr-FR" dirty="0"/>
                </a:br>
                <a:r>
                  <a:rPr lang="fr-FR" dirty="0"/>
                  <a:t>moteurs de recherche)</a:t>
                </a:r>
                <a:br>
                  <a:rPr lang="fr-FR" dirty="0"/>
                </a:b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r>
                  <a:rPr lang="fr-FR" dirty="0"/>
                  <a:t>Remarque : moteur de recherche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fr-FR" dirty="0"/>
                  <a:t> navigateur web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14AB7C-909F-3648-A77A-2BC16FF8D1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268760"/>
                <a:ext cx="8491815" cy="4968552"/>
              </a:xfrm>
              <a:blipFill>
                <a:blip r:embed="rId3"/>
                <a:stretch>
                  <a:fillRect l="-897" t="-22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ressources.blogdumoderateur.com/2013/01/logo-google-chrome-240x240.png">
            <a:extLst>
              <a:ext uri="{FF2B5EF4-FFF2-40B4-BE49-F238E27FC236}">
                <a16:creationId xmlns:a16="http://schemas.microsoft.com/office/drawing/2014/main" id="{41245C79-9188-9446-BB02-E27C4E240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823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tion de l'image Firefox Logo, 2017.svg.">
            <a:extLst>
              <a:ext uri="{FF2B5EF4-FFF2-40B4-BE49-F238E27FC236}">
                <a16:creationId xmlns:a16="http://schemas.microsoft.com/office/drawing/2014/main" id="{4B4F44E2-8565-D344-B55D-1FAC4BEA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479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edge&quot;">
            <a:extLst>
              <a:ext uri="{FF2B5EF4-FFF2-40B4-BE49-F238E27FC236}">
                <a16:creationId xmlns:a16="http://schemas.microsoft.com/office/drawing/2014/main" id="{1E1B5210-6031-904A-917F-846577113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685" y="2273935"/>
            <a:ext cx="33702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ésultat de recherche d'images pour &quot;safari&quot;">
            <a:extLst>
              <a:ext uri="{FF2B5EF4-FFF2-40B4-BE49-F238E27FC236}">
                <a16:creationId xmlns:a16="http://schemas.microsoft.com/office/drawing/2014/main" id="{64D4642C-D5BB-0D47-82F3-4BA989EFC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35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35FFE6A4-78DD-624E-BA4D-94B1FE62D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200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e 16">
            <a:extLst>
              <a:ext uri="{FF2B5EF4-FFF2-40B4-BE49-F238E27FC236}">
                <a16:creationId xmlns:a16="http://schemas.microsoft.com/office/drawing/2014/main" id="{1D9F664C-E67B-3849-8593-F2091670A76A}"/>
              </a:ext>
            </a:extLst>
          </p:cNvPr>
          <p:cNvGrpSpPr/>
          <p:nvPr/>
        </p:nvGrpSpPr>
        <p:grpSpPr>
          <a:xfrm>
            <a:off x="4186914" y="2838813"/>
            <a:ext cx="3593299" cy="648072"/>
            <a:chOff x="4186914" y="2838813"/>
            <a:chExt cx="3593299" cy="648072"/>
          </a:xfrm>
        </p:grpSpPr>
        <p:pic>
          <p:nvPicPr>
            <p:cNvPr id="13" name="Picture 4" descr="google">
              <a:extLst>
                <a:ext uri="{FF2B5EF4-FFF2-40B4-BE49-F238E27FC236}">
                  <a16:creationId xmlns:a16="http://schemas.microsoft.com/office/drawing/2014/main" id="{890D4286-602A-F44B-812D-D23B357E74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186914" y="2954623"/>
              <a:ext cx="903373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861822C5-06DD-FB41-9BF0-6AE5BD9D3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292014" y="2838813"/>
              <a:ext cx="665827" cy="648072"/>
            </a:xfrm>
            <a:prstGeom prst="rect">
              <a:avLst/>
            </a:prstGeom>
          </p:spPr>
        </p:pic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20348136-64F6-EA43-A6EC-9718444CB4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01042" y="2954623"/>
              <a:ext cx="757979" cy="360040"/>
            </a:xfrm>
            <a:prstGeom prst="rect">
              <a:avLst/>
            </a:prstGeom>
          </p:spPr>
        </p:pic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BCE7EDE-589C-9B40-8CF4-72EE4EE9BDA5}"/>
                </a:ext>
              </a:extLst>
            </p:cNvPr>
            <p:cNvSpPr txBox="1"/>
            <p:nvPr/>
          </p:nvSpPr>
          <p:spPr>
            <a:xfrm>
              <a:off x="7155166" y="2903810"/>
              <a:ext cx="625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0" dirty="0"/>
                <a:t>…</a:t>
              </a: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C2A2C601-F700-8040-B2E5-A4E6F0F11BA0}"/>
              </a:ext>
            </a:extLst>
          </p:cNvPr>
          <p:cNvGrpSpPr/>
          <p:nvPr/>
        </p:nvGrpSpPr>
        <p:grpSpPr>
          <a:xfrm>
            <a:off x="4355807" y="3910006"/>
            <a:ext cx="3204067" cy="865981"/>
            <a:chOff x="4745183" y="3921060"/>
            <a:chExt cx="3204067" cy="865981"/>
          </a:xfrm>
        </p:grpSpPr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EE0C236C-EEA3-A14B-BAA7-C9508CF33D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45183" y="3921060"/>
              <a:ext cx="1082476" cy="865981"/>
            </a:xfrm>
            <a:prstGeom prst="rect">
              <a:avLst/>
            </a:prstGeom>
          </p:spPr>
        </p:pic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09365F5A-0417-F946-AD7D-71B2B6404C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957841" y="4137174"/>
              <a:ext cx="1197325" cy="522832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1319C-94AC-7741-8361-CAC89C5D16CA}"/>
                </a:ext>
              </a:extLst>
            </p:cNvPr>
            <p:cNvSpPr txBox="1"/>
            <p:nvPr/>
          </p:nvSpPr>
          <p:spPr>
            <a:xfrm>
              <a:off x="7324203" y="4108896"/>
              <a:ext cx="625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0" dirty="0"/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147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Rappel : au semestre 2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r-FR" sz="2000" b="1" dirty="0"/>
              <a:t>Au semestre 2</a:t>
            </a:r>
            <a:r>
              <a:rPr lang="fr-FR" sz="2000" dirty="0"/>
              <a:t>, vous serez en niveau « Standard ». Ce niveau reprend le contenu du stage pour aller ensuite au-delà.</a:t>
            </a:r>
            <a:br>
              <a:rPr lang="fr-FR" sz="2000" dirty="0"/>
            </a:br>
            <a:r>
              <a:rPr lang="fr-FR" sz="2000" dirty="0"/>
              <a:t>En fonction de votre résultat, vous aurez 6 ou 10 semaines d’enseignement (en d’autres termes, vous serez dispensé ou non de la première partie du niveau).</a:t>
            </a:r>
          </a:p>
          <a:p>
            <a:pPr>
              <a:lnSpc>
                <a:spcPct val="110000"/>
              </a:lnSpc>
            </a:pPr>
            <a:r>
              <a:rPr lang="fr-FR" sz="2000" b="1" dirty="0">
                <a:solidFill>
                  <a:srgbClr val="FF0000"/>
                </a:solidFill>
              </a:rPr>
              <a:t>Par défaut, l’enseignement dure tout le semestre</a:t>
            </a:r>
            <a:r>
              <a:rPr lang="fr-FR" sz="2000" b="1" dirty="0"/>
              <a:t>. </a:t>
            </a:r>
            <a:r>
              <a:rPr lang="fr-FR" sz="2000" dirty="0"/>
              <a:t>Si vous êtes en « Standard 10 semaines », il n’y a pas de vagues d’enseignement.</a:t>
            </a:r>
          </a:p>
          <a:p>
            <a:pPr>
              <a:lnSpc>
                <a:spcPct val="110000"/>
              </a:lnSpc>
            </a:pPr>
            <a:r>
              <a:rPr lang="fr-FR" sz="2000" dirty="0"/>
              <a:t>Si vous êtes en « Standard 6 semaines », vous restez dans la même vague qu’au premier semestre.</a:t>
            </a:r>
          </a:p>
          <a:p>
            <a:pPr>
              <a:lnSpc>
                <a:spcPct val="110000"/>
              </a:lnSpc>
            </a:pPr>
            <a:r>
              <a:rPr lang="fr-FR" sz="2000" dirty="0"/>
              <a:t>A suivre sur le site d’enseignement</a:t>
            </a:r>
          </a:p>
          <a:p>
            <a:pPr lvl="1">
              <a:lnSpc>
                <a:spcPct val="110000"/>
              </a:lnSpc>
            </a:pPr>
            <a:r>
              <a:rPr lang="fr-FR" sz="2000" dirty="0"/>
              <a:t>Rubrique « Résultats » pour connaître votre niveau au semestre 2</a:t>
            </a:r>
          </a:p>
          <a:p>
            <a:pPr lvl="1">
              <a:lnSpc>
                <a:spcPct val="110000"/>
              </a:lnSpc>
            </a:pPr>
            <a:r>
              <a:rPr lang="fr-FR" sz="2000" dirty="0"/>
              <a:t>Rubrique « Calendrier » pour connaître les principales dates du niveau dans lequel vous serez.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456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BA9BDB-D663-8F48-A14B-92552190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Est-ce qu’un moteur de recherche indexe tout le web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07E181-A3DC-2240-A4B9-EA791B32B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Non</a:t>
            </a:r>
          </a:p>
          <a:p>
            <a:pPr lvl="1"/>
            <a:r>
              <a:rPr lang="fr-FR" dirty="0"/>
              <a:t>Le web est dynamique : </a:t>
            </a:r>
          </a:p>
          <a:p>
            <a:pPr lvl="2"/>
            <a:r>
              <a:rPr lang="fr-FR" dirty="0"/>
              <a:t>Des pages se créent (et disparaissent) régulièrement</a:t>
            </a:r>
          </a:p>
          <a:p>
            <a:pPr lvl="2"/>
            <a:r>
              <a:rPr lang="fr-FR" dirty="0"/>
              <a:t>Les </a:t>
            </a:r>
            <a:r>
              <a:rPr lang="fr-FR" dirty="0" err="1"/>
              <a:t>crawlers</a:t>
            </a:r>
            <a:r>
              <a:rPr lang="fr-FR" dirty="0"/>
              <a:t> ou spiders, robots d’indexation, ne peuvent pas tout recenser en temps réel</a:t>
            </a:r>
          </a:p>
          <a:p>
            <a:pPr lvl="1"/>
            <a:r>
              <a:rPr lang="fr-FR" dirty="0"/>
              <a:t>Potentiellement un problème de place dans la base de données d’indexation (et donc des choix sur ce que conserver)</a:t>
            </a:r>
          </a:p>
          <a:p>
            <a:pPr lvl="1"/>
            <a:r>
              <a:rPr lang="fr-FR" dirty="0"/>
              <a:t>Des sites non reliés aux autres (web invisible)</a:t>
            </a:r>
          </a:p>
          <a:p>
            <a:pPr lvl="1"/>
            <a:r>
              <a:rPr lang="fr-FR" dirty="0"/>
              <a:t>Des pages payantes ou privatisées par mot de passe</a:t>
            </a:r>
          </a:p>
          <a:p>
            <a:pPr lvl="1"/>
            <a:r>
              <a:rPr lang="fr-FR" dirty="0"/>
              <a:t>…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061B6B-BAF1-5642-890E-7DE9DF89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67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3F501A-202F-EB44-AAAB-DB4305932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Dans le TD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C3BC78-C672-8F42-8760-4000C550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zoom sur des requêtes dans un moteur de recherche</a:t>
            </a:r>
          </a:p>
          <a:p>
            <a:pPr lvl="1"/>
            <a:r>
              <a:rPr lang="fr-FR" dirty="0"/>
              <a:t>But = réduire le nombre de réponses et obtenir des réponses plus précises</a:t>
            </a:r>
          </a:p>
          <a:p>
            <a:r>
              <a:rPr lang="fr-FR" dirty="0"/>
              <a:t>Réflexion sur la qualité des sites consultés :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B20909-E9FE-E44F-B227-32AA38604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D95725-4A8D-004C-A54C-C097F69F5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529" y="3390469"/>
            <a:ext cx="7355494" cy="75713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fr-FR" dirty="0">
                <a:latin typeface="Tahoma" pitchFamily="34" charset="0"/>
                <a:cs typeface="Tahoma" pitchFamily="34" charset="0"/>
              </a:rPr>
              <a:t>La qualité des ressources est très variable.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fr-FR" dirty="0">
                <a:latin typeface="Tahoma" pitchFamily="34" charset="0"/>
                <a:cs typeface="Tahoma" pitchFamily="34" charset="0"/>
              </a:rPr>
              <a:t>C</a:t>
            </a:r>
            <a:r>
              <a:rPr kumimoji="1" lang="fr-FR" altLang="fr-FR" dirty="0">
                <a:latin typeface="Tahoma" pitchFamily="34" charset="0"/>
                <a:cs typeface="Tahoma" pitchFamily="34" charset="0"/>
              </a:rPr>
              <a:t>’</a:t>
            </a:r>
            <a:r>
              <a:rPr kumimoji="1" lang="fr-FR" dirty="0">
                <a:latin typeface="Tahoma" pitchFamily="34" charset="0"/>
                <a:cs typeface="Tahoma" pitchFamily="34" charset="0"/>
              </a:rPr>
              <a:t>est l</a:t>
            </a:r>
            <a:r>
              <a:rPr kumimoji="1" lang="fr-FR" altLang="fr-FR" dirty="0">
                <a:latin typeface="Tahoma" pitchFamily="34" charset="0"/>
                <a:cs typeface="Tahoma" pitchFamily="34" charset="0"/>
              </a:rPr>
              <a:t>’</a:t>
            </a:r>
            <a:r>
              <a:rPr kumimoji="1" lang="fr-FR" dirty="0">
                <a:latin typeface="Tahoma" pitchFamily="34" charset="0"/>
                <a:cs typeface="Tahoma" pitchFamily="34" charset="0"/>
              </a:rPr>
              <a:t>internaute qui doit la juger.</a:t>
            </a:r>
          </a:p>
        </p:txBody>
      </p:sp>
    </p:spTree>
    <p:extLst>
      <p:ext uri="{BB962C8B-B14F-4D97-AF65-F5344CB8AC3E}">
        <p14:creationId xmlns:p14="http://schemas.microsoft.com/office/powerpoint/2010/main" val="218398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35F62-D234-734E-BC2B-288D6B1C3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Attention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A657CC-757A-D94F-948C-6C12C2C2B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Pour l’examen (15 points de la note finale), la semaine prochaine, vous devez :</a:t>
            </a:r>
          </a:p>
          <a:p>
            <a:r>
              <a:rPr lang="fr-FR" dirty="0"/>
              <a:t>Avoir </a:t>
            </a:r>
            <a:r>
              <a:rPr lang="fr-FR" b="1" dirty="0">
                <a:solidFill>
                  <a:srgbClr val="FF0000"/>
                </a:solidFill>
              </a:rPr>
              <a:t>votre carte d’étudiant</a:t>
            </a:r>
          </a:p>
          <a:p>
            <a:r>
              <a:rPr lang="fr-FR" dirty="0"/>
              <a:t>Connaître </a:t>
            </a:r>
            <a:r>
              <a:rPr lang="fr-FR" b="1" dirty="0">
                <a:solidFill>
                  <a:srgbClr val="FF0000"/>
                </a:solidFill>
              </a:rPr>
              <a:t>votre mot de passe</a:t>
            </a:r>
            <a:r>
              <a:rPr lang="fr-FR" dirty="0"/>
              <a:t> pour accéder à </a:t>
            </a:r>
            <a:r>
              <a:rPr lang="fr-FR" b="1" dirty="0">
                <a:solidFill>
                  <a:srgbClr val="FF0000"/>
                </a:solidFill>
              </a:rPr>
              <a:t>Moodle</a:t>
            </a:r>
          </a:p>
          <a:p>
            <a:endParaRPr lang="fr-FR" b="1" dirty="0">
              <a:solidFill>
                <a:srgbClr val="FF0000"/>
              </a:solidFill>
            </a:endParaRPr>
          </a:p>
          <a:p>
            <a:endParaRPr lang="fr-FR" b="1" dirty="0">
              <a:solidFill>
                <a:srgbClr val="FF0000"/>
              </a:solidFill>
            </a:endParaRPr>
          </a:p>
          <a:p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/>
              <a:t>D’ici l’examen :</a:t>
            </a:r>
          </a:p>
          <a:p>
            <a:r>
              <a:rPr lang="fr-FR" dirty="0"/>
              <a:t>Pensez à</a:t>
            </a:r>
            <a:r>
              <a:rPr lang="fr-FR" b="1" dirty="0">
                <a:solidFill>
                  <a:srgbClr val="FF0000"/>
                </a:solidFill>
              </a:rPr>
              <a:t> terminer </a:t>
            </a:r>
            <a:r>
              <a:rPr lang="fr-FR" b="1">
                <a:solidFill>
                  <a:srgbClr val="FF0000"/>
                </a:solidFill>
              </a:rPr>
              <a:t>les tests </a:t>
            </a:r>
            <a:r>
              <a:rPr lang="fr-FR" b="1" dirty="0">
                <a:solidFill>
                  <a:srgbClr val="FF0000"/>
                </a:solidFill>
              </a:rPr>
              <a:t>de contrôle continu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dirty="0"/>
              <a:t>(5 points de la note finale)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6F178E-E16E-264E-B6F6-00F5838B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3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652963"/>
            <a:ext cx="6477000" cy="550862"/>
          </a:xfrm>
        </p:spPr>
        <p:txBody>
          <a:bodyPr/>
          <a:lstStyle/>
          <a:p>
            <a:pPr algn="r">
              <a:lnSpc>
                <a:spcPct val="90000"/>
              </a:lnSpc>
              <a:buFont typeface="Wingdings" charset="0"/>
              <a:buNone/>
            </a:pPr>
            <a:r>
              <a:rPr lang="fr-FR" dirty="0">
                <a:latin typeface="Tahoma" charset="0"/>
              </a:rPr>
              <a:t>Stage – Semaine 5</a:t>
            </a:r>
          </a:p>
        </p:txBody>
      </p:sp>
      <p:sp>
        <p:nvSpPr>
          <p:cNvPr id="16387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315200" y="6229350"/>
            <a:ext cx="1828800" cy="5143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ED27473F-840C-C84C-9B7D-FB5D694C0942}" type="slidenum">
              <a:rPr lang="fr-FR" sz="1400" b="0">
                <a:solidFill>
                  <a:srgbClr val="5E574E"/>
                </a:solidFill>
                <a:latin typeface="Tahoma" charset="0"/>
              </a:rPr>
              <a:pPr/>
              <a:t>4</a:t>
            </a:fld>
            <a:endParaRPr lang="fr-FR" sz="1400" b="0">
              <a:solidFill>
                <a:srgbClr val="5E574E"/>
              </a:solidFill>
              <a:latin typeface="Tahom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Formats de fichiers</a:t>
            </a:r>
          </a:p>
        </p:txBody>
      </p:sp>
    </p:spTree>
    <p:extLst>
      <p:ext uri="{BB962C8B-B14F-4D97-AF65-F5344CB8AC3E}">
        <p14:creationId xmlns:p14="http://schemas.microsoft.com/office/powerpoint/2010/main" val="8897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F68CF-0EF9-CF44-998C-4998C395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Formats de fichiers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65461C-4EA1-484C-A7C8-06D88D56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Déjà vu : il existe plusieurs formats d’images ?</a:t>
            </a:r>
          </a:p>
          <a:p>
            <a:pPr lvl="1"/>
            <a:r>
              <a:rPr lang="fr-FR" dirty="0"/>
              <a:t>à cause de choix de codage différents</a:t>
            </a:r>
          </a:p>
          <a:p>
            <a:pPr lvl="2"/>
            <a:r>
              <a:rPr lang="fr-FR" dirty="0"/>
              <a:t>Codage matriciel versus codage vectoriel</a:t>
            </a:r>
          </a:p>
          <a:p>
            <a:pPr lvl="2"/>
            <a:r>
              <a:rPr lang="fr-FR" dirty="0"/>
              <a:t>Codage de couleurs (niveaux de gris, modèle RVB, …)</a:t>
            </a:r>
          </a:p>
          <a:p>
            <a:pPr lvl="2"/>
            <a:r>
              <a:rPr lang="fr-FR" dirty="0"/>
              <a:t>Utilisation ou non d’algorithme de compression (potentiellement destructrice)</a:t>
            </a:r>
          </a:p>
          <a:p>
            <a:r>
              <a:rPr lang="fr-FR" dirty="0"/>
              <a:t>La multitude de formats existe pour d’autres types de documents numériques</a:t>
            </a:r>
          </a:p>
          <a:p>
            <a:pPr lvl="1"/>
            <a:r>
              <a:rPr lang="fr-FR" dirty="0"/>
              <a:t>La raison est toujours des codages différents…</a:t>
            </a:r>
          </a:p>
          <a:p>
            <a:pPr lvl="1"/>
            <a:r>
              <a:rPr lang="fr-FR" dirty="0"/>
              <a:t>… en suite de 0 et de 1, </a:t>
            </a:r>
            <a:br>
              <a:rPr lang="fr-FR" dirty="0"/>
            </a:br>
            <a:r>
              <a:rPr lang="fr-FR" dirty="0"/>
              <a:t>le bit étant l’information de base pour un ordinateur</a:t>
            </a:r>
          </a:p>
        </p:txBody>
      </p:sp>
    </p:spTree>
    <p:extLst>
      <p:ext uri="{BB962C8B-B14F-4D97-AF65-F5344CB8AC3E}">
        <p14:creationId xmlns:p14="http://schemas.microsoft.com/office/powerpoint/2010/main" val="214851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>
                <a:latin typeface="Tahoma" charset="0"/>
              </a:rPr>
              <a:t>Codage ?</a:t>
            </a:r>
            <a:endParaRPr lang="fr-FR">
              <a:latin typeface="Tahoma" charset="0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295874" y="3161582"/>
            <a:ext cx="8631672" cy="2931714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</a:pPr>
            <a:r>
              <a:rPr lang="fr-FR" dirty="0">
                <a:latin typeface="Tahoma" charset="0"/>
              </a:rPr>
              <a:t>Exemple : codage d’entiers </a:t>
            </a:r>
          </a:p>
          <a:p>
            <a:pPr marL="0" indent="0" algn="ctr">
              <a:buFont typeface="Arial" charset="0"/>
              <a:buNone/>
            </a:pPr>
            <a:r>
              <a:rPr lang="fr-FR" dirty="0">
                <a:latin typeface="Tahoma" charset="0"/>
              </a:rPr>
              <a:t>123		Cent vingt trois	     CXXIII</a:t>
            </a:r>
          </a:p>
          <a:p>
            <a:pPr marL="0" indent="0" algn="ctr">
              <a:buFont typeface="Arial" charset="0"/>
              <a:buNone/>
            </a:pPr>
            <a:r>
              <a:rPr lang="fr-FR" dirty="0">
                <a:solidFill>
                  <a:srgbClr val="FF6600"/>
                </a:solidFill>
                <a:latin typeface="Tahoma" charset="0"/>
              </a:rPr>
              <a:t>Trois écritures de la même valeur </a:t>
            </a:r>
          </a:p>
          <a:p>
            <a:pPr marL="0" indent="0" algn="ctr">
              <a:buFont typeface="Arial" charset="0"/>
              <a:buNone/>
            </a:pPr>
            <a:r>
              <a:rPr lang="fr-FR" dirty="0">
                <a:latin typeface="Tahoma" charset="0"/>
              </a:rPr>
              <a:t>à l’aide d’une liste de symboles indécomposables :</a:t>
            </a:r>
          </a:p>
          <a:p>
            <a:pPr marL="0" indent="0"/>
            <a:r>
              <a:rPr lang="fr-FR" dirty="0">
                <a:latin typeface="Tahoma" charset="0"/>
              </a:rPr>
              <a:t> des chiffres (0,1,2, …)</a:t>
            </a:r>
          </a:p>
          <a:p>
            <a:pPr marL="0" indent="0"/>
            <a:r>
              <a:rPr lang="fr-FR" dirty="0">
                <a:latin typeface="Tahoma" charset="0"/>
              </a:rPr>
              <a:t> des mots (un, deux, dix, cinquante, …)</a:t>
            </a:r>
          </a:p>
          <a:p>
            <a:pPr marL="0" indent="0"/>
            <a:r>
              <a:rPr lang="fr-FR" dirty="0">
                <a:latin typeface="Tahoma" charset="0"/>
              </a:rPr>
              <a:t> des lettres (I,V,X,L,C, …)</a:t>
            </a:r>
          </a:p>
        </p:txBody>
      </p:sp>
      <p:sp>
        <p:nvSpPr>
          <p:cNvPr id="2048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F2B48D02-4EEC-FD44-BFD3-75A3287F0E98}" type="slidenum">
              <a:rPr lang="fr-FR" sz="1400" b="0">
                <a:solidFill>
                  <a:schemeClr val="bg2"/>
                </a:solidFill>
                <a:latin typeface="Tahoma" charset="0"/>
              </a:rPr>
              <a:pPr/>
              <a:t>6</a:t>
            </a:fld>
            <a:endParaRPr lang="fr-FR" sz="1400" b="0" dirty="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20484" name="AutoShape 259"/>
          <p:cNvSpPr>
            <a:spLocks noChangeArrowheads="1"/>
          </p:cNvSpPr>
          <p:nvPr/>
        </p:nvSpPr>
        <p:spPr bwMode="auto">
          <a:xfrm>
            <a:off x="5956846" y="3579304"/>
            <a:ext cx="685800" cy="216024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b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C57C96-35BB-634E-8401-719713E5C842}"/>
              </a:ext>
            </a:extLst>
          </p:cNvPr>
          <p:cNvSpPr txBox="1"/>
          <p:nvPr/>
        </p:nvSpPr>
        <p:spPr>
          <a:xfrm>
            <a:off x="295874" y="1111968"/>
            <a:ext cx="8631672" cy="1938992"/>
          </a:xfrm>
          <a:prstGeom prst="rect">
            <a:avLst/>
          </a:prstGeom>
          <a:noFill/>
          <a:ln>
            <a:solidFill>
              <a:srgbClr val="3130FE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Tahoma" charset="0"/>
              </a:rPr>
              <a:t>Codage d’une information :</a:t>
            </a:r>
            <a:r>
              <a:rPr lang="fr-FR" b="0" dirty="0">
                <a:latin typeface="Tahoma" charset="0"/>
              </a:rPr>
              <a:t> </a:t>
            </a:r>
          </a:p>
          <a:p>
            <a:r>
              <a:rPr lang="fr-FR" b="0" dirty="0">
                <a:latin typeface="Tahoma" charset="0"/>
              </a:rPr>
              <a:t>Règle d’écriture à l’aide d’un nombre fini de symboles permettant de désigner de manière unique l’information </a:t>
            </a:r>
            <a:br>
              <a:rPr lang="fr-FR" b="0" dirty="0">
                <a:latin typeface="Tahoma" charset="0"/>
              </a:rPr>
            </a:br>
            <a:r>
              <a:rPr lang="fr-FR" b="0" dirty="0">
                <a:latin typeface="Tahoma" charset="0"/>
              </a:rPr>
              <a:t>(le codage est contextualisé (codage de nombre, de couleurs, de textes, …))</a:t>
            </a:r>
          </a:p>
        </p:txBody>
      </p:sp>
      <p:sp>
        <p:nvSpPr>
          <p:cNvPr id="8" name="AutoShape 259">
            <a:extLst>
              <a:ext uri="{FF2B5EF4-FFF2-40B4-BE49-F238E27FC236}">
                <a16:creationId xmlns:a16="http://schemas.microsoft.com/office/drawing/2014/main" id="{AA908C43-F557-EA42-8C22-5582BF3C9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689" y="3592726"/>
            <a:ext cx="685800" cy="216024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b="0"/>
          </a:p>
        </p:txBody>
      </p:sp>
    </p:spTree>
    <p:extLst>
      <p:ext uri="{BB962C8B-B14F-4D97-AF65-F5344CB8AC3E}">
        <p14:creationId xmlns:p14="http://schemas.microsoft.com/office/powerpoint/2010/main" val="2488948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77F085-B5AB-124E-86A5-812E3273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Principaux formats pour les textes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4BB991-F06F-E647-9049-FF460943E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CDDEE6-5240-DA44-A44B-8171C122ECE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7544" y="1268760"/>
            <a:ext cx="849181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FR" b="0" dirty="0">
                <a:latin typeface="Tahoma"/>
                <a:cs typeface="Tahoma"/>
              </a:rPr>
              <a:t>Trois niveaux de formats dépendant du type de contenu</a:t>
            </a:r>
          </a:p>
          <a:p>
            <a:pPr marL="342900" indent="-342900">
              <a:buFont typeface="Arial"/>
              <a:buChar char="•"/>
            </a:pPr>
            <a:r>
              <a:rPr lang="fr-FR" dirty="0">
                <a:solidFill>
                  <a:srgbClr val="FF6600"/>
                </a:solidFill>
                <a:latin typeface="Tahoma"/>
                <a:cs typeface="Tahoma"/>
              </a:rPr>
              <a:t>contenu seulement </a:t>
            </a:r>
            <a:r>
              <a:rPr lang="fr-FR" dirty="0">
                <a:latin typeface="Tahoma"/>
                <a:cs typeface="Tahoma"/>
              </a:rPr>
              <a:t>(texte brut)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Format dit TEXTE : </a:t>
            </a:r>
            <a:r>
              <a:rPr lang="fr-FR" dirty="0" err="1">
                <a:latin typeface="Tahoma"/>
                <a:cs typeface="Tahoma"/>
              </a:rPr>
              <a:t>txt</a:t>
            </a:r>
            <a:endParaRPr lang="fr-FR" dirty="0">
              <a:latin typeface="Tahoma"/>
              <a:cs typeface="Tahoma"/>
            </a:endParaRP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Texte formaté par l’utilisateur : html, </a:t>
            </a:r>
            <a:r>
              <a:rPr lang="fr-FR" dirty="0" err="1">
                <a:latin typeface="Tahoma"/>
                <a:cs typeface="Tahoma"/>
              </a:rPr>
              <a:t>xml</a:t>
            </a:r>
            <a:r>
              <a:rPr lang="fr-FR" dirty="0">
                <a:latin typeface="Tahoma"/>
                <a:cs typeface="Tahoma"/>
              </a:rPr>
              <a:t>, …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Programmes informatiques : </a:t>
            </a:r>
            <a:r>
              <a:rPr lang="fr-FR" dirty="0" err="1">
                <a:latin typeface="Tahoma"/>
                <a:cs typeface="Tahoma"/>
              </a:rPr>
              <a:t>php</a:t>
            </a:r>
            <a:r>
              <a:rPr lang="fr-FR" dirty="0">
                <a:latin typeface="Tahoma"/>
                <a:cs typeface="Tahoma"/>
              </a:rPr>
              <a:t>, c, …</a:t>
            </a:r>
          </a:p>
          <a:p>
            <a:pPr marL="342900" indent="-342900">
              <a:buFont typeface="Arial"/>
              <a:buChar char="•"/>
            </a:pPr>
            <a:r>
              <a:rPr lang="fr-FR" dirty="0">
                <a:solidFill>
                  <a:srgbClr val="FF6600"/>
                </a:solidFill>
                <a:latin typeface="Tahoma"/>
                <a:cs typeface="Tahoma"/>
              </a:rPr>
              <a:t>+ les enrichissements </a:t>
            </a:r>
            <a:r>
              <a:rPr lang="fr-FR" dirty="0">
                <a:latin typeface="Tahoma"/>
                <a:cs typeface="Tahoma"/>
              </a:rPr>
              <a:t>(police, corps, couleurs, …)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Format TEXTE ENRICHI: </a:t>
            </a:r>
            <a:r>
              <a:rPr lang="fr-FR" dirty="0" err="1">
                <a:latin typeface="Tahoma"/>
                <a:cs typeface="Tahoma"/>
              </a:rPr>
              <a:t>rtf</a:t>
            </a:r>
            <a:r>
              <a:rPr lang="fr-FR" dirty="0">
                <a:latin typeface="Tahoma"/>
                <a:cs typeface="Tahoma"/>
              </a:rPr>
              <a:t> </a:t>
            </a:r>
          </a:p>
          <a:p>
            <a:pPr marL="342900" indent="-342900">
              <a:buFont typeface="Arial"/>
              <a:buChar char="•"/>
            </a:pPr>
            <a:r>
              <a:rPr lang="fr-FR" dirty="0">
                <a:solidFill>
                  <a:srgbClr val="FF6600"/>
                </a:solidFill>
                <a:latin typeface="Tahoma"/>
                <a:cs typeface="Tahoma"/>
              </a:rPr>
              <a:t>+ fonctionnalités avancées </a:t>
            </a:r>
            <a:r>
              <a:rPr lang="fr-FR" dirty="0">
                <a:latin typeface="Tahoma"/>
                <a:cs typeface="Tahoma"/>
              </a:rPr>
              <a:t>(pagination, tables, index,  …)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Format de travail de bureautique : doc, </a:t>
            </a:r>
            <a:r>
              <a:rPr lang="fr-FR" dirty="0" err="1">
                <a:latin typeface="Tahoma"/>
                <a:cs typeface="Tahoma"/>
              </a:rPr>
              <a:t>docx</a:t>
            </a:r>
            <a:r>
              <a:rPr lang="fr-FR" dirty="0">
                <a:latin typeface="Tahoma"/>
                <a:cs typeface="Tahoma"/>
              </a:rPr>
              <a:t>, </a:t>
            </a:r>
            <a:r>
              <a:rPr lang="fr-FR" dirty="0" err="1">
                <a:latin typeface="Tahoma"/>
                <a:cs typeface="Tahoma"/>
              </a:rPr>
              <a:t>odt</a:t>
            </a:r>
            <a:endParaRPr lang="fr-FR" dirty="0">
              <a:latin typeface="Tahoma"/>
              <a:cs typeface="Tahoma"/>
            </a:endParaRPr>
          </a:p>
          <a:p>
            <a:pPr marL="800100" lvl="1" indent="-342900">
              <a:buFont typeface="Arial"/>
              <a:buChar char="•"/>
            </a:pPr>
            <a:r>
              <a:rPr lang="fr-FR" b="0" dirty="0">
                <a:latin typeface="Tahoma"/>
                <a:cs typeface="Tahoma"/>
              </a:rPr>
              <a:t>Format d’échange et de distribution : </a:t>
            </a:r>
            <a:r>
              <a:rPr lang="fr-FR" b="0" dirty="0" err="1">
                <a:latin typeface="Tahoma"/>
                <a:cs typeface="Tahoma"/>
              </a:rPr>
              <a:t>pdf</a:t>
            </a:r>
            <a:endParaRPr lang="fr-FR" b="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53772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D445C5-AB7F-0F4F-907A-F5C48C44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format texte seulement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330AB8-4444-5043-80F7-0E41BD2BA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251658"/>
            <a:ext cx="8491815" cy="510469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seule information qu’il contient = une suite de caractères</a:t>
            </a:r>
          </a:p>
          <a:p>
            <a:pPr>
              <a:lnSpc>
                <a:spcPct val="110000"/>
              </a:lnSpc>
            </a:pPr>
            <a:r>
              <a:rPr lang="fr-FR" dirty="0"/>
              <a:t>Conseillé d’utiliser comme logiciel, un </a:t>
            </a:r>
            <a:r>
              <a:rPr lang="fr-FR" dirty="0">
                <a:solidFill>
                  <a:srgbClr val="3130FE"/>
                </a:solidFill>
              </a:rPr>
              <a:t>« éditeur de texte »</a:t>
            </a:r>
            <a:r>
              <a:rPr lang="fr-FR" dirty="0"/>
              <a:t> (</a:t>
            </a:r>
            <a:r>
              <a:rPr lang="fr-FR" dirty="0" err="1"/>
              <a:t>TextWrangler</a:t>
            </a:r>
            <a:r>
              <a:rPr lang="fr-FR" dirty="0"/>
              <a:t>, </a:t>
            </a:r>
            <a:r>
              <a:rPr lang="fr-FR" dirty="0" err="1"/>
              <a:t>BBedit</a:t>
            </a:r>
            <a:r>
              <a:rPr lang="fr-FR" dirty="0"/>
              <a:t>, </a:t>
            </a:r>
            <a:r>
              <a:rPr lang="fr-FR" dirty="0" err="1"/>
              <a:t>emacs</a:t>
            </a:r>
            <a:r>
              <a:rPr lang="fr-FR" dirty="0"/>
              <a:t>, </a:t>
            </a:r>
            <a:r>
              <a:rPr lang="fr-FR" dirty="0" err="1"/>
              <a:t>NotePad</a:t>
            </a:r>
            <a:r>
              <a:rPr lang="fr-FR" dirty="0"/>
              <a:t>++, …) et non un « logiciel de traitement de texte » (</a:t>
            </a:r>
            <a:r>
              <a:rPr lang="fr-FR" dirty="0" err="1"/>
              <a:t>TextEdit</a:t>
            </a:r>
            <a:r>
              <a:rPr lang="fr-FR" dirty="0"/>
              <a:t>, Open Office </a:t>
            </a:r>
            <a:r>
              <a:rPr lang="fr-FR" dirty="0" err="1"/>
              <a:t>Writer</a:t>
            </a:r>
            <a:r>
              <a:rPr lang="fr-FR" dirty="0"/>
              <a:t>, Libre Office </a:t>
            </a:r>
            <a:r>
              <a:rPr lang="fr-FR" dirty="0" err="1"/>
              <a:t>Writer</a:t>
            </a:r>
            <a:r>
              <a:rPr lang="fr-FR" dirty="0"/>
              <a:t>, Microsoft Word, …)</a:t>
            </a:r>
          </a:p>
          <a:p>
            <a:r>
              <a:rPr lang="fr-FR" dirty="0"/>
              <a:t>Chaque caractère est codé par (i.e. associé à) une suite de 0 et de 1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… mais plusieurs tables de codage possibles</a:t>
            </a:r>
          </a:p>
          <a:p>
            <a:pPr lvl="1"/>
            <a:r>
              <a:rPr lang="fr-FR" dirty="0"/>
              <a:t>ASCII</a:t>
            </a:r>
          </a:p>
          <a:p>
            <a:pPr lvl="1"/>
            <a:r>
              <a:rPr lang="fr-FR" dirty="0"/>
              <a:t>Unicode (utf-8, …)</a:t>
            </a:r>
          </a:p>
          <a:p>
            <a:pPr lvl="1"/>
            <a:r>
              <a:rPr lang="fr-FR" dirty="0"/>
              <a:t>…</a:t>
            </a:r>
            <a:br>
              <a:rPr lang="fr-FR" dirty="0"/>
            </a:br>
            <a:r>
              <a:rPr lang="fr-FR" dirty="0"/>
              <a:t>(voir diapositive suivante)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81F0B4-BA7F-DC46-88D6-34575D54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5781F563-330F-E94A-A7DC-7028CD35EED7}"/>
              </a:ext>
            </a:extLst>
          </p:cNvPr>
          <p:cNvGrpSpPr/>
          <p:nvPr/>
        </p:nvGrpSpPr>
        <p:grpSpPr>
          <a:xfrm>
            <a:off x="1180900" y="3356992"/>
            <a:ext cx="6768752" cy="1368152"/>
            <a:chOff x="971600" y="2636912"/>
            <a:chExt cx="7684548" cy="1800225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BD70C472-7788-DD40-A1E5-F422F97D9684}"/>
                </a:ext>
              </a:extLst>
            </p:cNvPr>
            <p:cNvGrpSpPr/>
            <p:nvPr/>
          </p:nvGrpSpPr>
          <p:grpSpPr>
            <a:xfrm>
              <a:off x="971600" y="2636912"/>
              <a:ext cx="4648200" cy="1800225"/>
              <a:chOff x="1144588" y="4292600"/>
              <a:chExt cx="4648200" cy="1800225"/>
            </a:xfrm>
          </p:grpSpPr>
          <p:sp>
            <p:nvSpPr>
              <p:cNvPr id="7" name="Rectangle 4">
                <a:extLst>
                  <a:ext uri="{FF2B5EF4-FFF2-40B4-BE49-F238E27FC236}">
                    <a16:creationId xmlns:a16="http://schemas.microsoft.com/office/drawing/2014/main" id="{E2BBE622-657F-A04D-B46D-1BD6DB294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3713" y="4292600"/>
                <a:ext cx="503237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DD4D7B04-319E-E149-AC44-2BFABBA043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950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id="{A34EBDF1-9778-4F41-ACBB-32267AF26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775" y="4292600"/>
                <a:ext cx="503238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63F29E23-6259-0C4E-8F45-FE0B53BAB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013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F2DF7B1-2AAD-0D47-BC18-254EAA05D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9838" y="4292600"/>
                <a:ext cx="503237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2" name="Rectangle 9">
                <a:extLst>
                  <a:ext uri="{FF2B5EF4-FFF2-40B4-BE49-F238E27FC236}">
                    <a16:creationId xmlns:a16="http://schemas.microsoft.com/office/drawing/2014/main" id="{1243A84D-32F6-5B4A-9A28-068B9A6B5D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075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 dirty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65B9689C-3597-4345-B7BA-47D1CB9C6E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7900" y="4292600"/>
                <a:ext cx="503238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C1B9199B-CFDE-B54A-90A4-4D33BA2F8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1138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 dirty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CC0E5BF6-BD0C-D14C-AED1-0B0C3FF6F2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3713" y="5443538"/>
                <a:ext cx="503237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6" name="Rectangle 13">
                <a:extLst>
                  <a:ext uri="{FF2B5EF4-FFF2-40B4-BE49-F238E27FC236}">
                    <a16:creationId xmlns:a16="http://schemas.microsoft.com/office/drawing/2014/main" id="{773444E4-E9EF-0B4A-85EF-DE42B1CE5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950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17" name="Rectangle 14">
                <a:extLst>
                  <a:ext uri="{FF2B5EF4-FFF2-40B4-BE49-F238E27FC236}">
                    <a16:creationId xmlns:a16="http://schemas.microsoft.com/office/drawing/2014/main" id="{6A556FAE-3E9D-3540-A4D3-28B3E1D71B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775" y="5443538"/>
                <a:ext cx="503238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8" name="Rectangle 15">
                <a:extLst>
                  <a:ext uri="{FF2B5EF4-FFF2-40B4-BE49-F238E27FC236}">
                    <a16:creationId xmlns:a16="http://schemas.microsoft.com/office/drawing/2014/main" id="{BE479B26-3187-A740-9B53-5C074BAFA3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013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9" name="Rectangle 16">
                <a:extLst>
                  <a:ext uri="{FF2B5EF4-FFF2-40B4-BE49-F238E27FC236}">
                    <a16:creationId xmlns:a16="http://schemas.microsoft.com/office/drawing/2014/main" id="{D65BD6BD-F4F7-4340-A4A9-4ECA3FF8E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9838" y="5443538"/>
                <a:ext cx="503237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20" name="Rectangle 17">
                <a:extLst>
                  <a:ext uri="{FF2B5EF4-FFF2-40B4-BE49-F238E27FC236}">
                    <a16:creationId xmlns:a16="http://schemas.microsoft.com/office/drawing/2014/main" id="{C9A4CAEB-69B1-E248-8866-451606193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075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21" name="Rectangle 18">
                <a:extLst>
                  <a:ext uri="{FF2B5EF4-FFF2-40B4-BE49-F238E27FC236}">
                    <a16:creationId xmlns:a16="http://schemas.microsoft.com/office/drawing/2014/main" id="{669A96CF-3974-7B4C-AA4B-372245FFB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7900" y="5443538"/>
                <a:ext cx="503238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id="{60D36512-96CB-3B4A-93DA-F3460188C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1138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23" name="Text Box 22">
                <a:extLst>
                  <a:ext uri="{FF2B5EF4-FFF2-40B4-BE49-F238E27FC236}">
                    <a16:creationId xmlns:a16="http://schemas.microsoft.com/office/drawing/2014/main" id="{F3BD29E2-A5D5-E945-935A-A8AF7B280D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4588" y="4365625"/>
                <a:ext cx="403225" cy="460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r>
                  <a:rPr lang="fr-FR">
                    <a:solidFill>
                      <a:srgbClr val="228D10"/>
                    </a:solidFill>
                  </a:rPr>
                  <a:t>A </a:t>
                </a:r>
              </a:p>
            </p:txBody>
          </p:sp>
          <p:sp>
            <p:nvSpPr>
              <p:cNvPr id="24" name="Text Box 23">
                <a:extLst>
                  <a:ext uri="{FF2B5EF4-FFF2-40B4-BE49-F238E27FC236}">
                    <a16:creationId xmlns:a16="http://schemas.microsoft.com/office/drawing/2014/main" id="{41C93344-5CC5-6A4E-A378-03940433AA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0313" y="5516563"/>
                <a:ext cx="388937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r>
                  <a:rPr lang="fr-FR">
                    <a:solidFill>
                      <a:srgbClr val="228D10"/>
                    </a:solidFill>
                  </a:rPr>
                  <a:t>B </a:t>
                </a:r>
              </a:p>
            </p:txBody>
          </p:sp>
        </p:grp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AF261052-D3A3-F74B-9DEC-942F2B03A5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4836" y="2852936"/>
              <a:ext cx="2881312" cy="1214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r>
                <a:rPr lang="fr-FR" sz="1800" b="0" dirty="0">
                  <a:latin typeface="Avenir" panose="02000503020000020003" pitchFamily="2" charset="0"/>
                  <a:cs typeface="Tahoma" charset="0"/>
                </a:rPr>
                <a:t>Exemple : </a:t>
              </a:r>
              <a:br>
                <a:rPr lang="fr-FR" sz="1800" b="0" dirty="0">
                  <a:latin typeface="Avenir" panose="02000503020000020003" pitchFamily="2" charset="0"/>
                  <a:cs typeface="Tahoma" charset="0"/>
                </a:rPr>
              </a:br>
              <a:r>
                <a:rPr lang="fr-FR" sz="1800" b="0" dirty="0">
                  <a:latin typeface="Avenir" panose="02000503020000020003" pitchFamily="2" charset="0"/>
                  <a:cs typeface="Tahoma" charset="0"/>
                </a:rPr>
                <a:t>codage de A et B en code ASCII ou UTF-8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2310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7786" y="171470"/>
            <a:ext cx="2536570" cy="915414"/>
          </a:xfrm>
        </p:spPr>
        <p:txBody>
          <a:bodyPr/>
          <a:lstStyle/>
          <a:p>
            <a:r>
              <a:rPr lang="fr-FR" dirty="0"/>
              <a:t>De l’ASCII à l’UTF-8</a:t>
            </a:r>
          </a:p>
        </p:txBody>
      </p:sp>
      <p:pic>
        <p:nvPicPr>
          <p:cNvPr id="5" name="Espace réservé du contenu 4" descr="code_ascii.gif"/>
          <p:cNvPicPr preferRelativeResize="0"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45" r="-4145"/>
          <a:stretch/>
        </p:blipFill>
        <p:spPr>
          <a:xfrm>
            <a:off x="4860032" y="494536"/>
            <a:ext cx="4283968" cy="5665978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51520" y="1086884"/>
            <a:ext cx="48245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ASCII d’origine </a:t>
            </a:r>
            <a:r>
              <a:rPr lang="fr-FR" sz="2000" b="0" dirty="0">
                <a:solidFill>
                  <a:srgbClr val="3130FE"/>
                </a:solidFill>
                <a:latin typeface="Tahoma"/>
                <a:cs typeface="Tahoma"/>
              </a:rPr>
              <a:t>(aperçu à droite)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7 bits par caractère : caractères latins sans accent.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128 caractères</a:t>
            </a:r>
          </a:p>
          <a:p>
            <a:pPr marL="342900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ASCII étendu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nombreuses extensions </a:t>
            </a:r>
            <a:r>
              <a:rPr lang="fr-FR" sz="2000" b="0" dirty="0">
                <a:latin typeface="Tahoma"/>
                <a:cs typeface="Tahoma"/>
              </a:rPr>
              <a:t>non compatibles entre elles</a:t>
            </a: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 </a:t>
            </a:r>
            <a:r>
              <a:rPr lang="fr-FR" sz="2000" b="0" dirty="0">
                <a:latin typeface="Tahoma"/>
                <a:cs typeface="Tahoma"/>
              </a:rPr>
              <a:t>(une par langue)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8bits par caractère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256 caractères</a:t>
            </a:r>
          </a:p>
          <a:p>
            <a:pPr marL="342900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« utf-8 » : 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une table universelle (recommandée W3C)</a:t>
            </a:r>
            <a:endParaRPr lang="fr-FR" sz="2000" b="0" dirty="0">
              <a:latin typeface="Tahoma"/>
              <a:cs typeface="Tahoma"/>
            </a:endParaRP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Codage variant de 8 à 32 bits pour un caractère ou idéogramme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7920" y="5775167"/>
            <a:ext cx="2916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盲人摸象 </a:t>
            </a:r>
            <a:r>
              <a:rPr lang="en-US" altLang="zh-TW" dirty="0"/>
              <a:t>- </a:t>
            </a:r>
            <a:r>
              <a:rPr lang="zh-TW" altLang="en-US" dirty="0"/>
              <a:t>各執一端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8779" y="6313151"/>
            <a:ext cx="681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0" dirty="0">
                <a:latin typeface="Tahoma"/>
                <a:cs typeface="Tahoma"/>
              </a:rPr>
              <a:t>Traduction : </a:t>
            </a:r>
            <a:r>
              <a:rPr lang="fr-FR" b="0" dirty="0" err="1">
                <a:latin typeface="Tahoma"/>
                <a:cs typeface="Tahoma"/>
              </a:rPr>
              <a:t>mángrén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mō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xiàng</a:t>
            </a:r>
            <a:r>
              <a:rPr lang="fr-FR" b="0" dirty="0">
                <a:latin typeface="Tahoma"/>
                <a:cs typeface="Tahoma"/>
              </a:rPr>
              <a:t>... </a:t>
            </a:r>
            <a:r>
              <a:rPr lang="fr-FR" b="0" dirty="0" err="1">
                <a:latin typeface="Tahoma"/>
                <a:cs typeface="Tahoma"/>
              </a:rPr>
              <a:t>gè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zhí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yì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duān</a:t>
            </a:r>
            <a:r>
              <a:rPr lang="fr-FR" b="0" dirty="0">
                <a:latin typeface="Tahoma"/>
                <a:cs typeface="Tahoma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8711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1624</TotalTime>
  <Words>1929</Words>
  <Application>Microsoft Macintosh PowerPoint</Application>
  <PresentationFormat>Affichage à l'écran (4:3)</PresentationFormat>
  <Paragraphs>232</Paragraphs>
  <Slides>21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1" baseType="lpstr">
      <vt:lpstr>Arial</vt:lpstr>
      <vt:lpstr>Avenir</vt:lpstr>
      <vt:lpstr>Avenir Book</vt:lpstr>
      <vt:lpstr>Calibri</vt:lpstr>
      <vt:lpstr>Cambria Math</vt:lpstr>
      <vt:lpstr>Tahoma</vt:lpstr>
      <vt:lpstr>Times</vt:lpstr>
      <vt:lpstr>Times New Roman</vt:lpstr>
      <vt:lpstr>Wingdings</vt:lpstr>
      <vt:lpstr>Thème Office</vt:lpstr>
      <vt:lpstr>Compléments  Formats de fichiers, Internet, Recherche d’information</vt:lpstr>
      <vt:lpstr>Rappel : au semestre 2 !</vt:lpstr>
      <vt:lpstr>Attention !</vt:lpstr>
      <vt:lpstr>Formats de fichiers</vt:lpstr>
      <vt:lpstr>Formats de fichiers</vt:lpstr>
      <vt:lpstr>Codage ?</vt:lpstr>
      <vt:lpstr>Principaux formats pour les textes</vt:lpstr>
      <vt:lpstr>Le format texte seulement</vt:lpstr>
      <vt:lpstr>De l’ASCII à l’UTF-8</vt:lpstr>
      <vt:lpstr>Reconnaissance de formats</vt:lpstr>
      <vt:lpstr>Transformation de formats</vt:lpstr>
      <vt:lpstr>Internet</vt:lpstr>
      <vt:lpstr>Est-ce qu’internet = web ?</vt:lpstr>
      <vt:lpstr>Rappels : client-serveur</vt:lpstr>
      <vt:lpstr>Adressage</vt:lpstr>
      <vt:lpstr>Site ?</vt:lpstr>
      <vt:lpstr>TraceS</vt:lpstr>
      <vt:lpstr>Que se passe-t-il quand on saisit l’adresse IP d’une machine au lieu de l’URL d’un site ?</vt:lpstr>
      <vt:lpstr>Quels outils utilisez-vous lors d’une recherche d’information sur le web ?</vt:lpstr>
      <vt:lpstr>Est-ce qu’un moteur de recherche indexe tout le web ?</vt:lpstr>
      <vt:lpstr>Dans le TD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-</cp:lastModifiedBy>
  <cp:revision>199</cp:revision>
  <cp:lastPrinted>2019-07-28T06:26:41Z</cp:lastPrinted>
  <dcterms:created xsi:type="dcterms:W3CDTF">2016-06-22T20:29:37Z</dcterms:created>
  <dcterms:modified xsi:type="dcterms:W3CDTF">2022-10-14T12:25:08Z</dcterms:modified>
</cp:coreProperties>
</file>