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3"/>
  </p:normalViewPr>
  <p:slideViewPr>
    <p:cSldViewPr snapToGrid="0">
      <p:cViewPr varScale="1">
        <p:scale>
          <a:sx n="120" d="100"/>
          <a:sy n="120" d="100"/>
        </p:scale>
        <p:origin x="1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8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9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9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9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350E417-C3A2-45BF-BEB3-D5BC6DA2C7D2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pPr marL="216000" indent="-216000">
              <a:lnSpc>
                <a:spcPct val="100000"/>
              </a:lnSpc>
            </a:pPr>
            <a:r>
              <a:rPr lang="fr-FR" sz="2000" b="0" strike="noStrike" spc="-1">
                <a:latin typeface="Arial"/>
              </a:rPr>
              <a:t>Nouveau : on insiste sur la partie formation</a:t>
            </a:r>
          </a:p>
        </p:txBody>
      </p:sp>
      <p:sp>
        <p:nvSpPr>
          <p:cNvPr id="12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F582498A-7424-4A5F-9F6B-87B52DCE6CE1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3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1222B5DD-1BE8-470D-8D2E-6195AFDAC4A8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3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0E203B6F-AB0A-49E1-896E-1152E6FFB383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3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F2D5517B-5282-4F97-B791-D79BF1454FFD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4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A8B83E1A-0F30-498A-A3C5-DE22CCA4B2D8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43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A61DC73-5B57-445A-A87C-ABDE53B65316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46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6E18937-BA4B-4C4D-876F-93C346BA92D8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849132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319320" y="3873240"/>
            <a:ext cx="849132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064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319320" y="387324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0640" y="387324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190320" y="143712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61320" y="143712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319320" y="387324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190320" y="387324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61320" y="387324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19320" y="1437120"/>
            <a:ext cx="8491320" cy="4663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8491320" cy="4663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4143600" cy="4663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0640" y="1437120"/>
            <a:ext cx="4143600" cy="4663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1947960" y="171360"/>
            <a:ext cx="6863040" cy="3929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0640" y="1437120"/>
            <a:ext cx="4143600" cy="4663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319320" y="387324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319320" y="1437120"/>
            <a:ext cx="8491320" cy="4663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4143600" cy="4663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064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0640" y="387324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064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19320" y="3873240"/>
            <a:ext cx="849132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849132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19320" y="3873240"/>
            <a:ext cx="849132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064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319320" y="387324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670640" y="387324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190320" y="143712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061320" y="143712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319320" y="387324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190320" y="387324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061320" y="3873240"/>
            <a:ext cx="273384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8491320" cy="4663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4143600" cy="4663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0640" y="1437120"/>
            <a:ext cx="4143600" cy="4663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1947960" y="171360"/>
            <a:ext cx="6863040" cy="3929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0640" y="1437120"/>
            <a:ext cx="4143600" cy="4663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319320" y="387324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4143600" cy="4663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064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0640" y="387324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1932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0640" y="1437120"/>
            <a:ext cx="414360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319320" y="3873240"/>
            <a:ext cx="8491320" cy="222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venir Book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8"/>
          <p:cNvPicPr/>
          <p:nvPr/>
        </p:nvPicPr>
        <p:blipFill>
          <a:blip r:embed="rId14"/>
          <a:stretch/>
        </p:blipFill>
        <p:spPr>
          <a:xfrm>
            <a:off x="0" y="2160"/>
            <a:ext cx="9143640" cy="6855480"/>
          </a:xfrm>
          <a:prstGeom prst="rect">
            <a:avLst/>
          </a:prstGeom>
          <a:ln>
            <a:noFill/>
          </a:ln>
        </p:spPr>
      </p:pic>
      <p:sp>
        <p:nvSpPr>
          <p:cNvPr id="8" name="CustomShape 1" hidden="1"/>
          <p:cNvSpPr/>
          <p:nvPr/>
        </p:nvSpPr>
        <p:spPr>
          <a:xfrm>
            <a:off x="272160" y="6356520"/>
            <a:ext cx="8548560" cy="378360"/>
          </a:xfrm>
          <a:prstGeom prst="rect">
            <a:avLst/>
          </a:prstGeom>
          <a:solidFill>
            <a:srgbClr val="2368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" name="Image 11"/>
          <p:cNvPicPr/>
          <p:nvPr/>
        </p:nvPicPr>
        <p:blipFill>
          <a:blip r:embed="rId15"/>
          <a:stretch/>
        </p:blipFill>
        <p:spPr>
          <a:xfrm>
            <a:off x="0" y="0"/>
            <a:ext cx="1594080" cy="1141560"/>
          </a:xfrm>
          <a:prstGeom prst="rect">
            <a:avLst/>
          </a:prstGeom>
          <a:ln>
            <a:noFill/>
          </a:ln>
        </p:spPr>
      </p:pic>
      <p:sp>
        <p:nvSpPr>
          <p:cNvPr id="3" name="CustomShape 2"/>
          <p:cNvSpPr/>
          <p:nvPr/>
        </p:nvSpPr>
        <p:spPr>
          <a:xfrm>
            <a:off x="0" y="1627200"/>
            <a:ext cx="9143640" cy="5230440"/>
          </a:xfrm>
          <a:prstGeom prst="rect">
            <a:avLst/>
          </a:prstGeom>
          <a:solidFill>
            <a:srgbClr val="2368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3"/>
          <p:cNvSpPr>
            <a:spLocks noGrp="1"/>
          </p:cNvSpPr>
          <p:nvPr>
            <p:ph type="title"/>
          </p:nvPr>
        </p:nvSpPr>
        <p:spPr>
          <a:xfrm>
            <a:off x="685800" y="2853000"/>
            <a:ext cx="7772040" cy="10062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3600" b="0" strike="noStrike" cap="all" spc="-1">
                <a:solidFill>
                  <a:srgbClr val="FFFFFF"/>
                </a:solidFill>
                <a:latin typeface="Avenir Book"/>
                <a:ea typeface="Avenir Book"/>
              </a:rPr>
              <a:t>Cliquez et modifiez le titre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" name="Image 6"/>
          <p:cNvPicPr/>
          <p:nvPr/>
        </p:nvPicPr>
        <p:blipFill>
          <a:blip r:embed="rId15"/>
          <a:stretch/>
        </p:blipFill>
        <p:spPr>
          <a:xfrm>
            <a:off x="3688560" y="135000"/>
            <a:ext cx="1594080" cy="1141560"/>
          </a:xfrm>
          <a:prstGeom prst="rect">
            <a:avLst/>
          </a:prstGeom>
          <a:ln>
            <a:noFill/>
          </a:ln>
        </p:spPr>
      </p:pic>
      <p:sp>
        <p:nvSpPr>
          <p:cNvPr id="6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venir Book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venir Book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venir Book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venir Book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venir Book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venir Book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venir Book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 8"/>
          <p:cNvPicPr/>
          <p:nvPr/>
        </p:nvPicPr>
        <p:blipFill>
          <a:blip r:embed="rId14"/>
          <a:stretch/>
        </p:blipFill>
        <p:spPr>
          <a:xfrm>
            <a:off x="0" y="2160"/>
            <a:ext cx="9143640" cy="6855480"/>
          </a:xfrm>
          <a:prstGeom prst="rect">
            <a:avLst/>
          </a:prstGeom>
          <a:ln>
            <a:noFill/>
          </a:ln>
        </p:spPr>
      </p:pic>
      <p:sp>
        <p:nvSpPr>
          <p:cNvPr id="44" name="CustomShape 1"/>
          <p:cNvSpPr/>
          <p:nvPr/>
        </p:nvSpPr>
        <p:spPr>
          <a:xfrm>
            <a:off x="272160" y="6356520"/>
            <a:ext cx="8548560" cy="378360"/>
          </a:xfrm>
          <a:prstGeom prst="rect">
            <a:avLst/>
          </a:prstGeom>
          <a:solidFill>
            <a:srgbClr val="2368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5" name="Image 11"/>
          <p:cNvPicPr/>
          <p:nvPr/>
        </p:nvPicPr>
        <p:blipFill>
          <a:blip r:embed="rId15"/>
          <a:stretch/>
        </p:blipFill>
        <p:spPr>
          <a:xfrm>
            <a:off x="0" y="0"/>
            <a:ext cx="1594080" cy="1141560"/>
          </a:xfrm>
          <a:prstGeom prst="rect">
            <a:avLst/>
          </a:prstGeom>
          <a:ln>
            <a:noFill/>
          </a:ln>
        </p:spPr>
      </p:pic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1947960" y="171360"/>
            <a:ext cx="6863040" cy="84744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2400" b="1" strike="noStrike" cap="all" spc="-1">
                <a:solidFill>
                  <a:srgbClr val="236896"/>
                </a:solidFill>
                <a:latin typeface="Avenir Book"/>
                <a:ea typeface="Avenir Book"/>
              </a:rPr>
              <a:t>Cliquez et modifiez le titre</a:t>
            </a: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319320" y="1437120"/>
            <a:ext cx="8491320" cy="46634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Cliquez pour modifier les styles du texte du masque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Deuxième niveau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Troisième niveau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Quatrième niveau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Cinquième niveau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31932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https://www.univ-montp3.fr/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miap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ens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/info/</a:t>
            </a:r>
            <a:endParaRPr lang="fr-FR" sz="1200" b="0" strike="noStrike" spc="-1" dirty="0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67539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E53EDC6-6E36-4B10-931E-9FB46A2C2D66}" type="slidenum">
              <a:rPr lang="fr-FR" sz="1200" b="0" strike="noStrike" spc="-1">
                <a:solidFill>
                  <a:srgbClr val="FFFFFF"/>
                </a:solidFill>
                <a:latin typeface="Avenir Book"/>
                <a:ea typeface="Avenir Book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90960" y="3531600"/>
            <a:ext cx="7772040" cy="1348744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70000" lnSpcReduction="20000"/>
          </a:bodyPr>
          <a:lstStyle/>
          <a:p>
            <a:pPr algn="ctr">
              <a:lnSpc>
                <a:spcPct val="120000"/>
              </a:lnSpc>
            </a:pPr>
            <a:r>
              <a:rPr lang="fr-FR" sz="3600" b="1" strike="noStrike" cap="all" spc="-1" dirty="0">
                <a:solidFill>
                  <a:srgbClr val="FFFFFF"/>
                </a:solidFill>
                <a:latin typeface="Avenir Book"/>
                <a:ea typeface="Avenir Book"/>
              </a:rPr>
              <a:t>principales différences entre les systèmes d’exploitation </a:t>
            </a:r>
            <a:br>
              <a:rPr dirty="0"/>
            </a:br>
            <a:r>
              <a:rPr lang="fr-FR" sz="3600" b="1" strike="noStrike" cap="all" spc="-1" dirty="0">
                <a:solidFill>
                  <a:srgbClr val="FFFFFF"/>
                </a:solidFill>
                <a:latin typeface="Avenir Book"/>
                <a:ea typeface="Avenir Book"/>
              </a:rPr>
              <a:t>Linux UBUNTU et Windows</a:t>
            </a:r>
            <a:endParaRPr lang="fr-FR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1674000" y="4552920"/>
            <a:ext cx="685764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2187720" y="171360"/>
            <a:ext cx="6863040" cy="847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2400" b="1" strike="noStrike" cap="all" spc="-1" dirty="0">
                <a:solidFill>
                  <a:srgbClr val="236896"/>
                </a:solidFill>
                <a:latin typeface="Avenir Book"/>
                <a:ea typeface="Avenir Book"/>
              </a:rPr>
              <a:t>Lanceur</a:t>
            </a:r>
            <a:endParaRPr lang="fr-FR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319320" y="1054800"/>
            <a:ext cx="8491320" cy="4663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L’équivalent de la barre des tâches s’appelle le </a:t>
            </a:r>
            <a:r>
              <a:rPr lang="fr-FR" sz="2000" b="0" strike="noStrike" spc="-1" dirty="0">
                <a:solidFill>
                  <a:srgbClr val="FF0000"/>
                </a:solidFill>
                <a:latin typeface="Avenir Book"/>
                <a:ea typeface="Avenir Book"/>
              </a:rPr>
              <a:t>Lanceur</a:t>
            </a:r>
            <a:endParaRPr lang="fr-FR" sz="20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raccourcis vers applications préférées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raccourcis vers applications </a:t>
            </a:r>
            <a:r>
              <a:rPr lang="fr-FR" sz="2200" b="0" strike="noStrike" spc="-1" dirty="0">
                <a:solidFill>
                  <a:srgbClr val="FF0000"/>
                </a:solidFill>
                <a:latin typeface="Avenir Book"/>
                <a:ea typeface="Avenir Book"/>
              </a:rPr>
              <a:t>ouvertes</a:t>
            </a: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 </a:t>
            </a:r>
            <a:br>
              <a:rPr dirty="0"/>
            </a:b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		(signalées par un symbole (rond rouge) sous l’icône)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raccourcis vers dossiers/fichiers préférés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raccourcis vers fenêtres iconifiées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Se paramètre :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insertion par déplacement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menu contextuel icône pour garder/supprimer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peut se placer à gauche ou droite ou en bas (menu contextuel de la barre)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97" name="TextShape 3"/>
          <p:cNvSpPr txBox="1"/>
          <p:nvPr/>
        </p:nvSpPr>
        <p:spPr>
          <a:xfrm>
            <a:off x="6753960" y="635652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E1633D43-4F7E-4232-83C6-5B0C897151CE}" type="slidenum">
              <a:rPr lang="fr-FR" sz="1200" b="0" strike="noStrike" spc="-1">
                <a:solidFill>
                  <a:srgbClr val="FFFFFF"/>
                </a:solidFill>
                <a:latin typeface="Avenir Book"/>
                <a:ea typeface="Avenir Book"/>
              </a:rPr>
              <a:t>2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98" name="TextShape 4"/>
          <p:cNvSpPr txBox="1"/>
          <p:nvPr/>
        </p:nvSpPr>
        <p:spPr>
          <a:xfrm>
            <a:off x="2909243" y="6356520"/>
            <a:ext cx="3205717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https://www.univ-montp3.fr/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miap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ens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/info/</a:t>
            </a:r>
            <a:endParaRPr lang="fr-FR" sz="1200" b="0" strike="noStrike" spc="-1" dirty="0">
              <a:latin typeface="Times New Roman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C070E25-2C3D-4739-9CC9-DCA92D341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320" y="5140795"/>
            <a:ext cx="9144000" cy="1040559"/>
          </a:xfrm>
          <a:prstGeom prst="rect">
            <a:avLst/>
          </a:prstGeom>
        </p:spPr>
      </p:pic>
      <p:sp>
        <p:nvSpPr>
          <p:cNvPr id="4" name="Bulle narrative : rectangle 3">
            <a:extLst>
              <a:ext uri="{FF2B5EF4-FFF2-40B4-BE49-F238E27FC236}">
                <a16:creationId xmlns:a16="http://schemas.microsoft.com/office/drawing/2014/main" id="{82C3E5B8-0673-48B9-89AC-AE425BF26D24}"/>
              </a:ext>
            </a:extLst>
          </p:cNvPr>
          <p:cNvSpPr/>
          <p:nvPr/>
        </p:nvSpPr>
        <p:spPr>
          <a:xfrm>
            <a:off x="868666" y="4965629"/>
            <a:ext cx="1076511" cy="570646"/>
          </a:xfrm>
          <a:prstGeom prst="wedgeRectCallout">
            <a:avLst>
              <a:gd name="adj1" fmla="val -42045"/>
              <a:gd name="adj2" fmla="val 103406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Firefox : Logiciel ouvert</a:t>
            </a:r>
          </a:p>
        </p:txBody>
      </p:sp>
      <p:sp>
        <p:nvSpPr>
          <p:cNvPr id="10" name="Bulle narrative : rectangle 9">
            <a:extLst>
              <a:ext uri="{FF2B5EF4-FFF2-40B4-BE49-F238E27FC236}">
                <a16:creationId xmlns:a16="http://schemas.microsoft.com/office/drawing/2014/main" id="{A1D314A6-B5B3-4445-8769-59CC8160F86C}"/>
              </a:ext>
            </a:extLst>
          </p:cNvPr>
          <p:cNvSpPr/>
          <p:nvPr/>
        </p:nvSpPr>
        <p:spPr>
          <a:xfrm>
            <a:off x="6575677" y="5077756"/>
            <a:ext cx="783772" cy="569001"/>
          </a:xfrm>
          <a:prstGeom prst="wedgeRectCallout">
            <a:avLst>
              <a:gd name="adj1" fmla="val -42045"/>
              <a:gd name="adj2" fmla="val 103406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Dock</a:t>
            </a:r>
          </a:p>
        </p:txBody>
      </p:sp>
      <p:sp>
        <p:nvSpPr>
          <p:cNvPr id="11" name="Bulle narrative : rectangle 10">
            <a:extLst>
              <a:ext uri="{FF2B5EF4-FFF2-40B4-BE49-F238E27FC236}">
                <a16:creationId xmlns:a16="http://schemas.microsoft.com/office/drawing/2014/main" id="{7616486E-17D2-47A3-AEC9-6B824A3D003E}"/>
              </a:ext>
            </a:extLst>
          </p:cNvPr>
          <p:cNvSpPr/>
          <p:nvPr/>
        </p:nvSpPr>
        <p:spPr>
          <a:xfrm>
            <a:off x="2909243" y="4976284"/>
            <a:ext cx="1076511" cy="570646"/>
          </a:xfrm>
          <a:prstGeom prst="wedgeRectCallout">
            <a:avLst>
              <a:gd name="adj1" fmla="val -42045"/>
              <a:gd name="adj2" fmla="val 103406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Autre logiciel ouvert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2187720" y="65880"/>
            <a:ext cx="692316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2400" b="1" strike="noStrike" cap="all" spc="-1">
                <a:solidFill>
                  <a:srgbClr val="236896"/>
                </a:solidFill>
                <a:latin typeface="Avenir Book"/>
                <a:ea typeface="Avenir Book"/>
              </a:rPr>
              <a:t>Fenêtres</a:t>
            </a: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301320" y="1692360"/>
            <a:ext cx="8491320" cy="4663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Toujours 3 boutons pour fermer, iconifier, agrandir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Toujours possibilité de redéfinir la taille de la fenêtre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Différence majeure :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fr-FR" sz="2200" b="0" strike="noStrike" spc="-1">
                <a:solidFill>
                  <a:srgbClr val="FF0000"/>
                </a:solidFill>
                <a:latin typeface="Avenir Book"/>
                <a:ea typeface="Avenir Book"/>
              </a:rPr>
              <a:t>La barre des menus n’est pas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fr-FR" sz="2200" b="0" strike="noStrike" spc="-1">
                <a:solidFill>
                  <a:srgbClr val="FF0000"/>
                </a:solidFill>
                <a:latin typeface="Avenir Book"/>
                <a:ea typeface="Avenir Book"/>
              </a:rPr>
              <a:t>attachée à la fenêtre mais 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fr-FR" sz="2200" b="0" strike="noStrike" spc="-1">
                <a:solidFill>
                  <a:srgbClr val="FF0000"/>
                </a:solidFill>
                <a:latin typeface="Avenir Book"/>
                <a:ea typeface="Avenir Book"/>
              </a:rPr>
              <a:t>systématiquement en haut de 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fr-FR" sz="2200" b="0" strike="noStrike" spc="-1">
                <a:solidFill>
                  <a:srgbClr val="FF0000"/>
                </a:solidFill>
                <a:latin typeface="Avenir Book"/>
                <a:ea typeface="Avenir Book"/>
              </a:rPr>
              <a:t>l’écran.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102" name="TextShape 3"/>
          <p:cNvSpPr txBox="1"/>
          <p:nvPr/>
        </p:nvSpPr>
        <p:spPr>
          <a:xfrm>
            <a:off x="6753960" y="635652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1DCAC75D-2501-4F3D-9B8E-6DA05A9BC6BB}" type="slidenum">
              <a:rPr lang="fr-FR" sz="1200" b="0" strike="noStrike" spc="-1">
                <a:solidFill>
                  <a:srgbClr val="FFFFFF"/>
                </a:solidFill>
                <a:latin typeface="Avenir Book"/>
                <a:ea typeface="Avenir Book"/>
              </a:rPr>
              <a:t>3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103" name="TextShape 4"/>
          <p:cNvSpPr txBox="1"/>
          <p:nvPr/>
        </p:nvSpPr>
        <p:spPr>
          <a:xfrm>
            <a:off x="2838893" y="6385680"/>
            <a:ext cx="3276067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https://www.univ-montp3.fr/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miap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ens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/info/</a:t>
            </a:r>
            <a:endParaRPr lang="fr-FR" sz="1200" b="0" strike="noStrike" spc="-1" dirty="0">
              <a:latin typeface="Times New Roman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D9D0C03-2E6D-4888-BDAA-BBEF64323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4818" y="2548564"/>
            <a:ext cx="5026062" cy="34472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2187720" y="171360"/>
            <a:ext cx="6863040" cy="847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2400" b="1" strike="noStrike" cap="all" spc="-1">
                <a:solidFill>
                  <a:srgbClr val="236896"/>
                </a:solidFill>
                <a:latin typeface="Avenir Book"/>
                <a:ea typeface="Avenir Book"/>
              </a:rPr>
              <a:t>Barre deS MENUS</a:t>
            </a: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6753960" y="635652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594B95E4-C2CF-4375-A5E6-F5E8A5BF4480}" type="slidenum">
              <a:rPr lang="fr-FR" sz="1200" b="0" strike="noStrike" spc="-1">
                <a:solidFill>
                  <a:srgbClr val="FFFFFF"/>
                </a:solidFill>
                <a:latin typeface="Avenir Book"/>
                <a:ea typeface="Avenir Book"/>
              </a:rPr>
              <a:t>4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107" name="TextShape 3"/>
          <p:cNvSpPr txBox="1"/>
          <p:nvPr/>
        </p:nvSpPr>
        <p:spPr>
          <a:xfrm>
            <a:off x="2785730" y="6356520"/>
            <a:ext cx="332923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https://www.univ-montp3.fr/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miap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ens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/info/</a:t>
            </a:r>
            <a:endParaRPr lang="fr-FR" sz="1200" b="0" strike="noStrike" spc="-1" dirty="0">
              <a:latin typeface="Times New Roman"/>
            </a:endParaRPr>
          </a:p>
        </p:txBody>
      </p:sp>
      <p:sp>
        <p:nvSpPr>
          <p:cNvPr id="108" name="TextShape 4"/>
          <p:cNvSpPr txBox="1"/>
          <p:nvPr/>
        </p:nvSpPr>
        <p:spPr>
          <a:xfrm>
            <a:off x="319320" y="1437120"/>
            <a:ext cx="8491320" cy="46634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La barre des menus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Fonctions principales : Préférences Systèmes (paramétrage), Forcer à quitter (pour tuer applications bloquées), </a:t>
            </a:r>
            <a:r>
              <a:rPr lang="fr-FR" sz="2200" b="0" strike="noStrike" spc="-1" dirty="0">
                <a:solidFill>
                  <a:srgbClr val="FF0000"/>
                </a:solidFill>
                <a:latin typeface="Avenir Book"/>
                <a:ea typeface="Avenir Book"/>
              </a:rPr>
              <a:t>Éteindre, </a:t>
            </a: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…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Nom </a:t>
            </a:r>
            <a:r>
              <a:rPr lang="fr-FR" sz="2200" b="0" strike="noStrike" spc="-1" dirty="0">
                <a:solidFill>
                  <a:srgbClr val="FF0000"/>
                </a:solidFill>
                <a:latin typeface="Avenir Book"/>
                <a:ea typeface="Avenir Book"/>
              </a:rPr>
              <a:t>application active</a:t>
            </a: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 : celle à laquelle les menus se rapportent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5DF001F-2A42-4F28-89BD-8F032E9B3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03831"/>
            <a:ext cx="9144000" cy="14967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2187720" y="171360"/>
            <a:ext cx="6863040" cy="847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2400" b="1" strike="noStrike" cap="all" spc="-1" dirty="0" err="1">
                <a:solidFill>
                  <a:srgbClr val="236896"/>
                </a:solidFill>
                <a:latin typeface="Avenir Book"/>
                <a:ea typeface="Avenir Book"/>
              </a:rPr>
              <a:t>GestionNAIRE</a:t>
            </a:r>
            <a:r>
              <a:rPr lang="fr-FR" sz="2400" b="1" strike="noStrike" cap="all" spc="-1" dirty="0">
                <a:solidFill>
                  <a:srgbClr val="236896"/>
                </a:solidFill>
                <a:latin typeface="Avenir Book"/>
                <a:ea typeface="Avenir Book"/>
              </a:rPr>
              <a:t> DE FICHIERS</a:t>
            </a:r>
            <a:endParaRPr lang="fr-FR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319320" y="1437120"/>
            <a:ext cx="8491320" cy="4663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Accessible : en cliquant sur </a:t>
            </a:r>
            <a:r>
              <a:rPr lang="fr-FR" sz="20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icône           ou  </a:t>
            </a:r>
            <a:r>
              <a:rPr lang="fr-FR" sz="20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de la poubelle</a:t>
            </a:r>
            <a:endParaRPr lang="fr-FR" sz="20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Barre latérale fenêtre </a:t>
            </a:r>
            <a:r>
              <a:rPr lang="fr-FR" sz="2000" b="0" strike="noStrike" spc="-1" dirty="0" err="1">
                <a:solidFill>
                  <a:srgbClr val="000000"/>
                </a:solidFill>
                <a:latin typeface="Avenir Book"/>
                <a:ea typeface="Avenir Book"/>
              </a:rPr>
              <a:t>finder</a:t>
            </a:r>
            <a:r>
              <a:rPr lang="fr-FR" sz="20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 contient raccourcis vers dossiers préférés (paramétrable)</a:t>
            </a:r>
            <a:endParaRPr lang="fr-FR" sz="2000" b="0" strike="noStrike" spc="-1" dirty="0">
              <a:solidFill>
                <a:srgbClr val="000000"/>
              </a:solidFill>
              <a:latin typeface="Avenir Book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fr-FR" sz="20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Conseil : utilisez un affichage par listes 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riche en information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tris faciles par nom, date de modification, …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112" name="TextShape 3"/>
          <p:cNvSpPr txBox="1"/>
          <p:nvPr/>
        </p:nvSpPr>
        <p:spPr>
          <a:xfrm>
            <a:off x="6753960" y="635652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BD118BDE-41BF-4808-A3FB-5550AA387FE8}" type="slidenum">
              <a:rPr lang="fr-FR" sz="1200" b="0" strike="noStrike" spc="-1">
                <a:solidFill>
                  <a:srgbClr val="FFFFFF"/>
                </a:solidFill>
                <a:latin typeface="Avenir Book"/>
                <a:ea typeface="Avenir Book"/>
              </a:rPr>
              <a:t>5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113" name="TextShape 4"/>
          <p:cNvSpPr txBox="1"/>
          <p:nvPr/>
        </p:nvSpPr>
        <p:spPr>
          <a:xfrm>
            <a:off x="2913321" y="6356520"/>
            <a:ext cx="3201639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https://www.univ-montp3.fr/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miap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ens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/info/</a:t>
            </a:r>
            <a:endParaRPr lang="fr-FR" sz="1200" b="0" strike="noStrike" spc="-1" dirty="0">
              <a:latin typeface="Times New Roman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9B323EA-166D-46B5-A901-EC3606A408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228" y="1274760"/>
            <a:ext cx="580952" cy="580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2187720" y="171360"/>
            <a:ext cx="6863040" cy="847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2400" b="1" strike="noStrike" cap="all" spc="-1">
                <a:solidFill>
                  <a:srgbClr val="236896"/>
                </a:solidFill>
                <a:latin typeface="Avenir Book"/>
                <a:ea typeface="Avenir Book"/>
              </a:rPr>
              <a:t>Gestion de vos fichiers</a:t>
            </a: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319320" y="1437120"/>
            <a:ext cx="8491320" cy="4663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Important :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Gérez tous vos documents dans le dossier « Dossier personnel »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but = savoir où sont vos fichiers… </a:t>
            </a:r>
            <a:br>
              <a:rPr dirty="0"/>
            </a:b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                                          capital un jour d’examen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A savoir (particularité d’installation en salle de TD)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des emplacements avec droits limités (par exemple, zone de téléchargement de certains navigateurs)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A savoir :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les machines partagées (salle de TD, pavillon informatique, …) sont régulièrement nettoyées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 dirty="0">
                <a:solidFill>
                  <a:srgbClr val="000000"/>
                </a:solidFill>
                <a:latin typeface="Avenir Book"/>
                <a:ea typeface="Avenir Book"/>
              </a:rPr>
              <a:t>sauvegardez vos fichiers (clé USB, mail, espace personnel en ligne (ex : sur Moodle), ...)</a:t>
            </a:r>
            <a:endParaRPr lang="fr-FR" sz="2200" b="0" strike="noStrike" spc="-1" dirty="0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6753960" y="635652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3AA64454-CD31-43E8-9609-9AE06B9B5C83}" type="slidenum">
              <a:rPr lang="fr-FR" sz="1200" b="0" strike="noStrike" spc="-1">
                <a:solidFill>
                  <a:srgbClr val="FFFFFF"/>
                </a:solidFill>
                <a:latin typeface="Avenir Book"/>
                <a:ea typeface="Avenir Book"/>
              </a:rPr>
              <a:t>6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117" name="TextShape 4"/>
          <p:cNvSpPr txBox="1"/>
          <p:nvPr/>
        </p:nvSpPr>
        <p:spPr>
          <a:xfrm>
            <a:off x="2626242" y="6356520"/>
            <a:ext cx="3488718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https://www.univ-montp3.fr/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miap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ens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/info/</a:t>
            </a:r>
            <a:endParaRPr lang="fr-FR" sz="1200" b="0" strike="noStrike" spc="-1" dirty="0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2187720" y="171360"/>
            <a:ext cx="6863040" cy="8474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2400" b="1" strike="noStrike" cap="all" spc="-1">
                <a:solidFill>
                  <a:srgbClr val="236896"/>
                </a:solidFill>
                <a:latin typeface="Avenir Book"/>
                <a:ea typeface="Avenir Book"/>
              </a:rPr>
              <a:t>Deux éléments déroutants</a:t>
            </a: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319320" y="1437120"/>
            <a:ext cx="8491320" cy="4663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FF0000"/>
                </a:solidFill>
                <a:latin typeface="Avenir Book"/>
                <a:ea typeface="Avenir Book"/>
              </a:rPr>
              <a:t>Raccourcis clavier</a:t>
            </a:r>
            <a:r>
              <a:rPr lang="fr-FR" sz="20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 : utiliser CTRL </a:t>
            </a:r>
            <a:endParaRPr lang="fr-FR" sz="2000" b="0" strike="noStrike" spc="-1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Quelques exemples : CTRL-C, CTRL-V, CTRL-X</a:t>
            </a:r>
            <a:endParaRPr lang="fr-FR" sz="2000" b="0" strike="noStrike" spc="-1">
              <a:solidFill>
                <a:srgbClr val="000000"/>
              </a:solidFill>
              <a:latin typeface="Avenir Book"/>
            </a:endParaRPr>
          </a:p>
          <a:p>
            <a:endParaRPr lang="fr-FR" sz="2000" b="0" strike="noStrike" spc="-1">
              <a:solidFill>
                <a:srgbClr val="000000"/>
              </a:solidFill>
              <a:latin typeface="Avenir Book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FF0000"/>
                </a:solidFill>
                <a:latin typeface="Avenir Book"/>
                <a:ea typeface="Avenir Book"/>
              </a:rPr>
              <a:t>Renommer un fichier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Potentiellement absence d’entrée dans le menu contextuel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200" b="0" strike="noStrike" spc="-1">
                <a:solidFill>
                  <a:srgbClr val="000000"/>
                </a:solidFill>
                <a:latin typeface="Avenir Book"/>
                <a:ea typeface="Avenir Book"/>
              </a:rPr>
              <a:t>Clic droit dans le menu contextuel</a:t>
            </a:r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  <a:p>
            <a:endParaRPr lang="fr-FR" sz="2200" b="0" strike="noStrike" spc="-1">
              <a:solidFill>
                <a:srgbClr val="000000"/>
              </a:solidFill>
              <a:latin typeface="Avenir Book"/>
            </a:endParaRPr>
          </a:p>
        </p:txBody>
      </p:sp>
      <p:sp>
        <p:nvSpPr>
          <p:cNvPr id="120" name="TextShape 3"/>
          <p:cNvSpPr txBox="1"/>
          <p:nvPr/>
        </p:nvSpPr>
        <p:spPr>
          <a:xfrm>
            <a:off x="6753960" y="635652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1F9541CF-F19D-4B3F-8AFE-5729ED93AA56}" type="slidenum">
              <a:rPr lang="fr-FR" sz="1200" b="0" strike="noStrike" spc="-1">
                <a:solidFill>
                  <a:srgbClr val="FFFFFF"/>
                </a:solidFill>
                <a:latin typeface="Avenir Book"/>
                <a:ea typeface="Avenir Book"/>
              </a:rPr>
              <a:t>7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121" name="TextShape 4"/>
          <p:cNvSpPr txBox="1"/>
          <p:nvPr/>
        </p:nvSpPr>
        <p:spPr>
          <a:xfrm>
            <a:off x="2828260" y="6356520"/>
            <a:ext cx="32867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https://www.univ-montp3.fr/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miap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</a:t>
            </a:r>
            <a:r>
              <a:rPr lang="fr-FR" sz="1200" b="0" strike="noStrike" spc="-1" dirty="0" err="1">
                <a:solidFill>
                  <a:srgbClr val="FFFFFF"/>
                </a:solidFill>
                <a:latin typeface="Avenir Book"/>
                <a:ea typeface="Avenir Book"/>
              </a:rPr>
              <a:t>ens</a:t>
            </a:r>
            <a:r>
              <a:rPr lang="fr-FR" sz="1200" b="0" strike="noStrike" spc="-1" dirty="0">
                <a:solidFill>
                  <a:srgbClr val="FFFFFF"/>
                </a:solidFill>
                <a:latin typeface="Avenir Book"/>
                <a:ea typeface="Avenir Book"/>
              </a:rPr>
              <a:t>/info/</a:t>
            </a:r>
            <a:endParaRPr lang="fr-FR" sz="1200" b="0" strike="noStrike" spc="-1" dirty="0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1643</TotalTime>
  <Words>449</Words>
  <Application>Microsoft Macintosh PowerPoint</Application>
  <PresentationFormat>Affichage à l'écran (4:3)</PresentationFormat>
  <Paragraphs>69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Arial</vt:lpstr>
      <vt:lpstr>Avenir Book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bringay@gmail.com</dc:creator>
  <dc:description/>
  <cp:lastModifiedBy>Microsoft Office User</cp:lastModifiedBy>
  <cp:revision>187</cp:revision>
  <cp:lastPrinted>2019-09-03T20:41:44Z</cp:lastPrinted>
  <dcterms:created xsi:type="dcterms:W3CDTF">2016-06-22T20:29:37Z</dcterms:created>
  <dcterms:modified xsi:type="dcterms:W3CDTF">2020-09-12T20:11:26Z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16.0016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7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