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83" r:id="rId3"/>
    <p:sldId id="266" r:id="rId4"/>
    <p:sldId id="267" r:id="rId5"/>
    <p:sldId id="288" r:id="rId6"/>
    <p:sldId id="285" r:id="rId7"/>
    <p:sldId id="292" r:id="rId8"/>
    <p:sldId id="287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6898"/>
    <a:srgbClr val="F7F9FF"/>
    <a:srgbClr val="236896"/>
    <a:srgbClr val="E6ECF5"/>
    <a:srgbClr val="226895"/>
    <a:srgbClr val="2676AC"/>
    <a:srgbClr val="135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0592" autoAdjust="0"/>
    <p:restoredTop sz="92857"/>
  </p:normalViewPr>
  <p:slideViewPr>
    <p:cSldViewPr snapToGrid="0" snapToObjects="1">
      <p:cViewPr varScale="1">
        <p:scale>
          <a:sx n="86" d="100"/>
          <a:sy n="86" d="100"/>
        </p:scale>
        <p:origin x="352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F776C1-37B3-274A-9F4E-C21785A7653E}" type="datetimeFigureOut">
              <a:rPr lang="fr-FR" smtClean="0"/>
              <a:t>09/09/2021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8D4A18-D75E-AD44-BDF3-5EEB53AFDB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4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Nouveau : on insiste</a:t>
            </a:r>
            <a:r>
              <a:rPr lang="fr-FR" baseline="0" dirty="0"/>
              <a:t> sur la partie formation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5485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371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3993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37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37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037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D4A18-D75E-AD44-BDF3-5EEB53AFDB63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4391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3109"/>
            <a:ext cx="7772400" cy="1006476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46817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Cliquez pour modifier le style des sous-titres du masque</a:t>
            </a:r>
            <a:endParaRPr lang="en-US" dirty="0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77" y="13510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7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aba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0049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33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785" y="171470"/>
            <a:ext cx="6863399" cy="847861"/>
          </a:xfrm>
        </p:spPr>
        <p:txBody>
          <a:bodyPr>
            <a:normAutofit/>
          </a:bodyPr>
          <a:lstStyle>
            <a:lvl1pPr>
              <a:defRPr sz="2400" b="1" cap="all" baseline="0">
                <a:solidFill>
                  <a:srgbClr val="236896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9369" y="1437071"/>
            <a:ext cx="8491815" cy="4663926"/>
          </a:xfrm>
        </p:spPr>
        <p:txBody>
          <a:bodyPr>
            <a:normAutofit/>
          </a:bodyPr>
          <a:lstStyle>
            <a:lvl1pPr>
              <a:defRPr lang="fr-FR" sz="2200" b="0" kern="1200" cap="none" baseline="0" dirty="0" smtClean="0">
                <a:solidFill>
                  <a:schemeClr val="tx1"/>
                </a:solidFill>
                <a:latin typeface="Avenir Book" charset="0"/>
                <a:ea typeface="Avenir Book" charset="0"/>
                <a:cs typeface="Avenir Book" charset="0"/>
              </a:defRPr>
            </a:lvl1pPr>
            <a:lvl2pPr>
              <a:defRPr sz="2200">
                <a:latin typeface="Avenir Book" charset="0"/>
                <a:ea typeface="Avenir Book" charset="0"/>
                <a:cs typeface="Avenir Book" charset="0"/>
              </a:defRPr>
            </a:lvl2pPr>
            <a:lvl3pPr>
              <a:defRPr sz="2200">
                <a:latin typeface="Avenir Book" charset="0"/>
                <a:ea typeface="Avenir Book" charset="0"/>
                <a:cs typeface="Avenir Book" charset="0"/>
              </a:defRPr>
            </a:lvl3pPr>
            <a:lvl4pPr>
              <a:defRPr sz="2200">
                <a:latin typeface="Avenir Book" charset="0"/>
                <a:ea typeface="Avenir Book" charset="0"/>
                <a:cs typeface="Avenir Book" charset="0"/>
              </a:defRPr>
            </a:lvl4pPr>
            <a:lvl5pPr>
              <a:defRPr sz="2200">
                <a:latin typeface="Avenir Book" charset="0"/>
                <a:ea typeface="Avenir Book" charset="0"/>
                <a:cs typeface="Avenir Book" charset="0"/>
              </a:defRPr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04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+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9" name="Image 8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88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 sans contenu Sans Pied de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029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ge fin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1627094"/>
            <a:ext cx="9144000" cy="5230906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/>
          <p:cNvSpPr/>
          <p:nvPr userDrawn="1"/>
        </p:nvSpPr>
        <p:spPr>
          <a:xfrm>
            <a:off x="0" y="3820081"/>
            <a:ext cx="9143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http://www.univ-montp3.fr/</a:t>
            </a:r>
            <a:r>
              <a:rPr lang="fr-FR" dirty="0" err="1">
                <a:solidFill>
                  <a:schemeClr val="bg1"/>
                </a:solidFill>
              </a:rPr>
              <a:t>miap</a:t>
            </a:r>
            <a:r>
              <a:rPr lang="fr-FR" dirty="0">
                <a:solidFill>
                  <a:schemeClr val="bg1"/>
                </a:solidFill>
              </a:rPr>
              <a:t>/</a:t>
            </a:r>
            <a:r>
              <a:rPr lang="fr-FR" dirty="0" err="1">
                <a:solidFill>
                  <a:schemeClr val="bg1"/>
                </a:solidFill>
              </a:rPr>
              <a:t>ens</a:t>
            </a:r>
            <a:r>
              <a:rPr lang="fr-FR" dirty="0">
                <a:solidFill>
                  <a:schemeClr val="bg1"/>
                </a:solidFill>
              </a:rPr>
              <a:t>/info/</a:t>
            </a:r>
          </a:p>
        </p:txBody>
      </p:sp>
      <p:pic>
        <p:nvPicPr>
          <p:cNvPr id="7" name="Image 6" descr="LOGO-VIOLET-VF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537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707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45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 sans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0" y="393046"/>
            <a:ext cx="6222626" cy="89525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rgbClr val="256898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093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 contenus avec tit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941" y="365127"/>
            <a:ext cx="5961600" cy="80476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256898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89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2"/>
            <a:ext cx="9144000" cy="685585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272303" y="6356351"/>
            <a:ext cx="8548968" cy="378818"/>
          </a:xfrm>
          <a:prstGeom prst="rect">
            <a:avLst/>
          </a:prstGeom>
          <a:solidFill>
            <a:srgbClr val="23689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0566" y="206738"/>
            <a:ext cx="6980705" cy="895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216" y="1563684"/>
            <a:ext cx="8548968" cy="45073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9369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r>
              <a:rPr lang="fr-FR" dirty="0"/>
              <a:t>http://www.univ-montp3.fr/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5378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venir Book" charset="0"/>
                <a:ea typeface="Avenir Book" charset="0"/>
                <a:cs typeface="Avenir Book" charset="0"/>
              </a:defRPr>
            </a:lvl1pPr>
          </a:lstStyle>
          <a:p>
            <a:fld id="{9F5EB459-6BC5-9E4D-90D2-27C5E13D9F42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2" name="Image 11" descr="LOGO-VIOLET-VF.pn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594373" cy="1141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4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2" r:id="rId3"/>
    <p:sldLayoutId id="2147483673" r:id="rId4"/>
    <p:sldLayoutId id="2147483675" r:id="rId5"/>
    <p:sldLayoutId id="2147483674" r:id="rId6"/>
    <p:sldLayoutId id="2147483663" r:id="rId7"/>
    <p:sldLayoutId id="2147483664" r:id="rId8"/>
    <p:sldLayoutId id="2147483665" r:id="rId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rgbClr val="236896"/>
          </a:solidFill>
          <a:latin typeface="Avenir Book" charset="0"/>
          <a:ea typeface="Avenir Book" charset="0"/>
          <a:cs typeface="Avenir Book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venir Book" charset="0"/>
          <a:ea typeface="Avenir Book" charset="0"/>
          <a:cs typeface="Avenir Book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0833" y="3531533"/>
            <a:ext cx="7772400" cy="1006476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principales différences entre les systèmes d’exploitation </a:t>
            </a:r>
            <a:br>
              <a:rPr lang="fr-FR" b="1" dirty="0"/>
            </a:br>
            <a:r>
              <a:rPr lang="fr-FR" b="1" dirty="0"/>
              <a:t>MAC OS et Windows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73942" y="4552757"/>
            <a:ext cx="6858000" cy="1655762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090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Dock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9369" y="1054873"/>
            <a:ext cx="8491815" cy="4663926"/>
          </a:xfrm>
        </p:spPr>
        <p:txBody>
          <a:bodyPr>
            <a:normAutofit/>
          </a:bodyPr>
          <a:lstStyle/>
          <a:p>
            <a:r>
              <a:rPr lang="fr-FR" sz="2000" dirty="0"/>
              <a:t>L’équivalent de la barre des tâches s’appelle le </a:t>
            </a:r>
            <a:r>
              <a:rPr lang="fr-FR" sz="2000" dirty="0">
                <a:solidFill>
                  <a:srgbClr val="FF0000"/>
                </a:solidFill>
              </a:rPr>
              <a:t>Dock</a:t>
            </a:r>
          </a:p>
          <a:p>
            <a:pPr lvl="1"/>
            <a:r>
              <a:rPr lang="fr-FR" dirty="0"/>
              <a:t>raccourcis vers applications préférées</a:t>
            </a:r>
          </a:p>
          <a:p>
            <a:pPr lvl="1"/>
            <a:r>
              <a:rPr lang="fr-FR" dirty="0"/>
              <a:t>raccourcis vers applications </a:t>
            </a:r>
            <a:r>
              <a:rPr lang="fr-FR" dirty="0">
                <a:solidFill>
                  <a:srgbClr val="FF0000"/>
                </a:solidFill>
              </a:rPr>
              <a:t>ouvertes</a:t>
            </a:r>
            <a:r>
              <a:rPr lang="fr-FR" dirty="0"/>
              <a:t> </a:t>
            </a:r>
            <a:br>
              <a:rPr lang="fr-FR" dirty="0"/>
            </a:br>
            <a:r>
              <a:rPr lang="fr-FR" dirty="0"/>
              <a:t>		(signalées par un symbole sous l’icône ou à côté)</a:t>
            </a:r>
          </a:p>
          <a:p>
            <a:pPr lvl="1"/>
            <a:r>
              <a:rPr lang="fr-FR" dirty="0"/>
              <a:t>raccourcis vers dossiers/fichiers préférés</a:t>
            </a:r>
          </a:p>
          <a:p>
            <a:pPr lvl="1"/>
            <a:r>
              <a:rPr lang="fr-FR" dirty="0"/>
              <a:t>raccourcis vers fenêtres iconifiées</a:t>
            </a:r>
          </a:p>
          <a:p>
            <a:r>
              <a:rPr lang="fr-FR" dirty="0"/>
              <a:t>Se paramètre :</a:t>
            </a:r>
          </a:p>
          <a:p>
            <a:pPr lvl="1"/>
            <a:r>
              <a:rPr lang="fr-FR" dirty="0"/>
              <a:t>insertion par déplacement</a:t>
            </a:r>
          </a:p>
          <a:p>
            <a:pPr lvl="1"/>
            <a:r>
              <a:rPr lang="fr-FR" dirty="0"/>
              <a:t>menu contextuel icône pour garder/supprimer</a:t>
            </a:r>
          </a:p>
          <a:p>
            <a:pPr lvl="1"/>
            <a:r>
              <a:rPr lang="fr-FR" dirty="0"/>
              <a:t>peut se placer à gauche ou droite ou en bas (menu contextuel de la barre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http://www.univ-montp3.fr/miap/ens/info/</a:t>
            </a:r>
            <a:endParaRPr lang="fr-FR" dirty="0"/>
          </a:p>
        </p:txBody>
      </p:sp>
      <p:pic>
        <p:nvPicPr>
          <p:cNvPr id="7" name="Image 6" descr="Doc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30907"/>
            <a:ext cx="9144000" cy="1727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456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3" y="66014"/>
            <a:ext cx="6923361" cy="1325563"/>
          </a:xfrm>
        </p:spPr>
        <p:txBody>
          <a:bodyPr/>
          <a:lstStyle/>
          <a:p>
            <a:r>
              <a:rPr lang="fr-FR" dirty="0"/>
              <a:t>Fenêtres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346" y="1692425"/>
            <a:ext cx="8491815" cy="4663926"/>
          </a:xfrm>
        </p:spPr>
        <p:txBody>
          <a:bodyPr>
            <a:normAutofit/>
          </a:bodyPr>
          <a:lstStyle/>
          <a:p>
            <a:r>
              <a:rPr lang="fr-FR" dirty="0"/>
              <a:t>Toujours 3 boutons pour fermer, iconifier, agrandir</a:t>
            </a:r>
          </a:p>
          <a:p>
            <a:r>
              <a:rPr lang="fr-FR" dirty="0"/>
              <a:t>Toujours possibilité de redéfinir la taille de la fenêtre</a:t>
            </a:r>
          </a:p>
          <a:p>
            <a:r>
              <a:rPr lang="fr-FR" dirty="0"/>
              <a:t>Différence majeure :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La barre des menus n’est pas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attachée à la fenêtre mais 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systématiquement en haut de </a:t>
            </a: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l’écran.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797629" y="6385549"/>
            <a:ext cx="3317421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pic>
        <p:nvPicPr>
          <p:cNvPr id="7" name="Image 6" descr="fen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6174" y="2676381"/>
            <a:ext cx="4575010" cy="3890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411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Barre </a:t>
            </a:r>
            <a:r>
              <a:rPr lang="fr-FR" dirty="0" err="1"/>
              <a:t>deS</a:t>
            </a:r>
            <a:r>
              <a:rPr lang="fr-FR" dirty="0"/>
              <a:t> MENUS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786743" y="6356351"/>
            <a:ext cx="3328307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Pomme (logo d’Apple)</a:t>
            </a:r>
          </a:p>
          <a:p>
            <a:pPr lvl="1"/>
            <a:r>
              <a:rPr lang="fr-FR" dirty="0"/>
              <a:t>Fonctions principales : Préférences Systèmes (paramétrage), Forcer à quitter (pour tuer applications bloquées), </a:t>
            </a:r>
            <a:r>
              <a:rPr lang="fr-FR" dirty="0">
                <a:solidFill>
                  <a:srgbClr val="FF0000"/>
                </a:solidFill>
              </a:rPr>
              <a:t>Éteindre, </a:t>
            </a:r>
            <a:r>
              <a:rPr lang="is-IS" dirty="0"/>
              <a:t>…</a:t>
            </a:r>
          </a:p>
          <a:p>
            <a:r>
              <a:rPr lang="is-IS" dirty="0"/>
              <a:t>Nom </a:t>
            </a:r>
            <a:r>
              <a:rPr lang="is-IS" dirty="0">
                <a:solidFill>
                  <a:srgbClr val="FF0000"/>
                </a:solidFill>
              </a:rPr>
              <a:t>application active</a:t>
            </a:r>
            <a:r>
              <a:rPr lang="is-IS" dirty="0"/>
              <a:t> : celle à laquelle les menus se rapportent</a:t>
            </a:r>
          </a:p>
        </p:txBody>
      </p:sp>
      <p:pic>
        <p:nvPicPr>
          <p:cNvPr id="11" name="Image 10" descr="menu-fin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9808"/>
            <a:ext cx="9144000" cy="88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166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 err="1"/>
              <a:t>GestionNAIRE</a:t>
            </a:r>
            <a:r>
              <a:rPr lang="fr-FR" dirty="0"/>
              <a:t> DE FICHIERS = </a:t>
            </a:r>
            <a:r>
              <a:rPr lang="fr-FR" dirty="0">
                <a:solidFill>
                  <a:srgbClr val="FF0000"/>
                </a:solidFill>
              </a:rPr>
              <a:t>FINDER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Accessible : en cliquant sur icône du disque dur ou de la poubelle</a:t>
            </a:r>
          </a:p>
          <a:p>
            <a:r>
              <a:rPr lang="fr-FR" sz="2000" dirty="0"/>
              <a:t>Barre latérale fenêtre </a:t>
            </a:r>
            <a:r>
              <a:rPr lang="fr-FR" sz="2000" dirty="0" err="1"/>
              <a:t>finder</a:t>
            </a:r>
            <a:r>
              <a:rPr lang="fr-FR" sz="2000" dirty="0"/>
              <a:t> contient raccourcis vers dossiers préférés (paramétrable)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Conseil : utilisez un affichage par listes </a:t>
            </a:r>
          </a:p>
          <a:p>
            <a:pPr lvl="1"/>
            <a:r>
              <a:rPr lang="fr-FR" dirty="0"/>
              <a:t>riche en information</a:t>
            </a:r>
          </a:p>
          <a:p>
            <a:pPr lvl="1"/>
            <a:r>
              <a:rPr lang="fr-FR" dirty="0"/>
              <a:t>tris faciles par nom, date de modification, </a:t>
            </a:r>
            <a:r>
              <a:rPr lang="is-IS" dirty="0"/>
              <a:t>…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721429" y="6356351"/>
            <a:ext cx="3393621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</p:spTree>
    <p:extLst>
      <p:ext uri="{BB962C8B-B14F-4D97-AF65-F5344CB8AC3E}">
        <p14:creationId xmlns:p14="http://schemas.microsoft.com/office/powerpoint/2010/main" val="2893392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Gestion de vos fichiers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Important :</a:t>
            </a:r>
          </a:p>
          <a:p>
            <a:pPr lvl="1"/>
            <a:r>
              <a:rPr lang="fr-FR" dirty="0"/>
              <a:t>Gérez tous vos documents dans dossier « Documents »</a:t>
            </a:r>
          </a:p>
          <a:p>
            <a:pPr lvl="2"/>
            <a:r>
              <a:rPr lang="fr-FR" dirty="0"/>
              <a:t>but = savoir où sont vos fichiers</a:t>
            </a:r>
            <a:r>
              <a:rPr lang="is-IS" dirty="0"/>
              <a:t>… </a:t>
            </a:r>
            <a:br>
              <a:rPr lang="is-IS" dirty="0"/>
            </a:br>
            <a:r>
              <a:rPr lang="is-IS" dirty="0"/>
              <a:t>                                          capital un jour d’examen</a:t>
            </a:r>
          </a:p>
          <a:p>
            <a:r>
              <a:rPr lang="fr-FR" dirty="0"/>
              <a:t>A savoir (particularité d’installation en salle de </a:t>
            </a:r>
            <a:r>
              <a:rPr lang="fr-FR"/>
              <a:t>TD)</a:t>
            </a:r>
            <a:endParaRPr lang="fr-FR" dirty="0"/>
          </a:p>
          <a:p>
            <a:pPr lvl="1"/>
            <a:r>
              <a:rPr lang="fr-FR" dirty="0"/>
              <a:t>impossible d’écrire sur le bureau (pas de fichier, ni dossier)</a:t>
            </a:r>
          </a:p>
          <a:p>
            <a:pPr lvl="1"/>
            <a:r>
              <a:rPr lang="fr-FR" dirty="0"/>
              <a:t>d’autres emplacements avec droits limités (par exemple, zone de téléchargement de certains navigateurs)</a:t>
            </a:r>
          </a:p>
          <a:p>
            <a:r>
              <a:rPr lang="fr-FR" dirty="0"/>
              <a:t>A savoir :</a:t>
            </a:r>
          </a:p>
          <a:p>
            <a:pPr lvl="1"/>
            <a:r>
              <a:rPr lang="fr-FR" dirty="0"/>
              <a:t>les machines partagées (salle de TD, pavillon informatique, </a:t>
            </a:r>
            <a:r>
              <a:rPr lang="is-IS" dirty="0"/>
              <a:t>…) sont régulièrement nettoyées</a:t>
            </a:r>
          </a:p>
          <a:p>
            <a:pPr lvl="2"/>
            <a:r>
              <a:rPr lang="is-IS" dirty="0"/>
              <a:t>sauvegardez vos fichiers (clé USB, mail, espace personnel en ligne (ex : sur Moodle), ...)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99657" y="6356351"/>
            <a:ext cx="3415393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</p:spTree>
    <p:extLst>
      <p:ext uri="{BB962C8B-B14F-4D97-AF65-F5344CB8AC3E}">
        <p14:creationId xmlns:p14="http://schemas.microsoft.com/office/powerpoint/2010/main" val="749384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87625" y="171470"/>
            <a:ext cx="6863399" cy="847861"/>
          </a:xfrm>
        </p:spPr>
        <p:txBody>
          <a:bodyPr/>
          <a:lstStyle/>
          <a:p>
            <a:r>
              <a:rPr lang="fr-FR" dirty="0"/>
              <a:t>Adaptez les Raccourcis Clavier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/>
              <a:t>Remplacez CTRL par CMD</a:t>
            </a:r>
          </a:p>
          <a:p>
            <a:pPr lvl="1"/>
            <a:r>
              <a:rPr lang="fr-FR" sz="2000" dirty="0"/>
              <a:t>CMD-C, CMD-V, CMD-X au lieu de CTRL-C, CTRL-V, CTRL-X pour les opérations de copier-coller-couper</a:t>
            </a:r>
          </a:p>
          <a:p>
            <a:pPr lvl="1"/>
            <a:r>
              <a:rPr lang="fr-FR" sz="2000" dirty="0"/>
              <a:t>CMD-A au lieu de CTRL-A pour la sélection de toute une page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t>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pic>
        <p:nvPicPr>
          <p:cNvPr id="6" name="Image 5" descr="touche_command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7586" y="1437071"/>
            <a:ext cx="365022" cy="387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878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Recherche DE FICHIERS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« </a:t>
            </a:r>
            <a:r>
              <a:rPr lang="fr-FR" dirty="0" err="1"/>
              <a:t>spotlight</a:t>
            </a:r>
            <a:r>
              <a:rPr lang="fr-FR" dirty="0"/>
              <a:t> » (nom de l’utilitaire de recherche) :</a:t>
            </a:r>
          </a:p>
          <a:p>
            <a:pPr lvl="1"/>
            <a:r>
              <a:rPr lang="fr-FR" dirty="0"/>
              <a:t>espace de recherche dans la barre d’outils d’une fenêtre de Finder  (Attention ! La barre d’outils peut être masquée)</a:t>
            </a:r>
          </a:p>
          <a:p>
            <a:pPr lvl="1"/>
            <a:endParaRPr lang="fr-FR" dirty="0"/>
          </a:p>
          <a:p>
            <a:r>
              <a:rPr lang="fr-FR" dirty="0"/>
              <a:t>Remarque : </a:t>
            </a:r>
            <a:br>
              <a:rPr lang="fr-FR" dirty="0"/>
            </a:br>
            <a:r>
              <a:rPr lang="fr-FR" dirty="0"/>
              <a:t>les applications sont dans le dossier « Applications » </a:t>
            </a:r>
            <a:br>
              <a:rPr lang="fr-FR" dirty="0"/>
            </a:br>
            <a:r>
              <a:rPr lang="fr-FR" dirty="0"/>
              <a:t>(ou dans des dossiers de ce dossier : exemple le traitement de texte « Word » est dans le dossier « Microsoft Office » (nom de la suite de bureautique))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721429" y="6356351"/>
            <a:ext cx="3393621" cy="365125"/>
          </a:xfrm>
        </p:spPr>
        <p:txBody>
          <a:bodyPr/>
          <a:lstStyle/>
          <a:p>
            <a:r>
              <a:rPr lang="fr-FR" dirty="0"/>
              <a:t>https://www.univ-montp3.fr/</a:t>
            </a:r>
            <a:r>
              <a:rPr lang="fr-FR" dirty="0" err="1"/>
              <a:t>miap</a:t>
            </a:r>
            <a:r>
              <a:rPr lang="fr-FR" dirty="0"/>
              <a:t>/</a:t>
            </a:r>
            <a:r>
              <a:rPr lang="fr-FR" dirty="0" err="1"/>
              <a:t>ens</a:t>
            </a:r>
            <a:r>
              <a:rPr lang="fr-FR" dirty="0"/>
              <a:t>/info/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EB459-6BC5-9E4D-90D2-27C5E13D9F42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05983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1599</TotalTime>
  <Words>556</Words>
  <Application>Microsoft Macintosh PowerPoint</Application>
  <PresentationFormat>Affichage à l'écran (4:3)</PresentationFormat>
  <Paragraphs>71</Paragraphs>
  <Slides>8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Avenir Book</vt:lpstr>
      <vt:lpstr>Calibri</vt:lpstr>
      <vt:lpstr>Thème Office</vt:lpstr>
      <vt:lpstr>principales différences entre les systèmes d’exploitation  MAC OS et Windows</vt:lpstr>
      <vt:lpstr>Dock</vt:lpstr>
      <vt:lpstr>Fenêtres</vt:lpstr>
      <vt:lpstr>Barre deS MENUS</vt:lpstr>
      <vt:lpstr>GestionNAIRE DE FICHIERS = FINDER</vt:lpstr>
      <vt:lpstr>Gestion de vos fichiers</vt:lpstr>
      <vt:lpstr>Adaptez les Raccourcis Clavier</vt:lpstr>
      <vt:lpstr>Recherche DE FICHIERS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bringay@gmail.com</dc:creator>
  <cp:lastModifiedBy>Harry Cot</cp:lastModifiedBy>
  <cp:revision>180</cp:revision>
  <dcterms:created xsi:type="dcterms:W3CDTF">2016-06-22T20:29:37Z</dcterms:created>
  <dcterms:modified xsi:type="dcterms:W3CDTF">2021-09-09T09:24:47Z</dcterms:modified>
</cp:coreProperties>
</file>