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11"/>
  </p:notesMasterIdLst>
  <p:sldIdLst>
    <p:sldId id="256" r:id="rId2"/>
    <p:sldId id="330" r:id="rId3"/>
    <p:sldId id="269" r:id="rId4"/>
    <p:sldId id="322" r:id="rId5"/>
    <p:sldId id="332" r:id="rId6"/>
    <p:sldId id="335" r:id="rId7"/>
    <p:sldId id="286" r:id="rId8"/>
    <p:sldId id="333" r:id="rId9"/>
    <p:sldId id="321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6898"/>
    <a:srgbClr val="F7F9FF"/>
    <a:srgbClr val="236896"/>
    <a:srgbClr val="E6ECF5"/>
    <a:srgbClr val="226895"/>
    <a:srgbClr val="2676AC"/>
    <a:srgbClr val="1351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097" autoAdjust="0"/>
    <p:restoredTop sz="92653"/>
  </p:normalViewPr>
  <p:slideViewPr>
    <p:cSldViewPr snapToGrid="0" snapToObjects="1">
      <p:cViewPr varScale="1">
        <p:scale>
          <a:sx n="118" d="100"/>
          <a:sy n="118" d="100"/>
        </p:scale>
        <p:origin x="1032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F776C1-37B3-274A-9F4E-C21785A7653E}" type="datetimeFigureOut">
              <a:rPr lang="fr-FR" smtClean="0"/>
              <a:t>08/01/2025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8D4A18-D75E-AD44-BDF3-5EEB53AFDB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749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fotomelia.com/downloads/bonhomme-blanc-3d-informatique-ordinateur-images-gratuites/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Nouveau : on insiste</a:t>
            </a:r>
            <a:r>
              <a:rPr lang="fr-FR" baseline="0" dirty="0"/>
              <a:t> sur la partie formation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D4A18-D75E-AD44-BDF3-5EEB53AFDB63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65485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Photo libre de droit, récupérée sur </a:t>
            </a:r>
            <a:r>
              <a:rPr lang="fr-FR" dirty="0" err="1"/>
              <a:t>Fotomelia</a:t>
            </a:r>
            <a:r>
              <a:rPr lang="fr-FR" dirty="0"/>
              <a:t> le 6 juillet 2019, 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https://fotomelia.com/downloads/bonhomme-blanc-3d-informatique-ordinateur-images-gratuites/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sous licence CC0, non nécessité de citer source, taille photo réduite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D4A18-D75E-AD44-BDF3-5EEB53AFDB63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67699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6045268-C48E-9948-A5FC-1E6DE03688ED}" type="slidenum">
              <a:rPr lang="fr-FR"/>
              <a:pPr>
                <a:defRPr/>
              </a:pPr>
              <a:t>3</a:t>
            </a:fld>
            <a:endParaRPr lang="fr-FR"/>
          </a:p>
        </p:txBody>
      </p:sp>
      <p:sp>
        <p:nvSpPr>
          <p:cNvPr id="201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GB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38398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6045268-C48E-9948-A5FC-1E6DE03688ED}" type="slidenum">
              <a:rPr lang="fr-FR"/>
              <a:pPr>
                <a:defRPr/>
              </a:pPr>
              <a:t>4</a:t>
            </a:fld>
            <a:endParaRPr lang="fr-FR"/>
          </a:p>
        </p:txBody>
      </p:sp>
      <p:sp>
        <p:nvSpPr>
          <p:cNvPr id="201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GB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80881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D4A18-D75E-AD44-BDF3-5EEB53AFDB63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90371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D4A18-D75E-AD44-BDF3-5EEB53AFDB63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78408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D4A18-D75E-AD44-BDF3-5EEB53AFDB63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90371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D4A18-D75E-AD44-BDF3-5EEB53AFDB63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31474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1627094"/>
            <a:ext cx="9144000" cy="5230906"/>
          </a:xfrm>
          <a:prstGeom prst="rect">
            <a:avLst/>
          </a:prstGeom>
          <a:solidFill>
            <a:srgbClr val="2368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53109"/>
            <a:ext cx="7772400" cy="1006476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046817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Cliquez pour modifier le style des sous-titres du masque</a:t>
            </a:r>
            <a:endParaRPr lang="en-US" dirty="0"/>
          </a:p>
        </p:txBody>
      </p:sp>
      <p:pic>
        <p:nvPicPr>
          <p:cNvPr id="7" name="Image 6" descr="LOGO-VIOLET-VF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8677" y="13510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9776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abar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1627094"/>
            <a:ext cx="9144000" cy="5230906"/>
          </a:xfrm>
          <a:prstGeom prst="rect">
            <a:avLst/>
          </a:prstGeom>
          <a:solidFill>
            <a:srgbClr val="2368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Image 6" descr="LOGO-VIOLET-VF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0049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9331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7785" y="171470"/>
            <a:ext cx="6863399" cy="847861"/>
          </a:xfrm>
        </p:spPr>
        <p:txBody>
          <a:bodyPr>
            <a:normAutofit/>
          </a:bodyPr>
          <a:lstStyle>
            <a:lvl1pPr>
              <a:defRPr sz="2400" b="1" cap="none" baseline="0">
                <a:solidFill>
                  <a:srgbClr val="236896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9369" y="1437071"/>
            <a:ext cx="8491815" cy="4663926"/>
          </a:xfrm>
        </p:spPr>
        <p:txBody>
          <a:bodyPr>
            <a:normAutofit/>
          </a:bodyPr>
          <a:lstStyle>
            <a:lvl1pPr>
              <a:defRPr lang="fr-FR" sz="2200" b="0" kern="1200" cap="none" baseline="0" dirty="0" smtClean="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defRPr>
            </a:lvl1pPr>
            <a:lvl2pPr>
              <a:defRPr sz="2200">
                <a:latin typeface="Avenir Book" charset="0"/>
                <a:ea typeface="Avenir Book" charset="0"/>
                <a:cs typeface="Avenir Book" charset="0"/>
              </a:defRPr>
            </a:lvl2pPr>
            <a:lvl3pPr>
              <a:defRPr sz="2200">
                <a:latin typeface="Avenir Book" charset="0"/>
                <a:ea typeface="Avenir Book" charset="0"/>
                <a:cs typeface="Avenir Book" charset="0"/>
              </a:defRPr>
            </a:lvl3pPr>
            <a:lvl4pPr>
              <a:defRPr sz="2200">
                <a:latin typeface="Avenir Book" charset="0"/>
                <a:ea typeface="Avenir Book" charset="0"/>
                <a:cs typeface="Avenir Book" charset="0"/>
              </a:defRPr>
            </a:lvl4pPr>
            <a:lvl5pPr>
              <a:defRPr sz="2200">
                <a:latin typeface="Avenir Book" charset="0"/>
                <a:ea typeface="Avenir Book" charset="0"/>
                <a:cs typeface="Avenir Book" charset="0"/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fld id="{9F5EB459-6BC5-9E4D-90D2-27C5E13D9F42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404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 sans contenu + Pied de p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272303" y="6356351"/>
            <a:ext cx="8548968" cy="378818"/>
          </a:xfrm>
          <a:prstGeom prst="rect">
            <a:avLst/>
          </a:prstGeom>
          <a:solidFill>
            <a:srgbClr val="2368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4119" y="6356351"/>
            <a:ext cx="3180931" cy="365125"/>
          </a:xfrm>
        </p:spPr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fld id="{9F5EB459-6BC5-9E4D-90D2-27C5E13D9F42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9" name="Image 8" descr="LOGO-VIOLET-VF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1882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 sans contenu Sans Pied de p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LOGO-VIOLET-VF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0298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age fin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1627094"/>
            <a:ext cx="9144000" cy="5230906"/>
          </a:xfrm>
          <a:prstGeom prst="rect">
            <a:avLst/>
          </a:prstGeom>
          <a:solidFill>
            <a:srgbClr val="2368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/>
          <p:cNvSpPr/>
          <p:nvPr userDrawn="1"/>
        </p:nvSpPr>
        <p:spPr>
          <a:xfrm>
            <a:off x="0" y="3820081"/>
            <a:ext cx="91439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https://www.univ-montp3.fr/</a:t>
            </a:r>
            <a:r>
              <a:rPr lang="fr-FR" dirty="0" err="1">
                <a:solidFill>
                  <a:schemeClr val="bg1"/>
                </a:solidFill>
              </a:rPr>
              <a:t>miap</a:t>
            </a:r>
            <a:r>
              <a:rPr lang="fr-FR" dirty="0">
                <a:solidFill>
                  <a:schemeClr val="bg1"/>
                </a:solidFill>
              </a:rPr>
              <a:t>/</a:t>
            </a:r>
            <a:r>
              <a:rPr lang="fr-FR" dirty="0" err="1">
                <a:solidFill>
                  <a:schemeClr val="bg1"/>
                </a:solidFill>
              </a:rPr>
              <a:t>ens</a:t>
            </a:r>
            <a:r>
              <a:rPr lang="fr-FR" dirty="0">
                <a:solidFill>
                  <a:schemeClr val="bg1"/>
                </a:solidFill>
              </a:rPr>
              <a:t>/info/</a:t>
            </a:r>
          </a:p>
        </p:txBody>
      </p:sp>
      <p:pic>
        <p:nvPicPr>
          <p:cNvPr id="7" name="Image 6" descr="LOGO-VIOLET-VF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6537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3707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4119" y="6356351"/>
            <a:ext cx="3180931" cy="365125"/>
          </a:xfrm>
        </p:spPr>
        <p:txBody>
          <a:bodyPr/>
          <a:lstStyle/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4591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 sans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750" y="393046"/>
            <a:ext cx="6222626" cy="895257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>
              <a:defRPr>
                <a:solidFill>
                  <a:srgbClr val="256898"/>
                </a:solidFill>
              </a:defRPr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>
              <a:defRPr>
                <a:solidFill>
                  <a:srgbClr val="256898"/>
                </a:solidFill>
              </a:defRPr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883877" y="6356351"/>
            <a:ext cx="3231173" cy="365125"/>
          </a:xfrm>
        </p:spPr>
        <p:txBody>
          <a:bodyPr/>
          <a:lstStyle/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0934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 contenus avec tit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4941" y="365127"/>
            <a:ext cx="5961600" cy="804768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256898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256898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813538" y="6356351"/>
            <a:ext cx="3301512" cy="365125"/>
          </a:xfr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0897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42"/>
            <a:ext cx="9144000" cy="6855858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272303" y="6356351"/>
            <a:ext cx="8548968" cy="378818"/>
          </a:xfrm>
          <a:prstGeom prst="rect">
            <a:avLst/>
          </a:prstGeom>
          <a:solidFill>
            <a:srgbClr val="2368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40566" y="206738"/>
            <a:ext cx="6980705" cy="8952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2216" y="1563684"/>
            <a:ext cx="8548968" cy="45073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19369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53784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fld id="{9F5EB459-6BC5-9E4D-90D2-27C5E13D9F42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2" name="Image 11" descr="LOGO-VIOLET-VF.png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403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62" r:id="rId3"/>
    <p:sldLayoutId id="2147483673" r:id="rId4"/>
    <p:sldLayoutId id="2147483675" r:id="rId5"/>
    <p:sldLayoutId id="2147483674" r:id="rId6"/>
    <p:sldLayoutId id="2147483663" r:id="rId7"/>
    <p:sldLayoutId id="2147483664" r:id="rId8"/>
    <p:sldLayoutId id="2147483665" r:id="rId9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none" baseline="0">
          <a:solidFill>
            <a:srgbClr val="236896"/>
          </a:solidFill>
          <a:latin typeface="Avenir Book" charset="0"/>
          <a:ea typeface="Avenir Book" charset="0"/>
          <a:cs typeface="Avenir Book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iv-montp3.fr/miap/ens/info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png"/><Relationship Id="rId4" Type="http://schemas.openxmlformats.org/officeDocument/2006/relationships/hyperlink" Target="mailto:miap.cours_informatique@univ-montp3.f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90833" y="3531533"/>
            <a:ext cx="7772400" cy="1006476"/>
          </a:xfrm>
        </p:spPr>
        <p:txBody>
          <a:bodyPr>
            <a:normAutofit fontScale="90000"/>
          </a:bodyPr>
          <a:lstStyle/>
          <a:p>
            <a:r>
              <a:rPr lang="fr-FR" b="1" dirty="0"/>
              <a:t>Enseignements d’informatique :</a:t>
            </a:r>
            <a:br>
              <a:rPr lang="fr-FR" b="1" dirty="0"/>
            </a:br>
            <a:r>
              <a:rPr lang="fr-FR" b="1" dirty="0"/>
              <a:t>Quelques points importants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73942" y="4552757"/>
            <a:ext cx="6858000" cy="1655762"/>
          </a:xfrm>
        </p:spPr>
        <p:txBody>
          <a:bodyPr/>
          <a:lstStyle/>
          <a:p>
            <a:pPr marL="457200" indent="-457200" algn="l">
              <a:buFont typeface="Arial"/>
              <a:buChar char="•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60904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87623" y="66014"/>
            <a:ext cx="6923361" cy="1325563"/>
          </a:xfrm>
        </p:spPr>
        <p:txBody>
          <a:bodyPr/>
          <a:lstStyle/>
          <a:p>
            <a:r>
              <a:rPr lang="fr-FR" dirty="0"/>
              <a:t>Objectifs des enseignements en informatique en licence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1346" y="1164771"/>
            <a:ext cx="8491815" cy="3452385"/>
          </a:xfrm>
        </p:spPr>
        <p:txBody>
          <a:bodyPr>
            <a:normAutofit fontScale="92500" lnSpcReduction="10000"/>
          </a:bodyPr>
          <a:lstStyle/>
          <a:p>
            <a:r>
              <a:rPr lang="fr-FR" dirty="0"/>
              <a:t>Renforcer les </a:t>
            </a:r>
            <a:r>
              <a:rPr lang="fr-FR" b="1" dirty="0">
                <a:solidFill>
                  <a:srgbClr val="236896"/>
                </a:solidFill>
              </a:rPr>
              <a:t>compétences numériques </a:t>
            </a:r>
            <a:r>
              <a:rPr lang="fr-FR" dirty="0"/>
              <a:t>des étudiants</a:t>
            </a:r>
          </a:p>
          <a:p>
            <a:pPr lvl="1"/>
            <a:r>
              <a:rPr lang="fr-FR" dirty="0"/>
              <a:t>Utilisation </a:t>
            </a:r>
            <a:r>
              <a:rPr lang="fr-FR" b="1" dirty="0">
                <a:solidFill>
                  <a:srgbClr val="236896"/>
                </a:solidFill>
              </a:rPr>
              <a:t>efficace</a:t>
            </a:r>
            <a:r>
              <a:rPr lang="fr-FR" dirty="0">
                <a:solidFill>
                  <a:srgbClr val="236896"/>
                </a:solidFill>
              </a:rPr>
              <a:t> </a:t>
            </a:r>
            <a:r>
              <a:rPr lang="fr-FR" dirty="0"/>
              <a:t>d’un ordinateur pour usages de base (Communiquer, collaborer, conception de documents (rapports, mémoire, …), traitement de données, …)</a:t>
            </a:r>
          </a:p>
          <a:p>
            <a:pPr lvl="1"/>
            <a:r>
              <a:rPr lang="fr-FR" b="1" dirty="0">
                <a:solidFill>
                  <a:srgbClr val="236896"/>
                </a:solidFill>
              </a:rPr>
              <a:t>Capacité d’adaptation</a:t>
            </a:r>
          </a:p>
          <a:p>
            <a:pPr lvl="1"/>
            <a:r>
              <a:rPr lang="fr-FR" b="1" dirty="0">
                <a:solidFill>
                  <a:srgbClr val="236896"/>
                </a:solidFill>
              </a:rPr>
              <a:t>Bon usage (</a:t>
            </a:r>
            <a:r>
              <a:rPr lang="fr-FR" sz="2400" dirty="0"/>
              <a:t>Droits, Devoirs, Risques... )</a:t>
            </a:r>
          </a:p>
          <a:p>
            <a:r>
              <a:rPr lang="fr-FR" dirty="0"/>
              <a:t>Préparer à des certifications</a:t>
            </a:r>
          </a:p>
          <a:p>
            <a:pPr lvl="1"/>
            <a:r>
              <a:rPr lang="fr-FR" dirty="0"/>
              <a:t>Les enseignements de L1 s’appuient sur le même référentiel que la certification </a:t>
            </a:r>
            <a:r>
              <a:rPr lang="fr-FR" dirty="0" err="1"/>
              <a:t>Pix</a:t>
            </a:r>
            <a:r>
              <a:rPr lang="fr-FR" dirty="0"/>
              <a:t>.</a:t>
            </a:r>
          </a:p>
          <a:p>
            <a:pPr lvl="1"/>
            <a:r>
              <a:rPr lang="fr-FR" dirty="0"/>
              <a:t>L’université est centre de certification </a:t>
            </a:r>
            <a:r>
              <a:rPr lang="fr-FR" dirty="0" err="1"/>
              <a:t>Pix</a:t>
            </a:r>
            <a:r>
              <a:rPr lang="fr-FR" dirty="0"/>
              <a:t> (proposée en L2/L3 car durée de validité 3 ans).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t>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938550" y="6356351"/>
            <a:ext cx="3262993" cy="365125"/>
          </a:xfrm>
        </p:spPr>
        <p:txBody>
          <a:bodyPr/>
          <a:lstStyle/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2788355" y="4312817"/>
            <a:ext cx="2860947" cy="2043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9894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73574" y="0"/>
            <a:ext cx="6837449" cy="1325563"/>
          </a:xfrm>
        </p:spPr>
        <p:txBody>
          <a:bodyPr/>
          <a:lstStyle/>
          <a:p>
            <a:r>
              <a:rPr lang="fr-FR" dirty="0"/>
              <a:t>Organisation des enseignements en informatique en licence</a:t>
            </a: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658630" y="1391654"/>
            <a:ext cx="7886700" cy="4372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fr-FR" sz="2200" b="0" kern="1200" cap="none" baseline="0" dirty="0" smtClean="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 dirty="0">
                <a:solidFill>
                  <a:srgbClr val="236896"/>
                </a:solidFill>
              </a:rPr>
              <a:t>Enseignement </a:t>
            </a:r>
            <a:r>
              <a:rPr lang="fr-FR" b="1" dirty="0">
                <a:solidFill>
                  <a:srgbClr val="FF0000"/>
                </a:solidFill>
              </a:rPr>
              <a:t>obligatoire en L1</a:t>
            </a:r>
          </a:p>
          <a:p>
            <a:pPr lvl="1"/>
            <a:r>
              <a:rPr lang="fr-FR" b="1" dirty="0">
                <a:solidFill>
                  <a:srgbClr val="236896"/>
                </a:solidFill>
              </a:rPr>
              <a:t>Objectifs = compétences utiles en licence : </a:t>
            </a:r>
          </a:p>
          <a:p>
            <a:pPr lvl="2"/>
            <a:r>
              <a:rPr lang="fr-FR" dirty="0"/>
              <a:t>notion de bases, </a:t>
            </a:r>
          </a:p>
          <a:p>
            <a:pPr lvl="2"/>
            <a:r>
              <a:rPr lang="fr-FR" dirty="0"/>
              <a:t>styles en traitement de texte, </a:t>
            </a:r>
          </a:p>
          <a:p>
            <a:pPr lvl="2"/>
            <a:r>
              <a:rPr lang="fr-FR" dirty="0"/>
              <a:t>gestion taille de documents, </a:t>
            </a:r>
          </a:p>
          <a:p>
            <a:pPr lvl="2"/>
            <a:r>
              <a:rPr lang="fr-FR" dirty="0"/>
              <a:t>traitements de données, </a:t>
            </a:r>
          </a:p>
          <a:p>
            <a:pPr lvl="2"/>
            <a:r>
              <a:rPr lang="fr-FR" dirty="0"/>
              <a:t>travail collaboratif, </a:t>
            </a:r>
          </a:p>
          <a:p>
            <a:pPr lvl="2"/>
            <a:r>
              <a:rPr lang="fr-FR" dirty="0"/>
              <a:t>communication, </a:t>
            </a:r>
          </a:p>
          <a:p>
            <a:pPr lvl="2"/>
            <a:r>
              <a:rPr lang="fr-FR" dirty="0"/>
              <a:t>…</a:t>
            </a:r>
            <a:endParaRPr lang="fr-FR" b="1" dirty="0">
              <a:solidFill>
                <a:srgbClr val="236896"/>
              </a:solidFill>
            </a:endParaRPr>
          </a:p>
          <a:p>
            <a:pPr lvl="1"/>
            <a:r>
              <a:rPr lang="fr-FR" b="1" dirty="0">
                <a:solidFill>
                  <a:srgbClr val="236896"/>
                </a:solidFill>
              </a:rPr>
              <a:t>Semestre 1 : </a:t>
            </a:r>
            <a:r>
              <a:rPr lang="fr-FR" dirty="0"/>
              <a:t>niveau stage, </a:t>
            </a:r>
            <a:r>
              <a:rPr lang="fr-FR" b="1" dirty="0"/>
              <a:t>6 semaines</a:t>
            </a:r>
          </a:p>
          <a:p>
            <a:pPr lvl="1"/>
            <a:r>
              <a:rPr lang="fr-FR" b="1" dirty="0">
                <a:solidFill>
                  <a:srgbClr val="236896"/>
                </a:solidFill>
              </a:rPr>
              <a:t>Semestre 2 : </a:t>
            </a:r>
            <a:r>
              <a:rPr lang="fr-FR" dirty="0"/>
              <a:t>niveau standard </a:t>
            </a:r>
            <a:br>
              <a:rPr lang="fr-FR" dirty="0"/>
            </a:br>
            <a:r>
              <a:rPr lang="fr-FR" dirty="0"/>
              <a:t>(selon résultat du semestre 1 en </a:t>
            </a:r>
            <a:r>
              <a:rPr lang="fr-FR" b="1" dirty="0"/>
              <a:t>6 ou 10 semaines)</a:t>
            </a:r>
            <a:endParaRPr lang="fr-FR" dirty="0">
              <a:solidFill>
                <a:srgbClr val="00B050"/>
              </a:solidFill>
            </a:endParaRPr>
          </a:p>
        </p:txBody>
      </p:sp>
      <p:sp>
        <p:nvSpPr>
          <p:cNvPr id="7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6753784" y="6356351"/>
            <a:ext cx="2057400" cy="365125"/>
          </a:xfrm>
        </p:spPr>
        <p:txBody>
          <a:bodyPr/>
          <a:lstStyle/>
          <a:p>
            <a:fld id="{9F5EB459-6BC5-9E4D-90D2-27C5E13D9F42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939143" y="6356351"/>
            <a:ext cx="3175907" cy="365125"/>
          </a:xfrm>
        </p:spPr>
        <p:txBody>
          <a:bodyPr/>
          <a:lstStyle/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</p:spTree>
    <p:extLst>
      <p:ext uri="{BB962C8B-B14F-4D97-AF65-F5344CB8AC3E}">
        <p14:creationId xmlns:p14="http://schemas.microsoft.com/office/powerpoint/2010/main" val="2008220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73574" y="0"/>
            <a:ext cx="6837449" cy="1325563"/>
          </a:xfrm>
        </p:spPr>
        <p:txBody>
          <a:bodyPr/>
          <a:lstStyle/>
          <a:p>
            <a:r>
              <a:rPr lang="fr-FR" dirty="0"/>
              <a:t>Organisation des enseignements en informatique en licence</a:t>
            </a: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658630" y="1132115"/>
            <a:ext cx="7886700" cy="5116286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fr-FR" sz="2200" b="0" kern="1200" cap="none" baseline="0" dirty="0" smtClean="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fr-FR" b="1" dirty="0">
                <a:solidFill>
                  <a:srgbClr val="236896"/>
                </a:solidFill>
              </a:rPr>
              <a:t>Enseignement </a:t>
            </a:r>
            <a:r>
              <a:rPr lang="fr-FR" b="1" dirty="0">
                <a:solidFill>
                  <a:srgbClr val="FF0000"/>
                </a:solidFill>
              </a:rPr>
              <a:t>optionnel en L2/L3</a:t>
            </a:r>
          </a:p>
          <a:p>
            <a:pPr lvl="1">
              <a:lnSpc>
                <a:spcPct val="120000"/>
              </a:lnSpc>
            </a:pPr>
            <a:r>
              <a:rPr lang="fr-FR" b="1" dirty="0">
                <a:solidFill>
                  <a:srgbClr val="236896"/>
                </a:solidFill>
              </a:rPr>
              <a:t>Semestre 1 2024-2025 (évolution probable en 2025-2026)</a:t>
            </a:r>
          </a:p>
          <a:p>
            <a:pPr lvl="2">
              <a:lnSpc>
                <a:spcPct val="120000"/>
              </a:lnSpc>
            </a:pPr>
            <a:r>
              <a:rPr lang="fr-FR" b="1" dirty="0">
                <a:solidFill>
                  <a:srgbClr val="236896"/>
                </a:solidFill>
              </a:rPr>
              <a:t>Niveau standard (10 semaines) si non validé</a:t>
            </a:r>
          </a:p>
          <a:p>
            <a:pPr lvl="2">
              <a:lnSpc>
                <a:spcPct val="120000"/>
              </a:lnSpc>
            </a:pPr>
            <a:r>
              <a:rPr lang="fr-FR" b="1" dirty="0">
                <a:solidFill>
                  <a:srgbClr val="236896"/>
                </a:solidFill>
              </a:rPr>
              <a:t>Niveaux spécialisés sinon, au choix parmi</a:t>
            </a:r>
            <a:endParaRPr lang="fr-FR" dirty="0">
              <a:solidFill>
                <a:srgbClr val="236896"/>
              </a:solidFill>
            </a:endParaRPr>
          </a:p>
          <a:p>
            <a:pPr lvl="3">
              <a:lnSpc>
                <a:spcPct val="120000"/>
              </a:lnSpc>
            </a:pPr>
            <a:r>
              <a:rPr lang="fr-FR" dirty="0"/>
              <a:t>Perfectionnement et préparation certification </a:t>
            </a:r>
            <a:r>
              <a:rPr lang="fr-FR" dirty="0" err="1"/>
              <a:t>Pix</a:t>
            </a:r>
            <a:endParaRPr lang="fr-FR" dirty="0"/>
          </a:p>
          <a:p>
            <a:pPr lvl="3">
              <a:lnSpc>
                <a:spcPct val="120000"/>
              </a:lnSpc>
            </a:pPr>
            <a:r>
              <a:rPr lang="fr-FR" dirty="0"/>
              <a:t>Spécialisation Documents avec </a:t>
            </a:r>
            <a:r>
              <a:rPr lang="fr-FR" dirty="0" err="1"/>
              <a:t>LaTeX</a:t>
            </a:r>
            <a:endParaRPr lang="fr-FR" dirty="0"/>
          </a:p>
          <a:p>
            <a:pPr lvl="3">
              <a:lnSpc>
                <a:spcPct val="120000"/>
              </a:lnSpc>
            </a:pPr>
            <a:r>
              <a:rPr lang="fr-FR" dirty="0"/>
              <a:t>Spécialisation Tableur</a:t>
            </a:r>
          </a:p>
          <a:p>
            <a:pPr lvl="3">
              <a:lnSpc>
                <a:spcPct val="120000"/>
              </a:lnSpc>
            </a:pPr>
            <a:r>
              <a:rPr lang="fr-FR" dirty="0"/>
              <a:t>Spécialisation Projet</a:t>
            </a:r>
          </a:p>
          <a:p>
            <a:pPr lvl="1">
              <a:lnSpc>
                <a:spcPct val="120000"/>
              </a:lnSpc>
            </a:pPr>
            <a:r>
              <a:rPr lang="fr-FR" b="1" dirty="0">
                <a:solidFill>
                  <a:srgbClr val="236896"/>
                </a:solidFill>
              </a:rPr>
              <a:t>Semestre </a:t>
            </a:r>
            <a:r>
              <a:rPr lang="fr-FR" b="1">
                <a:solidFill>
                  <a:srgbClr val="236896"/>
                </a:solidFill>
              </a:rPr>
              <a:t>2 2024-2025 (évolution probable en 2025-2026)</a:t>
            </a:r>
            <a:endParaRPr lang="fr-FR" b="1" dirty="0">
              <a:solidFill>
                <a:srgbClr val="236896"/>
              </a:solidFill>
            </a:endParaRPr>
          </a:p>
          <a:p>
            <a:pPr lvl="2">
              <a:lnSpc>
                <a:spcPct val="120000"/>
              </a:lnSpc>
            </a:pPr>
            <a:r>
              <a:rPr lang="fr-FR" b="1" dirty="0">
                <a:solidFill>
                  <a:srgbClr val="236896"/>
                </a:solidFill>
              </a:rPr>
              <a:t>Niveaux spécialisés au choix parmi </a:t>
            </a:r>
            <a:r>
              <a:rPr lang="fr-FR" sz="1900" b="1" dirty="0">
                <a:solidFill>
                  <a:srgbClr val="236896"/>
                </a:solidFill>
              </a:rPr>
              <a:t>(niveaux ouverts si suffisamment d’étudiants)</a:t>
            </a:r>
          </a:p>
          <a:p>
            <a:pPr lvl="3">
              <a:lnSpc>
                <a:spcPct val="120000"/>
              </a:lnSpc>
            </a:pPr>
            <a:r>
              <a:rPr lang="fr-FR" dirty="0"/>
              <a:t>Perfectionnement et préparation certif. </a:t>
            </a:r>
            <a:r>
              <a:rPr lang="fr-FR" dirty="0" err="1"/>
              <a:t>Pix</a:t>
            </a:r>
            <a:r>
              <a:rPr lang="fr-FR" dirty="0"/>
              <a:t> </a:t>
            </a:r>
            <a:r>
              <a:rPr lang="fr-FR" sz="1900" dirty="0"/>
              <a:t>(si non fait au S1)</a:t>
            </a:r>
          </a:p>
          <a:p>
            <a:pPr lvl="3">
              <a:lnSpc>
                <a:spcPct val="120000"/>
              </a:lnSpc>
            </a:pPr>
            <a:r>
              <a:rPr lang="fr-FR" dirty="0"/>
              <a:t>Spécialisation Web </a:t>
            </a:r>
            <a:r>
              <a:rPr lang="fr-FR" sz="1900" dirty="0"/>
              <a:t>(CSS/HTML)</a:t>
            </a:r>
          </a:p>
          <a:p>
            <a:pPr lvl="3">
              <a:lnSpc>
                <a:spcPct val="120000"/>
              </a:lnSpc>
            </a:pPr>
            <a:r>
              <a:rPr lang="fr-FR" dirty="0"/>
              <a:t>Spécialisation BD </a:t>
            </a:r>
            <a:r>
              <a:rPr lang="fr-FR" sz="1900" dirty="0"/>
              <a:t>(Bases de données)</a:t>
            </a:r>
          </a:p>
          <a:p>
            <a:pPr lvl="3">
              <a:lnSpc>
                <a:spcPct val="120000"/>
              </a:lnSpc>
            </a:pPr>
            <a:r>
              <a:rPr lang="fr-FR" dirty="0"/>
              <a:t>Spécialisation Scratch </a:t>
            </a:r>
            <a:r>
              <a:rPr lang="fr-FR" sz="1900" dirty="0"/>
              <a:t>(nouveau, initiation à un langage utilisé en primaire)</a:t>
            </a:r>
          </a:p>
          <a:p>
            <a:pPr>
              <a:lnSpc>
                <a:spcPct val="120000"/>
              </a:lnSpc>
            </a:pPr>
            <a:r>
              <a:rPr lang="fr-FR" dirty="0">
                <a:solidFill>
                  <a:srgbClr val="00B050"/>
                </a:solidFill>
              </a:rPr>
              <a:t>Remarque sur niveaux spécialisés : expertise valorisable dans la vie professionnelle</a:t>
            </a:r>
          </a:p>
        </p:txBody>
      </p:sp>
      <p:sp>
        <p:nvSpPr>
          <p:cNvPr id="7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6753784" y="6356351"/>
            <a:ext cx="2057400" cy="365125"/>
          </a:xfrm>
        </p:spPr>
        <p:txBody>
          <a:bodyPr/>
          <a:lstStyle/>
          <a:p>
            <a:fld id="{9F5EB459-6BC5-9E4D-90D2-27C5E13D9F42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754086" y="6356351"/>
            <a:ext cx="3219450" cy="365125"/>
          </a:xfrm>
        </p:spPr>
        <p:txBody>
          <a:bodyPr/>
          <a:lstStyle/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</p:spTree>
    <p:extLst>
      <p:ext uri="{BB962C8B-B14F-4D97-AF65-F5344CB8AC3E}">
        <p14:creationId xmlns:p14="http://schemas.microsoft.com/office/powerpoint/2010/main" val="3209087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87625" y="171470"/>
            <a:ext cx="6863399" cy="847861"/>
          </a:xfrm>
        </p:spPr>
        <p:txBody>
          <a:bodyPr/>
          <a:lstStyle/>
          <a:p>
            <a:r>
              <a:rPr lang="fr-FR" dirty="0"/>
              <a:t>Présence obligatoire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19369" y="1117600"/>
            <a:ext cx="8491815" cy="5238751"/>
          </a:xfrm>
        </p:spPr>
        <p:txBody>
          <a:bodyPr>
            <a:normAutofit/>
          </a:bodyPr>
          <a:lstStyle/>
          <a:p>
            <a:r>
              <a:rPr lang="fr-FR" sz="2000" dirty="0"/>
              <a:t>Pour réussir !</a:t>
            </a:r>
          </a:p>
          <a:p>
            <a:r>
              <a:rPr lang="fr-FR" sz="2000" dirty="0"/>
              <a:t>Pénalités d’absence (lourde) à partir de la troisième absence non justifiée</a:t>
            </a:r>
          </a:p>
          <a:p>
            <a:pPr lvl="1"/>
            <a:r>
              <a:rPr lang="fr-FR" sz="2000" dirty="0">
                <a:solidFill>
                  <a:srgbClr val="0000FF"/>
                </a:solidFill>
              </a:rPr>
              <a:t>justifiez vos absences au plus vite auprès de votre enseignant ou du secrétariat</a:t>
            </a:r>
          </a:p>
          <a:p>
            <a:r>
              <a:rPr lang="fr-FR" sz="2000" dirty="0"/>
              <a:t>Possibilité de désinscription en cas de deux absences consécutives</a:t>
            </a:r>
          </a:p>
          <a:p>
            <a:r>
              <a:rPr lang="fr-FR" sz="2000" dirty="0"/>
              <a:t>Possibilité de rattraper dans un autre groupe de TD du même niveau dans la semaine (sous réserve de place)</a:t>
            </a:r>
          </a:p>
          <a:p>
            <a:pPr lvl="1"/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t>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pic>
        <p:nvPicPr>
          <p:cNvPr id="6" name="Picture 4" descr="Sans titre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082" y="3832171"/>
            <a:ext cx="5883108" cy="2524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6533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87625" y="171470"/>
            <a:ext cx="6863399" cy="847861"/>
          </a:xfrm>
        </p:spPr>
        <p:txBody>
          <a:bodyPr/>
          <a:lstStyle/>
          <a:p>
            <a:r>
              <a:rPr lang="fr-FR" dirty="0"/>
              <a:t>Changer de TD 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000" dirty="0"/>
              <a:t>Possible pendant les 3 prochaines semaines d’enseignement</a:t>
            </a:r>
            <a:br>
              <a:rPr lang="fr-FR" sz="2000" dirty="0"/>
            </a:br>
            <a:r>
              <a:rPr lang="fr-FR" sz="2000" dirty="0"/>
              <a:t>dans les groupes où il y a de la place</a:t>
            </a:r>
            <a:br>
              <a:rPr lang="fr-FR" sz="2000" dirty="0"/>
            </a:br>
            <a:endParaRPr lang="fr-FR" sz="2000" dirty="0"/>
          </a:p>
          <a:p>
            <a:r>
              <a:rPr lang="fr-FR" sz="2000" dirty="0"/>
              <a:t>Pour Montpellier </a:t>
            </a:r>
          </a:p>
          <a:p>
            <a:pPr lvl="1"/>
            <a:r>
              <a:rPr lang="fr-FR" sz="2000" dirty="0"/>
              <a:t>Les changements se réalisent sur notre site de gestion de TD</a:t>
            </a:r>
          </a:p>
          <a:p>
            <a:pPr lvl="2"/>
            <a:r>
              <a:rPr lang="fr-FR" sz="2000" dirty="0"/>
              <a:t>accès via </a:t>
            </a:r>
            <a:r>
              <a:rPr lang="fr-FR" sz="2000" dirty="0">
                <a:solidFill>
                  <a:srgbClr val="256898"/>
                </a:solidFill>
              </a:rPr>
              <a:t>https://www.univ-montp3.fr/miap/ens/info/</a:t>
            </a:r>
          </a:p>
          <a:p>
            <a:pPr lvl="2"/>
            <a:r>
              <a:rPr lang="fr-FR" sz="2000" dirty="0"/>
              <a:t>ou accès via ENT</a:t>
            </a:r>
          </a:p>
          <a:p>
            <a:pPr lvl="1"/>
            <a:r>
              <a:rPr lang="fr-FR" sz="2000" dirty="0"/>
              <a:t>Si souci, contactez le secrétariat des enseignements transversaux d’informatique : </a:t>
            </a:r>
            <a:r>
              <a:rPr lang="fr-FR" sz="2000" dirty="0">
                <a:solidFill>
                  <a:srgbClr val="256898"/>
                </a:solidFill>
              </a:rPr>
              <a:t>miap.cours_informatique@univ-montp3.fr </a:t>
            </a:r>
            <a:br>
              <a:rPr lang="fr-FR" sz="2000" dirty="0">
                <a:solidFill>
                  <a:srgbClr val="256898"/>
                </a:solidFill>
              </a:rPr>
            </a:br>
            <a:endParaRPr lang="fr-FR" sz="2000" dirty="0">
              <a:solidFill>
                <a:srgbClr val="256898"/>
              </a:solidFill>
            </a:endParaRPr>
          </a:p>
          <a:p>
            <a:r>
              <a:rPr lang="fr-FR" sz="2000" dirty="0"/>
              <a:t>Pour Béziers, </a:t>
            </a:r>
          </a:p>
          <a:p>
            <a:pPr lvl="1"/>
            <a:r>
              <a:rPr lang="fr-FR" sz="2000" dirty="0"/>
              <a:t>Contactez Mme </a:t>
            </a:r>
            <a:r>
              <a:rPr lang="fr-FR" sz="2000" dirty="0" err="1"/>
              <a:t>Serex</a:t>
            </a:r>
            <a:r>
              <a:rPr lang="fr-FR" sz="2000" dirty="0"/>
              <a:t> Erika (BU)</a:t>
            </a:r>
          </a:p>
          <a:p>
            <a:pPr lvl="1"/>
            <a:endParaRPr lang="fr-FR" sz="2000" dirty="0"/>
          </a:p>
          <a:p>
            <a:pPr lvl="1"/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7986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87625" y="171470"/>
            <a:ext cx="6863399" cy="847861"/>
          </a:xfrm>
        </p:spPr>
        <p:txBody>
          <a:bodyPr/>
          <a:lstStyle/>
          <a:p>
            <a:r>
              <a:rPr lang="fr-FR" dirty="0"/>
              <a:t>Une séance de TD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000" dirty="0"/>
              <a:t>Un TD par séance</a:t>
            </a:r>
          </a:p>
          <a:p>
            <a:pPr lvl="1"/>
            <a:r>
              <a:rPr lang="fr-FR" sz="2000" dirty="0"/>
              <a:t>Si pas fini, terminez-le avant la semaine suivante</a:t>
            </a:r>
            <a:br>
              <a:rPr lang="fr-FR" sz="2000" dirty="0"/>
            </a:br>
            <a:r>
              <a:rPr lang="fr-FR" sz="2000" dirty="0"/>
              <a:t>chez vous ou </a:t>
            </a:r>
            <a:br>
              <a:rPr lang="fr-FR" sz="2000" dirty="0"/>
            </a:br>
            <a:r>
              <a:rPr lang="fr-FR" sz="2000" dirty="0"/>
              <a:t>(sur Montpellier) au pavillon informatique </a:t>
            </a:r>
            <a:br>
              <a:rPr lang="fr-FR" sz="2000" dirty="0"/>
            </a:br>
            <a:r>
              <a:rPr lang="fr-FR" sz="2000" dirty="0"/>
              <a:t>			(ouverture 8h-19h45 du lundi au vendredi)</a:t>
            </a:r>
          </a:p>
          <a:p>
            <a:pPr lvl="1"/>
            <a:endParaRPr lang="fr-FR" sz="2000" dirty="0"/>
          </a:p>
          <a:p>
            <a:r>
              <a:rPr lang="fr-FR" sz="2000" dirty="0"/>
              <a:t>Les retards et départs anticipés </a:t>
            </a:r>
            <a:br>
              <a:rPr lang="fr-FR" sz="2000" dirty="0"/>
            </a:br>
            <a:r>
              <a:rPr lang="fr-FR" sz="2000" dirty="0"/>
              <a:t>                                  peuvent être considérés comme des absences</a:t>
            </a:r>
          </a:p>
          <a:p>
            <a:endParaRPr lang="fr-FR" sz="2000" dirty="0"/>
          </a:p>
          <a:p>
            <a:r>
              <a:rPr lang="fr-FR" sz="2000" dirty="0"/>
              <a:t>Concentrez-vous :</a:t>
            </a:r>
          </a:p>
          <a:p>
            <a:pPr lvl="1"/>
            <a:r>
              <a:rPr lang="fr-FR" sz="2000" dirty="0"/>
              <a:t>merci d’éteindre vos mobiles </a:t>
            </a:r>
            <a:r>
              <a:rPr lang="fr-FR" sz="2000"/>
              <a:t>(smartphones)</a:t>
            </a:r>
            <a:endParaRPr lang="fr-FR" sz="2000" dirty="0"/>
          </a:p>
          <a:p>
            <a:pPr lvl="1"/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t>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830286" y="6356351"/>
            <a:ext cx="3284764" cy="365125"/>
          </a:xfrm>
        </p:spPr>
        <p:txBody>
          <a:bodyPr/>
          <a:lstStyle/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</p:spTree>
    <p:extLst>
      <p:ext uri="{BB962C8B-B14F-4D97-AF65-F5344CB8AC3E}">
        <p14:creationId xmlns:p14="http://schemas.microsoft.com/office/powerpoint/2010/main" val="17220346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Modalités de contrôle des connaissances en niveau Standard en L1 </a:t>
            </a:r>
            <a:r>
              <a:rPr lang="fr-FR" sz="1100" dirty="0"/>
              <a:t>(sauf pour étudiants en DA ou EAD)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/>
              <a:t>Évaluation 1 en contrôle continu</a:t>
            </a:r>
          </a:p>
          <a:p>
            <a:pPr lvl="1"/>
            <a:r>
              <a:rPr lang="fr-FR" dirty="0"/>
              <a:t>Tests Moodle (total 5 points) associés aux TD B1 à B5</a:t>
            </a:r>
          </a:p>
          <a:p>
            <a:pPr lvl="1"/>
            <a:r>
              <a:rPr lang="fr-FR" dirty="0"/>
              <a:t>Examen final de 30 minutes (15 points) : </a:t>
            </a:r>
            <a:br>
              <a:rPr lang="fr-FR" dirty="0"/>
            </a:br>
            <a:r>
              <a:rPr lang="fr-FR" dirty="0"/>
              <a:t>test Moodle (questions de culture numérique ou vérification de connaissances des manipulations de bases)</a:t>
            </a:r>
          </a:p>
          <a:p>
            <a:pPr lvl="1"/>
            <a:r>
              <a:rPr lang="fr-FR" dirty="0"/>
              <a:t>(- pénalités d’absence)</a:t>
            </a:r>
          </a:p>
          <a:p>
            <a:pPr lvl="1"/>
            <a:endParaRPr lang="fr-FR" dirty="0"/>
          </a:p>
          <a:p>
            <a:r>
              <a:rPr lang="fr-FR" b="1" dirty="0"/>
              <a:t>Évaluation 2</a:t>
            </a:r>
          </a:p>
          <a:p>
            <a:pPr lvl="1"/>
            <a:r>
              <a:rPr lang="fr-FR" dirty="0"/>
              <a:t>Examen de 40 minutes, même type qu’en évaluation 1 avec plus de questions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pPr/>
              <a:t>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353497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87625" y="171470"/>
            <a:ext cx="6863399" cy="847861"/>
          </a:xfrm>
        </p:spPr>
        <p:txBody>
          <a:bodyPr/>
          <a:lstStyle/>
          <a:p>
            <a:r>
              <a:rPr lang="fr-FR" dirty="0"/>
              <a:t>Autre information ?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19369" y="815356"/>
            <a:ext cx="8491815" cy="554099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sz="2000" dirty="0"/>
              <a:t>		Pensez à :</a:t>
            </a:r>
          </a:p>
          <a:p>
            <a:r>
              <a:rPr lang="fr-FR" sz="2000" dirty="0"/>
              <a:t>Consulter le site d’enseignement</a:t>
            </a:r>
          </a:p>
          <a:p>
            <a:pPr marL="0" indent="0" algn="ctr">
              <a:buNone/>
            </a:pPr>
            <a:r>
              <a:rPr lang="fr-FR" sz="2000" dirty="0">
                <a:hlinkClick r:id="rId3"/>
              </a:rPr>
              <a:t>http://www.univ-montp3.fr/miap/ens/info/</a:t>
            </a:r>
            <a:endParaRPr lang="fr-FR" sz="2000" dirty="0"/>
          </a:p>
          <a:p>
            <a:pPr marL="0" indent="0" algn="ctr">
              <a:buNone/>
            </a:pPr>
            <a:endParaRPr lang="fr-FR" sz="2000" dirty="0"/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endParaRPr lang="fr-FR" sz="2000" dirty="0"/>
          </a:p>
          <a:p>
            <a:r>
              <a:rPr lang="fr-FR" sz="2000" dirty="0"/>
              <a:t>Contacter notre secrétariat :</a:t>
            </a:r>
          </a:p>
          <a:p>
            <a:pPr marL="0" indent="0" algn="ctr">
              <a:buNone/>
            </a:pPr>
            <a:r>
              <a:rPr lang="fr-FR" sz="2000" dirty="0"/>
              <a:t>Pour Montpellier : </a:t>
            </a:r>
            <a:r>
              <a:rPr lang="fr-FR" sz="2000" dirty="0">
                <a:hlinkClick r:id="rId4"/>
              </a:rPr>
              <a:t>miap.cours</a:t>
            </a:r>
            <a:r>
              <a:rPr lang="fr-FR" sz="2000">
                <a:hlinkClick r:id="rId4"/>
              </a:rPr>
              <a:t>_informatique@</a:t>
            </a:r>
            <a:r>
              <a:rPr lang="fr-FR" sz="2000" dirty="0">
                <a:hlinkClick r:id="rId4"/>
              </a:rPr>
              <a:t>univ-montp3.fr</a:t>
            </a:r>
            <a:r>
              <a:rPr lang="fr-FR" sz="2000" dirty="0"/>
              <a:t> </a:t>
            </a:r>
          </a:p>
          <a:p>
            <a:pPr marL="0" indent="0" algn="ctr">
              <a:buNone/>
            </a:pPr>
            <a:r>
              <a:rPr lang="fr-FR" sz="2000" dirty="0"/>
              <a:t>Pour Béziers, contactez Mme Delmas Sandrine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t>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2D131310-6727-5655-74C2-3551071C9AF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35629" y="1830779"/>
            <a:ext cx="5072742" cy="3449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927481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1612</TotalTime>
  <Words>790</Words>
  <Application>Microsoft Macintosh PowerPoint</Application>
  <PresentationFormat>Affichage à l'écran (4:3)</PresentationFormat>
  <Paragraphs>109</Paragraphs>
  <Slides>9</Slides>
  <Notes>8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3" baseType="lpstr">
      <vt:lpstr>Arial</vt:lpstr>
      <vt:lpstr>Avenir Book</vt:lpstr>
      <vt:lpstr>Calibri</vt:lpstr>
      <vt:lpstr>Thème Office</vt:lpstr>
      <vt:lpstr>Enseignements d’informatique : Quelques points importants</vt:lpstr>
      <vt:lpstr>Objectifs des enseignements en informatique en licence</vt:lpstr>
      <vt:lpstr>Organisation des enseignements en informatique en licence</vt:lpstr>
      <vt:lpstr>Organisation des enseignements en informatique en licence</vt:lpstr>
      <vt:lpstr>Présence obligatoire</vt:lpstr>
      <vt:lpstr>Changer de TD ?</vt:lpstr>
      <vt:lpstr>Une séance de TD</vt:lpstr>
      <vt:lpstr>Modalités de contrôle des connaissances en niveau Standard en L1 (sauf pour étudiants en DA ou EAD)</vt:lpstr>
      <vt:lpstr>Autre information 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bringay@gmail.com</dc:creator>
  <cp:lastModifiedBy>Gwenaël Richomme</cp:lastModifiedBy>
  <cp:revision>205</cp:revision>
  <cp:lastPrinted>2025-01-08T09:49:16Z</cp:lastPrinted>
  <dcterms:created xsi:type="dcterms:W3CDTF">2016-06-22T20:29:37Z</dcterms:created>
  <dcterms:modified xsi:type="dcterms:W3CDTF">2025-01-08T09:51:54Z</dcterms:modified>
</cp:coreProperties>
</file>