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1" r:id="rId1"/>
  </p:sldMasterIdLst>
  <p:notesMasterIdLst>
    <p:notesMasterId r:id="rId22"/>
  </p:notesMasterIdLst>
  <p:handoutMasterIdLst>
    <p:handoutMasterId r:id="rId23"/>
  </p:handoutMasterIdLst>
  <p:sldIdLst>
    <p:sldId id="287" r:id="rId2"/>
    <p:sldId id="278" r:id="rId3"/>
    <p:sldId id="289" r:id="rId4"/>
    <p:sldId id="307" r:id="rId5"/>
    <p:sldId id="312" r:id="rId6"/>
    <p:sldId id="282" r:id="rId7"/>
    <p:sldId id="313" r:id="rId8"/>
    <p:sldId id="284" r:id="rId9"/>
    <p:sldId id="314" r:id="rId10"/>
    <p:sldId id="308" r:id="rId11"/>
    <p:sldId id="309" r:id="rId12"/>
    <p:sldId id="310" r:id="rId13"/>
    <p:sldId id="315" r:id="rId14"/>
    <p:sldId id="316" r:id="rId15"/>
    <p:sldId id="291" r:id="rId16"/>
    <p:sldId id="317" r:id="rId17"/>
    <p:sldId id="318" r:id="rId18"/>
    <p:sldId id="311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130FE"/>
    <a:srgbClr val="A9A6A8"/>
    <a:srgbClr val="CAC7C9"/>
    <a:srgbClr val="FE78C9"/>
    <a:srgbClr val="181818"/>
    <a:srgbClr val="9966FF"/>
    <a:srgbClr val="FFFF89"/>
    <a:srgbClr val="FF1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0"/>
    <p:restoredTop sz="93556"/>
  </p:normalViewPr>
  <p:slideViewPr>
    <p:cSldViewPr>
      <p:cViewPr varScale="1">
        <p:scale>
          <a:sx n="127" d="100"/>
          <a:sy n="127" d="100"/>
        </p:scale>
        <p:origin x="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04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04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2C2F453-10FA-8846-8899-B5946E6F777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04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04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537ACC4C-8860-CA47-8401-5115A5470B5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9" name="AutoShap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242710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1D7B66-3136-824B-BCA4-D383DC3CE66D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0240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>
            <a:extLst>
              <a:ext uri="{FF2B5EF4-FFF2-40B4-BE49-F238E27FC236}">
                <a16:creationId xmlns:a16="http://schemas.microsoft.com/office/drawing/2014/main" id="{EB7F476F-3ABD-6E4B-91AC-FB0EC1ADC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10536234-6882-CA47-AF5D-57A2B3D76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617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>
            <a:extLst>
              <a:ext uri="{FF2B5EF4-FFF2-40B4-BE49-F238E27FC236}">
                <a16:creationId xmlns:a16="http://schemas.microsoft.com/office/drawing/2014/main" id="{4CBD5AE6-62B4-9246-8665-58D2DD0E5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52E7B66E-7FDE-0948-9846-22D73D593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24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>
            <a:extLst>
              <a:ext uri="{FF2B5EF4-FFF2-40B4-BE49-F238E27FC236}">
                <a16:creationId xmlns:a16="http://schemas.microsoft.com/office/drawing/2014/main" id="{33650213-7E30-3A4F-819C-1815B1755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177911A-DCFA-2047-9CD7-8EFAD98B7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926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>
            <a:extLst>
              <a:ext uri="{FF2B5EF4-FFF2-40B4-BE49-F238E27FC236}">
                <a16:creationId xmlns:a16="http://schemas.microsoft.com/office/drawing/2014/main" id="{2A4B1569-433D-F746-93B2-50D841541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DFBBBD7E-EA76-1C46-AF77-85011C2DC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864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>
            <a:extLst>
              <a:ext uri="{FF2B5EF4-FFF2-40B4-BE49-F238E27FC236}">
                <a16:creationId xmlns:a16="http://schemas.microsoft.com/office/drawing/2014/main" id="{28C424C5-1418-2944-9B28-B8B7AB31F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E68F42C8-730B-FF44-947B-061D65547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45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>
            <a:extLst>
              <a:ext uri="{FF2B5EF4-FFF2-40B4-BE49-F238E27FC236}">
                <a16:creationId xmlns:a16="http://schemas.microsoft.com/office/drawing/2014/main" id="{195BCA3E-50B1-4346-92C0-28E9E9757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2896736-6729-A349-AA26-B425EE997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143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>
            <a:extLst>
              <a:ext uri="{FF2B5EF4-FFF2-40B4-BE49-F238E27FC236}">
                <a16:creationId xmlns:a16="http://schemas.microsoft.com/office/drawing/2014/main" id="{E04D1F85-3E86-334D-AC81-C8BB39CB6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770EEFB-86D1-F446-976B-5742BD2D9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00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>
            <a:extLst>
              <a:ext uri="{FF2B5EF4-FFF2-40B4-BE49-F238E27FC236}">
                <a16:creationId xmlns:a16="http://schemas.microsoft.com/office/drawing/2014/main" id="{97025FA2-CEA8-5C4A-A877-3A9F7C60A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1027">
            <a:extLst>
              <a:ext uri="{FF2B5EF4-FFF2-40B4-BE49-F238E27FC236}">
                <a16:creationId xmlns:a16="http://schemas.microsoft.com/office/drawing/2014/main" id="{2EC47C42-51A0-1641-91D3-F7B40A04F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75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2F1C4-F1BA-224D-8359-2C63142A7087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83970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cs typeface="+mn-cs"/>
              </a:rPr>
              <a:t>Conseil aux enseignants : prenez le document </a:t>
            </a:r>
            <a:r>
              <a:rPr lang="fr-FR" dirty="0" err="1">
                <a:cs typeface="+mn-cs"/>
              </a:rPr>
              <a:t>lorem_ipsum_pour_table_des_matières</a:t>
            </a:r>
            <a:r>
              <a:rPr lang="fr-FR" dirty="0">
                <a:cs typeface="+mn-cs"/>
              </a:rPr>
              <a:t> et faites une démonstration rapide des manipulations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>
            <a:extLst>
              <a:ext uri="{FF2B5EF4-FFF2-40B4-BE49-F238E27FC236}">
                <a16:creationId xmlns:a16="http://schemas.microsoft.com/office/drawing/2014/main" id="{E034C379-F2A6-2E49-8E9B-D3F034EAE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24776BC-E787-814E-A2F4-3CE8F8D62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36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l’occasion de ce transparent, on pourra rappeler que c’est en choisissant le style de paragraphe (Corps de Texte, Titre 1, Titre 2, …) qu’on associe un niveau de plan à chaque paragraphe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D4A18-D75E-AD44-BDF3-5EEB53AFDB6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7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>
            <a:extLst>
              <a:ext uri="{FF2B5EF4-FFF2-40B4-BE49-F238E27FC236}">
                <a16:creationId xmlns:a16="http://schemas.microsoft.com/office/drawing/2014/main" id="{3C1A96E7-15F4-EE4A-83EB-C2758E30B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4899B088-A730-BC41-9726-FFA3E24B1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6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>
            <a:extLst>
              <a:ext uri="{FF2B5EF4-FFF2-40B4-BE49-F238E27FC236}">
                <a16:creationId xmlns:a16="http://schemas.microsoft.com/office/drawing/2014/main" id="{89511250-BE50-7045-BAC7-510382FE1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4540345F-608D-E643-B701-A662A6C6A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Rappeler que dans les logiciels, c’est parfois une dénomination « Retrait avant » ou « Retrait après » qui apparaît. Pour comprendre l’action réalisée, c’est donc le terme « Retrait » qu’il faut comprendre.</a:t>
            </a:r>
          </a:p>
        </p:txBody>
      </p:sp>
    </p:spTree>
    <p:extLst>
      <p:ext uri="{BB962C8B-B14F-4D97-AF65-F5344CB8AC3E}">
        <p14:creationId xmlns:p14="http://schemas.microsoft.com/office/powerpoint/2010/main" val="663482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>
            <a:extLst>
              <a:ext uri="{FF2B5EF4-FFF2-40B4-BE49-F238E27FC236}">
                <a16:creationId xmlns:a16="http://schemas.microsoft.com/office/drawing/2014/main" id="{51DC4115-92E4-4442-B513-CA31BABEE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8B70DC9F-BE37-D54B-8B93-459953C5A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45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>
            <a:extLst>
              <a:ext uri="{FF2B5EF4-FFF2-40B4-BE49-F238E27FC236}">
                <a16:creationId xmlns:a16="http://schemas.microsoft.com/office/drawing/2014/main" id="{00BEE0F4-DC7C-DC4B-BC85-51FA652B4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429A339D-971A-8546-9B94-F7F243132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84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>
            <a:extLst>
              <a:ext uri="{FF2B5EF4-FFF2-40B4-BE49-F238E27FC236}">
                <a16:creationId xmlns:a16="http://schemas.microsoft.com/office/drawing/2014/main" id="{00CBA381-4B9A-054E-85CA-2D4A778B0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EF0FDA3-0F85-9641-AF49-1AFA84E63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Rappeler que dans certains logiciels, c’est « Espacement au dessus » ou « Espacement en dessous » qui apparaît… d’où l’importance du terme « Espacement » à ne pas confondre avec « Retrait »</a:t>
            </a:r>
          </a:p>
        </p:txBody>
      </p:sp>
    </p:spTree>
    <p:extLst>
      <p:ext uri="{BB962C8B-B14F-4D97-AF65-F5344CB8AC3E}">
        <p14:creationId xmlns:p14="http://schemas.microsoft.com/office/powerpoint/2010/main" val="183130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3109"/>
            <a:ext cx="7772400" cy="100647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6817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77" y="13510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0668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153400" cy="2019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4076700"/>
            <a:ext cx="8153400" cy="2019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BC1C-4955-5648-9E3D-2F4BA22A29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0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ba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9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785" y="171470"/>
            <a:ext cx="6863399" cy="847861"/>
          </a:xfrm>
        </p:spPr>
        <p:txBody>
          <a:bodyPr>
            <a:normAutofit/>
          </a:bodyPr>
          <a:lstStyle>
            <a:lvl1pPr>
              <a:defRPr sz="2400" b="1" cap="none" baseline="0">
                <a:solidFill>
                  <a:srgbClr val="23689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4663926"/>
          </a:xfrm>
        </p:spPr>
        <p:txBody>
          <a:bodyPr>
            <a:normAutofit/>
          </a:bodyPr>
          <a:lstStyle>
            <a:lvl1pPr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2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2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22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22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88648DD8-FC20-8447-96FD-7EC9536798F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sans contenu +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28D22C74-2B4C-4A4A-99FF-B07D678598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9" name="Image 8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sans contenu Sans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3820081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http://www.univ-montp3.fr/</a:t>
            </a:r>
            <a:r>
              <a:rPr lang="fr-FR" dirty="0" err="1">
                <a:solidFill>
                  <a:schemeClr val="bg1"/>
                </a:solidFill>
              </a:rPr>
              <a:t>miap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ens</a:t>
            </a:r>
            <a:r>
              <a:rPr lang="fr-FR" dirty="0">
                <a:solidFill>
                  <a:schemeClr val="bg1"/>
                </a:solidFill>
              </a:rPr>
              <a:t>/info/</a:t>
            </a:r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7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AEED2-6F91-C449-AF4C-DD7F95BEBC3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393046"/>
            <a:ext cx="6222626" cy="89525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22C74-2B4C-4A4A-99FF-B07D678598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365127"/>
            <a:ext cx="5961600" cy="8047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22C74-2B4C-4A4A-99FF-B07D678598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0566" y="206738"/>
            <a:ext cx="6980705" cy="89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216" y="1563684"/>
            <a:ext cx="8548968" cy="450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6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378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28D22C74-2B4C-4A4A-99FF-B07D6785987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2" name="Image 11" descr="LOGO-VIOLET-VF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rgbClr val="236896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 Black" charset="0"/>
              </a:rPr>
              <a:t>Styles en traitement de texte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EE46C14-7364-A54B-B6BA-D8CD92A21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C375C8DA-C619-EC4A-B4D2-27DF60711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32770" name="Picture 3" descr="im">
            <a:extLst>
              <a:ext uri="{FF2B5EF4-FFF2-40B4-BE49-F238E27FC236}">
                <a16:creationId xmlns:a16="http://schemas.microsoft.com/office/drawing/2014/main" id="{22E53D1F-2655-4340-B9B2-972C7B01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1113"/>
            <a:ext cx="78486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>
            <a:extLst>
              <a:ext uri="{FF2B5EF4-FFF2-40B4-BE49-F238E27FC236}">
                <a16:creationId xmlns:a16="http://schemas.microsoft.com/office/drawing/2014/main" id="{D42B5E6A-7749-4740-89A7-1D43041F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24313"/>
            <a:ext cx="6781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2773" name="Rectangle 6">
            <a:extLst>
              <a:ext uri="{FF2B5EF4-FFF2-40B4-BE49-F238E27FC236}">
                <a16:creationId xmlns:a16="http://schemas.microsoft.com/office/drawing/2014/main" id="{ACB54DA3-DE6F-A64F-8121-F7B304C8E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338513"/>
            <a:ext cx="67818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2774" name="Text Box 7">
            <a:extLst>
              <a:ext uri="{FF2B5EF4-FFF2-40B4-BE49-F238E27FC236}">
                <a16:creationId xmlns:a16="http://schemas.microsoft.com/office/drawing/2014/main" id="{2743F46B-3029-3B42-AA7C-CE11CCA0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57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7ECD36A8-D355-AC49-BEDE-9E298A406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8114" y="914399"/>
            <a:ext cx="10886" cy="326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1331D95-3B44-D648-80E8-6F597028D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838200"/>
            <a:ext cx="10886" cy="257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05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>
            <a:extLst>
              <a:ext uri="{FF2B5EF4-FFF2-40B4-BE49-F238E27FC236}">
                <a16:creationId xmlns:a16="http://schemas.microsoft.com/office/drawing/2014/main" id="{CD14E49F-872A-3C4C-BD16-D7330690F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41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Espacement avant</a:t>
            </a:r>
          </a:p>
        </p:txBody>
      </p:sp>
      <p:pic>
        <p:nvPicPr>
          <p:cNvPr id="34818" name="Picture 3" descr="im">
            <a:extLst>
              <a:ext uri="{FF2B5EF4-FFF2-40B4-BE49-F238E27FC236}">
                <a16:creationId xmlns:a16="http://schemas.microsoft.com/office/drawing/2014/main" id="{7CE21D41-5937-624B-8184-58952E45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">
            <a:extLst>
              <a:ext uri="{FF2B5EF4-FFF2-40B4-BE49-F238E27FC236}">
                <a16:creationId xmlns:a16="http://schemas.microsoft.com/office/drawing/2014/main" id="{F9102504-FA36-4E4A-B10D-7E37E371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62400"/>
            <a:ext cx="6781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4821" name="Rectangle 6">
            <a:extLst>
              <a:ext uri="{FF2B5EF4-FFF2-40B4-BE49-F238E27FC236}">
                <a16:creationId xmlns:a16="http://schemas.microsoft.com/office/drawing/2014/main" id="{98517233-0B04-4F4B-90A6-ED813538A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67818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1E50111C-4BBE-9E4E-AD38-93F621AE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1000"/>
            <a:ext cx="239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Espacement après</a:t>
            </a:r>
          </a:p>
        </p:txBody>
      </p:sp>
      <p:sp>
        <p:nvSpPr>
          <p:cNvPr id="34823" name="Line 8">
            <a:extLst>
              <a:ext uri="{FF2B5EF4-FFF2-40B4-BE49-F238E27FC236}">
                <a16:creationId xmlns:a16="http://schemas.microsoft.com/office/drawing/2014/main" id="{861A63FA-55D5-014E-BED5-3A5BE4ED0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8382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56727EFA-1B86-D446-BAEB-E26021FBCC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762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38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im">
            <a:extLst>
              <a:ext uri="{FF2B5EF4-FFF2-40B4-BE49-F238E27FC236}">
                <a16:creationId xmlns:a16="http://schemas.microsoft.com/office/drawing/2014/main" id="{E9A1750A-87B6-1649-9FE4-0D5FE3A3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3">
            <a:extLst>
              <a:ext uri="{FF2B5EF4-FFF2-40B4-BE49-F238E27FC236}">
                <a16:creationId xmlns:a16="http://schemas.microsoft.com/office/drawing/2014/main" id="{4182AB47-A1D4-BA48-BDED-70173487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49477C85-3990-0F41-86F7-8A598B03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453B4DA9-4898-7342-874D-205A956C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6869" name="Line 6">
            <a:extLst>
              <a:ext uri="{FF2B5EF4-FFF2-40B4-BE49-F238E27FC236}">
                <a16:creationId xmlns:a16="http://schemas.microsoft.com/office/drawing/2014/main" id="{0F386927-F8B5-D543-979A-7568735EF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810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70" name="Rectangle 7">
            <a:extLst>
              <a:ext uri="{FF2B5EF4-FFF2-40B4-BE49-F238E27FC236}">
                <a16:creationId xmlns:a16="http://schemas.microsoft.com/office/drawing/2014/main" id="{141D918B-BF75-B942-ABFE-00A0C7D96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8768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6871" name="Rectangle 8">
            <a:extLst>
              <a:ext uri="{FF2B5EF4-FFF2-40B4-BE49-F238E27FC236}">
                <a16:creationId xmlns:a16="http://schemas.microsoft.com/office/drawing/2014/main" id="{C821F4E6-76F0-2E4A-A620-1F538DD16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054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6872" name="Rectangle 9">
            <a:extLst>
              <a:ext uri="{FF2B5EF4-FFF2-40B4-BE49-F238E27FC236}">
                <a16:creationId xmlns:a16="http://schemas.microsoft.com/office/drawing/2014/main" id="{65AD3893-ACAB-9C41-8824-BFEFCED4F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340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0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im">
            <a:extLst>
              <a:ext uri="{FF2B5EF4-FFF2-40B4-BE49-F238E27FC236}">
                <a16:creationId xmlns:a16="http://schemas.microsoft.com/office/drawing/2014/main" id="{E2199B77-4399-AC4C-8841-E1074D11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0D2766A-1CE8-7345-B657-E9AA94F6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37DE7C4D-EDF1-6A4C-B857-8161B7DB2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B3B100B8-0F1E-3042-92C4-635FA3DE2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96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Interlignes</a:t>
            </a:r>
          </a:p>
        </p:txBody>
      </p:sp>
      <p:sp>
        <p:nvSpPr>
          <p:cNvPr id="38917" name="Line 6">
            <a:extLst>
              <a:ext uri="{FF2B5EF4-FFF2-40B4-BE49-F238E27FC236}">
                <a16:creationId xmlns:a16="http://schemas.microsoft.com/office/drawing/2014/main" id="{7EA0DCEF-F514-B249-8567-19AFC8CBD2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0668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8" name="Rectangle 7">
            <a:extLst>
              <a:ext uri="{FF2B5EF4-FFF2-40B4-BE49-F238E27FC236}">
                <a16:creationId xmlns:a16="http://schemas.microsoft.com/office/drawing/2014/main" id="{D74B00DA-7C90-4547-945E-C1F1A5ACB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530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8919" name="Rectangle 8">
            <a:extLst>
              <a:ext uri="{FF2B5EF4-FFF2-40B4-BE49-F238E27FC236}">
                <a16:creationId xmlns:a16="http://schemas.microsoft.com/office/drawing/2014/main" id="{4A82D233-AD2F-834A-B634-992A8845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816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8920" name="Rectangle 9">
            <a:extLst>
              <a:ext uri="{FF2B5EF4-FFF2-40B4-BE49-F238E27FC236}">
                <a16:creationId xmlns:a16="http://schemas.microsoft.com/office/drawing/2014/main" id="{FBDC2D7A-9896-EB41-BE60-AACA5BF3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10200"/>
            <a:ext cx="6781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fr-FR" altLang="fr-FR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0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>
            <a:extLst>
              <a:ext uri="{FF2B5EF4-FFF2-40B4-BE49-F238E27FC236}">
                <a16:creationId xmlns:a16="http://schemas.microsoft.com/office/drawing/2014/main" id="{37EA10AA-052C-4647-9696-C3E4B7D37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8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Alignement ?</a:t>
            </a:r>
          </a:p>
        </p:txBody>
      </p:sp>
      <p:pic>
        <p:nvPicPr>
          <p:cNvPr id="40962" name="Picture 3" descr="im">
            <a:extLst>
              <a:ext uri="{FF2B5EF4-FFF2-40B4-BE49-F238E27FC236}">
                <a16:creationId xmlns:a16="http://schemas.microsoft.com/office/drawing/2014/main" id="{6E83B999-289F-0144-9E0C-902ACB9E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Line 4">
            <a:extLst>
              <a:ext uri="{FF2B5EF4-FFF2-40B4-BE49-F238E27FC236}">
                <a16:creationId xmlns:a16="http://schemas.microsoft.com/office/drawing/2014/main" id="{972CBC85-3203-D649-9895-629D4A1F07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81000"/>
            <a:ext cx="2590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Line 5">
            <a:extLst>
              <a:ext uri="{FF2B5EF4-FFF2-40B4-BE49-F238E27FC236}">
                <a16:creationId xmlns:a16="http://schemas.microsoft.com/office/drawing/2014/main" id="{69EF0FCF-30FB-A84B-B1E3-52C2EC831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81000"/>
            <a:ext cx="17526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5" name="Line 6">
            <a:extLst>
              <a:ext uri="{FF2B5EF4-FFF2-40B4-BE49-F238E27FC236}">
                <a16:creationId xmlns:a16="http://schemas.microsoft.com/office/drawing/2014/main" id="{6EC81810-1470-7D49-9787-D86936A433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81000"/>
            <a:ext cx="6858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96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im">
            <a:extLst>
              <a:ext uri="{FF2B5EF4-FFF2-40B4-BE49-F238E27FC236}">
                <a16:creationId xmlns:a16="http://schemas.microsoft.com/office/drawing/2014/main" id="{B1EE0009-BEF7-5141-AE8A-C3D64C8C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8486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>
            <a:extLst>
              <a:ext uri="{FF2B5EF4-FFF2-40B4-BE49-F238E27FC236}">
                <a16:creationId xmlns:a16="http://schemas.microsoft.com/office/drawing/2014/main" id="{B9573AE3-1DDF-E64B-A67E-79479BAC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254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Alignement justifié</a:t>
            </a:r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AE22E93B-2716-A646-B40D-D959DB5E17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066800"/>
            <a:ext cx="609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2" name="Line 5">
            <a:extLst>
              <a:ext uri="{FF2B5EF4-FFF2-40B4-BE49-F238E27FC236}">
                <a16:creationId xmlns:a16="http://schemas.microsoft.com/office/drawing/2014/main" id="{57D9448C-A702-0B43-A6CF-DE2B54207C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8006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013" name="Text Box 6">
            <a:extLst>
              <a:ext uri="{FF2B5EF4-FFF2-40B4-BE49-F238E27FC236}">
                <a16:creationId xmlns:a16="http://schemas.microsoft.com/office/drawing/2014/main" id="{7E84036F-0B43-9445-8586-CB255A7F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277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Alignement à gauche</a:t>
            </a:r>
          </a:p>
        </p:txBody>
      </p:sp>
      <p:sp>
        <p:nvSpPr>
          <p:cNvPr id="43014" name="Text Box 7">
            <a:extLst>
              <a:ext uri="{FF2B5EF4-FFF2-40B4-BE49-F238E27FC236}">
                <a16:creationId xmlns:a16="http://schemas.microsoft.com/office/drawing/2014/main" id="{A8B43C44-B10F-454E-A51D-C7387493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28800"/>
            <a:ext cx="1698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Alignement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3130FE"/>
                </a:solidFill>
                <a:latin typeface="Times New Roman" panose="02020603050405020304" pitchFamily="18" charset="0"/>
              </a:rPr>
              <a:t>à droite</a:t>
            </a:r>
          </a:p>
        </p:txBody>
      </p:sp>
      <p:sp>
        <p:nvSpPr>
          <p:cNvPr id="43015" name="Line 8">
            <a:extLst>
              <a:ext uri="{FF2B5EF4-FFF2-40B4-BE49-F238E27FC236}">
                <a16:creationId xmlns:a16="http://schemas.microsoft.com/office/drawing/2014/main" id="{5C84A664-3E25-4842-9172-2E94E4FF48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2362200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898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5371C19-33D4-164A-94D1-EF4F12A9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http://www.univ-montp3.fr/miap/ens/info/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BA7D0E-7CC4-F74B-B313-AB0B30A7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C8E4C6-2046-E84A-B5A7-B4E54BE0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540" y="509666"/>
            <a:ext cx="6917961" cy="5355274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66E73A34-C507-6046-B2C2-D02E0B95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13" y="1922666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Alinéa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81289A8-6BF9-4344-8FEB-CEE0A3DDFD44}"/>
              </a:ext>
            </a:extLst>
          </p:cNvPr>
          <p:cNvCxnSpPr>
            <a:stCxn id="6" idx="3"/>
          </p:cNvCxnSpPr>
          <p:nvPr/>
        </p:nvCxnSpPr>
        <p:spPr>
          <a:xfrm>
            <a:off x="1230263" y="2151266"/>
            <a:ext cx="446137" cy="4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53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B742D-6EE7-FC4A-AB83-ED18267C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Uniformisation et gestion de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4BC599-3D96-FE41-B9DA-150ABA76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uniformiser la présentation d’un document ?</a:t>
            </a:r>
          </a:p>
          <a:p>
            <a:r>
              <a:rPr lang="fr-FR" dirty="0"/>
              <a:t>Réponse = en  définissant les caractéristiques des paragraphes via le style du paragraphe qui lui est appliqué</a:t>
            </a:r>
            <a:br>
              <a:rPr lang="fr-FR" dirty="0"/>
            </a:br>
            <a:r>
              <a:rPr lang="fr-FR" dirty="0"/>
              <a:t>(et non pas paragraphe par paragraphe)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4BB0FC-9757-444B-A642-11006694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http://www.univ-montp3.fr/miap/ens/info/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7DBD6-8C19-F747-BC68-D351F3D0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B459-6BC5-9E4D-90D2-27C5E13D9F4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0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m">
            <a:extLst>
              <a:ext uri="{FF2B5EF4-FFF2-40B4-BE49-F238E27FC236}">
                <a16:creationId xmlns:a16="http://schemas.microsoft.com/office/drawing/2014/main" id="{96822A2F-CD86-3F4F-B988-BF87AD78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232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3">
            <a:extLst>
              <a:ext uri="{FF2B5EF4-FFF2-40B4-BE49-F238E27FC236}">
                <a16:creationId xmlns:a16="http://schemas.microsoft.com/office/drawing/2014/main" id="{325DE616-F529-BC49-A8B6-2042EE26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81200"/>
            <a:ext cx="685800" cy="3733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Gauche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9DD72A60-CD1D-0244-BE02-E7BB5D583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05000"/>
            <a:ext cx="685800" cy="3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Droite</a:t>
            </a: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921E3818-6886-CC4A-A91D-C1448AA8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781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Haut</a:t>
            </a:r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D1AB5F32-CC22-D948-BE04-A026B2E96C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838200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24F5598C-D33F-B740-AEF3-BA66CA6A1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9588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772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im">
            <a:extLst>
              <a:ext uri="{FF2B5EF4-FFF2-40B4-BE49-F238E27FC236}">
                <a16:creationId xmlns:a16="http://schemas.microsoft.com/office/drawing/2014/main" id="{C14D4A9C-5B27-F545-86EE-4A37D8AD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1113"/>
            <a:ext cx="78486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3">
            <a:extLst>
              <a:ext uri="{FF2B5EF4-FFF2-40B4-BE49-F238E27FC236}">
                <a16:creationId xmlns:a16="http://schemas.microsoft.com/office/drawing/2014/main" id="{8AA92A2E-BEA6-7F49-A6F4-7AE88F905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66913"/>
            <a:ext cx="685800" cy="3733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Gauche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E7DD6147-B03D-6147-B0B0-353394B27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62113"/>
            <a:ext cx="6858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Droite</a:t>
            </a: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713CB8CD-EE7D-D543-BB6F-A77BD57F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62113"/>
            <a:ext cx="6781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2000">
                <a:latin typeface="Times New Roman" panose="02020603050405020304" pitchFamily="18" charset="0"/>
              </a:rPr>
              <a:t>Haut</a:t>
            </a:r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6E2918F2-8E12-094C-8AE9-AF7790B4E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900113"/>
            <a:ext cx="1066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6" name="Text Box 7">
            <a:extLst>
              <a:ext uri="{FF2B5EF4-FFF2-40B4-BE49-F238E27FC236}">
                <a16:creationId xmlns:a16="http://schemas.microsoft.com/office/drawing/2014/main" id="{0B863679-A6C8-AA45-8D54-35D517CD1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572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3130FE"/>
                </a:solidFill>
                <a:latin typeface="Times New Roman" panose="02020603050405020304" pitchFamily="18" charset="0"/>
              </a:rPr>
              <a:t>Marges</a:t>
            </a:r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4000" b="1" dirty="0">
                <a:latin typeface="Arial Black" charset="0"/>
                <a:cs typeface="+mj-cs"/>
              </a:rPr>
              <a:t>Styles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dirty="0">
                <a:cs typeface="+mn-cs"/>
              </a:rPr>
              <a:t>L’utilisation des styles de base (Titre 1, Titre 2, …) permet rapidement 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>
                <a:cs typeface="+mn-cs"/>
              </a:rPr>
              <a:t>de mettre en place une table des matières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>
                <a:cs typeface="+mn-cs"/>
              </a:rPr>
              <a:t>de personnaliser de manière uniforme les titres</a:t>
            </a:r>
            <a:br>
              <a:rPr lang="fr-FR" dirty="0">
                <a:cs typeface="+mn-cs"/>
              </a:rPr>
            </a:br>
            <a:r>
              <a:rPr lang="fr-FR" dirty="0">
                <a:cs typeface="+mn-cs"/>
              </a:rPr>
              <a:t>		(couleurs de caractères, petites majuscules, …)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>
                <a:cs typeface="+mn-cs"/>
              </a:rPr>
              <a:t>ou l’apparence du texte de base </a:t>
            </a:r>
            <a:br>
              <a:rPr lang="fr-FR" dirty="0">
                <a:cs typeface="+mn-cs"/>
              </a:rPr>
            </a:br>
            <a:r>
              <a:rPr lang="fr-FR" dirty="0">
                <a:cs typeface="+mn-cs"/>
              </a:rPr>
              <a:t>		(alignement, alinéa, espacements, …)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>
                <a:cs typeface="+mn-cs"/>
              </a:rPr>
              <a:t>…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fr-FR" dirty="0">
              <a:cs typeface="+mn-cs"/>
            </a:endParaRPr>
          </a:p>
          <a:p>
            <a:pPr marL="0" indent="0">
              <a:buNone/>
              <a:defRPr/>
            </a:pPr>
            <a:r>
              <a:rPr lang="fr-FR" dirty="0">
                <a:cs typeface="+mn-cs"/>
              </a:rPr>
              <a:t>A noter : quelques notions de </a:t>
            </a:r>
            <a:r>
              <a:rPr lang="fr-FR">
                <a:cs typeface="+mn-cs"/>
              </a:rPr>
              <a:t>typographie sont à </a:t>
            </a:r>
            <a:r>
              <a:rPr lang="fr-FR" dirty="0">
                <a:cs typeface="+mn-cs"/>
              </a:rPr>
              <a:t>connaître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05891C-3D9D-8543-BC3C-62FB9F32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23" y="899410"/>
            <a:ext cx="6815698" cy="52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17B7F-E1EB-404B-8EF3-99AE531F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Formats et Logiciels UTILISES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8FA853-C7F4-444F-9BDA-D30074C45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Open Document Format</a:t>
            </a:r>
          </a:p>
          <a:p>
            <a:pPr lvl="1"/>
            <a:r>
              <a:rPr lang="fr-FR" dirty="0"/>
              <a:t>Format ouvert (non lié à un logiciel)</a:t>
            </a:r>
          </a:p>
          <a:p>
            <a:pPr lvl="1"/>
            <a:r>
              <a:rPr lang="fr-FR" dirty="0"/>
              <a:t>Actuellement seul format conseillé pour la bureautique dans le référentiel d’interopérabilité de l’administration française</a:t>
            </a:r>
          </a:p>
          <a:p>
            <a:pPr lvl="1"/>
            <a:r>
              <a:rPr lang="fr-FR" dirty="0"/>
              <a:t>Open Document Texte : suffixe de fichier </a:t>
            </a:r>
            <a:r>
              <a:rPr lang="fr-FR" dirty="0" err="1"/>
              <a:t>odt</a:t>
            </a:r>
            <a:endParaRPr lang="fr-FR" dirty="0"/>
          </a:p>
          <a:p>
            <a:r>
              <a:rPr lang="fr-FR" b="1" dirty="0"/>
              <a:t>Open Office ou Libre Office</a:t>
            </a:r>
          </a:p>
          <a:p>
            <a:pPr lvl="1"/>
            <a:r>
              <a:rPr lang="fr-FR" dirty="0"/>
              <a:t>Deux logiciels libres</a:t>
            </a:r>
          </a:p>
          <a:p>
            <a:pPr lvl="2"/>
            <a:r>
              <a:rPr lang="fr-FR" dirty="0"/>
              <a:t>droit d’utiliser gratuitement le logiciel ; </a:t>
            </a:r>
          </a:p>
          <a:p>
            <a:pPr lvl="2"/>
            <a:r>
              <a:rPr lang="fr-FR" dirty="0"/>
              <a:t>droit de le distribuer ; </a:t>
            </a:r>
          </a:p>
          <a:p>
            <a:pPr lvl="2"/>
            <a:r>
              <a:rPr lang="fr-FR" dirty="0"/>
              <a:t>droit de connaître son code source, de le modifier (on parle de logiciel open-source) ;</a:t>
            </a:r>
          </a:p>
          <a:p>
            <a:pPr lvl="2"/>
            <a:r>
              <a:rPr lang="fr-FR" dirty="0"/>
              <a:t>droit de distribuer les versions modifiées.</a:t>
            </a:r>
          </a:p>
          <a:p>
            <a:pPr lvl="1"/>
            <a:r>
              <a:rPr lang="fr-FR" dirty="0"/>
              <a:t>Indépendants du système d’exploitation (installable sur votre machine)</a:t>
            </a:r>
          </a:p>
          <a:p>
            <a:pPr lvl="1"/>
            <a:r>
              <a:rPr lang="fr-FR" dirty="0"/>
              <a:t>Deux logiciels se distinguant l’un de l’autre de plus en plus.</a:t>
            </a:r>
          </a:p>
        </p:txBody>
      </p:sp>
    </p:spTree>
    <p:extLst>
      <p:ext uri="{BB962C8B-B14F-4D97-AF65-F5344CB8AC3E}">
        <p14:creationId xmlns:p14="http://schemas.microsoft.com/office/powerpoint/2010/main" val="7222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EE508721-22A4-5740-97CB-133EEED7CE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Notions de typographie</a:t>
            </a:r>
          </a:p>
        </p:txBody>
      </p:sp>
      <p:sp>
        <p:nvSpPr>
          <p:cNvPr id="16386" name="Sous-titre 2">
            <a:extLst>
              <a:ext uri="{FF2B5EF4-FFF2-40B4-BE49-F238E27FC236}">
                <a16:creationId xmlns:a16="http://schemas.microsoft.com/office/drawing/2014/main" id="{62097FFF-0131-7A41-86E9-ECB926F517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0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8C469-FD52-AA43-82E1-870E3773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Paragraphes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6C41E2-A636-2043-A712-3CC15F2B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69" y="1261928"/>
            <a:ext cx="8491815" cy="509390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Combien de paragraphes visibles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3 paragraphes</a:t>
            </a:r>
          </a:p>
          <a:p>
            <a:pPr lvl="1"/>
            <a:r>
              <a:rPr lang="fr-FR" dirty="0"/>
              <a:t>Et non 2 paragraphes : les titres sont des paragraphes (pour un logiciel de traitement de texte)</a:t>
            </a:r>
          </a:p>
          <a:p>
            <a:pPr lvl="1"/>
            <a:r>
              <a:rPr lang="fr-FR" dirty="0"/>
              <a:t>¶ (pied de mouche) = caractère invisible non imprimée désignant la fin d’un paragraphe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CBB50C-C39F-E045-9695-54167D37C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70" y="1566732"/>
            <a:ext cx="7509530" cy="29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id="{BC5CC8AD-65B0-A047-990D-D99A79F7BBA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19200"/>
            <a:ext cx="7848600" cy="4433888"/>
            <a:chOff x="288" y="1200"/>
            <a:chExt cx="4944" cy="2793"/>
          </a:xfrm>
        </p:grpSpPr>
        <p:pic>
          <p:nvPicPr>
            <p:cNvPr id="24584" name="Picture 3" descr="im">
              <a:extLst>
                <a:ext uri="{FF2B5EF4-FFF2-40B4-BE49-F238E27FC236}">
                  <a16:creationId xmlns:a16="http://schemas.microsoft.com/office/drawing/2014/main" id="{7C61ABBD-1C2E-B24E-9432-9D68AD33E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4944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4">
              <a:extLst>
                <a:ext uri="{FF2B5EF4-FFF2-40B4-BE49-F238E27FC236}">
                  <a16:creationId xmlns:a16="http://schemas.microsoft.com/office/drawing/2014/main" id="{BC1DA68B-DD75-E548-8A06-C6BBDF92D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432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sz="2000">
                  <a:latin typeface="Times New Roman" panose="02020603050405020304" pitchFamily="18" charset="0"/>
                </a:rPr>
                <a:t>Gauche</a:t>
              </a:r>
            </a:p>
          </p:txBody>
        </p:sp>
        <p:sp>
          <p:nvSpPr>
            <p:cNvPr id="24586" name="Rectangle 5">
              <a:extLst>
                <a:ext uri="{FF2B5EF4-FFF2-40B4-BE49-F238E27FC236}">
                  <a16:creationId xmlns:a16="http://schemas.microsoft.com/office/drawing/2014/main" id="{547D8327-4907-B048-BF9F-22710D94A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40"/>
              <a:ext cx="432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sz="2000">
                  <a:latin typeface="Times New Roman" panose="02020603050405020304" pitchFamily="18" charset="0"/>
                </a:rPr>
                <a:t>Droite</a:t>
              </a:r>
              <a:endParaRPr lang="fr-FR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4587" name="Rectangle 6">
              <a:extLst>
                <a:ext uri="{FF2B5EF4-FFF2-40B4-BE49-F238E27FC236}">
                  <a16:creationId xmlns:a16="http://schemas.microsoft.com/office/drawing/2014/main" id="{5473DA27-BE34-7F48-90DA-23DFE0464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4272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sz="2000">
                  <a:latin typeface="Times New Roman" panose="02020603050405020304" pitchFamily="18" charset="0"/>
                </a:rPr>
                <a:t>Haut</a:t>
              </a:r>
            </a:p>
          </p:txBody>
        </p:sp>
      </p:grpSp>
      <p:sp>
        <p:nvSpPr>
          <p:cNvPr id="24578" name="Line 7">
            <a:extLst>
              <a:ext uri="{FF2B5EF4-FFF2-40B4-BE49-F238E27FC236}">
                <a16:creationId xmlns:a16="http://schemas.microsoft.com/office/drawing/2014/main" id="{3A4B3D84-3B5A-A343-974E-5D453191B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533400"/>
            <a:ext cx="762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Line 8">
            <a:extLst>
              <a:ext uri="{FF2B5EF4-FFF2-40B4-BE49-F238E27FC236}">
                <a16:creationId xmlns:a16="http://schemas.microsoft.com/office/drawing/2014/main" id="{81D0B99B-545A-A448-BCD2-828272D6B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0" name="Line 9">
            <a:extLst>
              <a:ext uri="{FF2B5EF4-FFF2-40B4-BE49-F238E27FC236}">
                <a16:creationId xmlns:a16="http://schemas.microsoft.com/office/drawing/2014/main" id="{5E954449-50BF-6A4B-9B57-C531A8E52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1" name="Line 10">
            <a:extLst>
              <a:ext uri="{FF2B5EF4-FFF2-40B4-BE49-F238E27FC236}">
                <a16:creationId xmlns:a16="http://schemas.microsoft.com/office/drawing/2014/main" id="{0708CFCE-48DD-8441-BCF5-0A777791B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57200"/>
            <a:ext cx="6858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2" name="Text Box 11">
            <a:extLst>
              <a:ext uri="{FF2B5EF4-FFF2-40B4-BE49-F238E27FC236}">
                <a16:creationId xmlns:a16="http://schemas.microsoft.com/office/drawing/2014/main" id="{CE6157D7-F51A-7A49-8F9F-88E8A84C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810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583" name="Text Box 12">
            <a:extLst>
              <a:ext uri="{FF2B5EF4-FFF2-40B4-BE49-F238E27FC236}">
                <a16:creationId xmlns:a16="http://schemas.microsoft.com/office/drawing/2014/main" id="{DFD83E3F-5F3F-CE4F-9EA4-43520989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048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51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>
            <a:extLst>
              <a:ext uri="{FF2B5EF4-FFF2-40B4-BE49-F238E27FC236}">
                <a16:creationId xmlns:a16="http://schemas.microsoft.com/office/drawing/2014/main" id="{1B84E920-151A-E04E-AA19-A76C35455FF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81113"/>
            <a:ext cx="7848600" cy="4433887"/>
            <a:chOff x="288" y="1200"/>
            <a:chExt cx="4944" cy="2793"/>
          </a:xfrm>
        </p:grpSpPr>
        <p:pic>
          <p:nvPicPr>
            <p:cNvPr id="26632" name="Picture 3" descr="im">
              <a:extLst>
                <a:ext uri="{FF2B5EF4-FFF2-40B4-BE49-F238E27FC236}">
                  <a16:creationId xmlns:a16="http://schemas.microsoft.com/office/drawing/2014/main" id="{CEA5FE9D-285D-C74D-B14A-21198D286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4944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4">
              <a:extLst>
                <a:ext uri="{FF2B5EF4-FFF2-40B4-BE49-F238E27FC236}">
                  <a16:creationId xmlns:a16="http://schemas.microsoft.com/office/drawing/2014/main" id="{D8059A88-341C-BD4F-BDFE-B0254D0E8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432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  <p:sp>
          <p:nvSpPr>
            <p:cNvPr id="26634" name="Rectangle 5">
              <a:extLst>
                <a:ext uri="{FF2B5EF4-FFF2-40B4-BE49-F238E27FC236}">
                  <a16:creationId xmlns:a16="http://schemas.microsoft.com/office/drawing/2014/main" id="{13446C84-A1F7-1C46-A109-5506BBC07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40"/>
              <a:ext cx="432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6635" name="Rectangle 6">
              <a:extLst>
                <a:ext uri="{FF2B5EF4-FFF2-40B4-BE49-F238E27FC236}">
                  <a16:creationId xmlns:a16="http://schemas.microsoft.com/office/drawing/2014/main" id="{CB41C1E8-70F6-0942-BA4B-806E93510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4272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26" name="Line 7">
            <a:extLst>
              <a:ext uri="{FF2B5EF4-FFF2-40B4-BE49-F238E27FC236}">
                <a16:creationId xmlns:a16="http://schemas.microsoft.com/office/drawing/2014/main" id="{5E544EB3-2726-AF42-936C-A0D772BF6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761999"/>
            <a:ext cx="762000" cy="2195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Line 8">
            <a:extLst>
              <a:ext uri="{FF2B5EF4-FFF2-40B4-BE49-F238E27FC236}">
                <a16:creationId xmlns:a16="http://schemas.microsoft.com/office/drawing/2014/main" id="{8B29E0E1-529C-D645-BF7E-89523DCA1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1099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Line 9">
            <a:extLst>
              <a:ext uri="{FF2B5EF4-FFF2-40B4-BE49-F238E27FC236}">
                <a16:creationId xmlns:a16="http://schemas.microsoft.com/office/drawing/2014/main" id="{6E0A16E5-069C-4546-9342-84C3FF07B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109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9" name="Line 10">
            <a:extLst>
              <a:ext uri="{FF2B5EF4-FFF2-40B4-BE49-F238E27FC236}">
                <a16:creationId xmlns:a16="http://schemas.microsoft.com/office/drawing/2014/main" id="{5069B0F9-7355-A642-B4F7-ABB072010E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838199"/>
            <a:ext cx="576943" cy="2195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0" name="Text Box 11">
            <a:extLst>
              <a:ext uri="{FF2B5EF4-FFF2-40B4-BE49-F238E27FC236}">
                <a16:creationId xmlns:a16="http://schemas.microsoft.com/office/drawing/2014/main" id="{FE341A8E-9FAD-C141-9E05-E6ACC976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1000"/>
            <a:ext cx="166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Retrait droit</a:t>
            </a:r>
          </a:p>
        </p:txBody>
      </p:sp>
      <p:sp>
        <p:nvSpPr>
          <p:cNvPr id="26631" name="Text Box 12">
            <a:extLst>
              <a:ext uri="{FF2B5EF4-FFF2-40B4-BE49-F238E27FC236}">
                <a16:creationId xmlns:a16="http://schemas.microsoft.com/office/drawing/2014/main" id="{17829856-6107-BA45-BAAF-36D728DC6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"/>
            <a:ext cx="202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3130FE"/>
                </a:solidFill>
                <a:latin typeface="Times New Roman" panose="02020603050405020304" pitchFamily="18" charset="0"/>
              </a:rPr>
              <a:t>Retrait Gauche</a:t>
            </a:r>
          </a:p>
        </p:txBody>
      </p:sp>
    </p:spTree>
    <p:extLst>
      <p:ext uri="{BB962C8B-B14F-4D97-AF65-F5344CB8AC3E}">
        <p14:creationId xmlns:p14="http://schemas.microsoft.com/office/powerpoint/2010/main" val="382318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>
            <a:extLst>
              <a:ext uri="{FF2B5EF4-FFF2-40B4-BE49-F238E27FC236}">
                <a16:creationId xmlns:a16="http://schemas.microsoft.com/office/drawing/2014/main" id="{274E65FF-53D5-F54D-B00A-143BFFD8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334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8674" name="Group 3">
            <a:extLst>
              <a:ext uri="{FF2B5EF4-FFF2-40B4-BE49-F238E27FC236}">
                <a16:creationId xmlns:a16="http://schemas.microsoft.com/office/drawing/2014/main" id="{E356280E-ACCF-9144-AF90-7C3353EEE40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19200"/>
            <a:ext cx="7848600" cy="4433888"/>
            <a:chOff x="288" y="1200"/>
            <a:chExt cx="4944" cy="2793"/>
          </a:xfrm>
        </p:grpSpPr>
        <p:pic>
          <p:nvPicPr>
            <p:cNvPr id="28677" name="Picture 4" descr="im">
              <a:extLst>
                <a:ext uri="{FF2B5EF4-FFF2-40B4-BE49-F238E27FC236}">
                  <a16:creationId xmlns:a16="http://schemas.microsoft.com/office/drawing/2014/main" id="{5EE4349D-906C-0F4E-B13C-DBCB729F4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4944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tangle 5">
              <a:extLst>
                <a:ext uri="{FF2B5EF4-FFF2-40B4-BE49-F238E27FC236}">
                  <a16:creationId xmlns:a16="http://schemas.microsoft.com/office/drawing/2014/main" id="{E1959AA5-CEEE-CF4E-8F3B-DC566C833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432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  <p:sp>
          <p:nvSpPr>
            <p:cNvPr id="28679" name="Rectangle 6">
              <a:extLst>
                <a:ext uri="{FF2B5EF4-FFF2-40B4-BE49-F238E27FC236}">
                  <a16:creationId xmlns:a16="http://schemas.microsoft.com/office/drawing/2014/main" id="{EABF6DF1-6002-3A49-9089-9813863CD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40"/>
              <a:ext cx="432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28680" name="Rectangle 7">
              <a:extLst>
                <a:ext uri="{FF2B5EF4-FFF2-40B4-BE49-F238E27FC236}">
                  <a16:creationId xmlns:a16="http://schemas.microsoft.com/office/drawing/2014/main" id="{48571025-BE3D-3346-B947-B4E39CC0A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4272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8675" name="Line 8">
            <a:extLst>
              <a:ext uri="{FF2B5EF4-FFF2-40B4-BE49-F238E27FC236}">
                <a16:creationId xmlns:a16="http://schemas.microsoft.com/office/drawing/2014/main" id="{2E44BDAB-832C-7743-8D79-60CFBB386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Line 9">
            <a:extLst>
              <a:ext uri="{FF2B5EF4-FFF2-40B4-BE49-F238E27FC236}">
                <a16:creationId xmlns:a16="http://schemas.microsoft.com/office/drawing/2014/main" id="{A4D51EF2-C29C-B14C-9A0F-B7DE7358CA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685800"/>
            <a:ext cx="23622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80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F1030AE6-BB41-7149-8FCB-1C27BD83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62000"/>
            <a:ext cx="1003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dirty="0">
                <a:solidFill>
                  <a:srgbClr val="3130FE"/>
                </a:solidFill>
                <a:latin typeface="Times New Roman" panose="02020603050405020304" pitchFamily="18" charset="0"/>
              </a:rPr>
              <a:t>Alinéa</a:t>
            </a:r>
          </a:p>
        </p:txBody>
      </p:sp>
      <p:grpSp>
        <p:nvGrpSpPr>
          <p:cNvPr id="30722" name="Group 3">
            <a:extLst>
              <a:ext uri="{FF2B5EF4-FFF2-40B4-BE49-F238E27FC236}">
                <a16:creationId xmlns:a16="http://schemas.microsoft.com/office/drawing/2014/main" id="{F27A792E-AFFC-9446-9665-BC3F1444D5D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95400"/>
            <a:ext cx="7848600" cy="4433888"/>
            <a:chOff x="288" y="1200"/>
            <a:chExt cx="4944" cy="2793"/>
          </a:xfrm>
        </p:grpSpPr>
        <p:pic>
          <p:nvPicPr>
            <p:cNvPr id="30725" name="Picture 4" descr="im">
              <a:extLst>
                <a:ext uri="{FF2B5EF4-FFF2-40B4-BE49-F238E27FC236}">
                  <a16:creationId xmlns:a16="http://schemas.microsoft.com/office/drawing/2014/main" id="{7D418AFF-F81D-1F40-8A21-00CE71F31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4944" cy="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Rectangle 5">
              <a:extLst>
                <a:ext uri="{FF2B5EF4-FFF2-40B4-BE49-F238E27FC236}">
                  <a16:creationId xmlns:a16="http://schemas.microsoft.com/office/drawing/2014/main" id="{C4C10740-F2DA-524E-B7FF-644233CD5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432" cy="2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  <p:sp>
          <p:nvSpPr>
            <p:cNvPr id="30727" name="Rectangle 6">
              <a:extLst>
                <a:ext uri="{FF2B5EF4-FFF2-40B4-BE49-F238E27FC236}">
                  <a16:creationId xmlns:a16="http://schemas.microsoft.com/office/drawing/2014/main" id="{2DA30642-58C1-0D40-963C-5C904A78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440"/>
              <a:ext cx="432" cy="25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30728" name="Rectangle 7">
              <a:extLst>
                <a:ext uri="{FF2B5EF4-FFF2-40B4-BE49-F238E27FC236}">
                  <a16:creationId xmlns:a16="http://schemas.microsoft.com/office/drawing/2014/main" id="{C4502BBA-1399-1948-AD02-781124981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440"/>
              <a:ext cx="4272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fr-FR" altLang="fr-FR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30723" name="Line 8">
            <a:extLst>
              <a:ext uri="{FF2B5EF4-FFF2-40B4-BE49-F238E27FC236}">
                <a16:creationId xmlns:a16="http://schemas.microsoft.com/office/drawing/2014/main" id="{656B7EEA-8C0E-254F-AEDD-4EAF4648A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419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4" name="Line 9">
            <a:extLst>
              <a:ext uri="{FF2B5EF4-FFF2-40B4-BE49-F238E27FC236}">
                <a16:creationId xmlns:a16="http://schemas.microsoft.com/office/drawing/2014/main" id="{EFDCC2E6-ED0D-7947-93BD-97CE40C76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990600"/>
            <a:ext cx="2286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10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stag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theme_stage.thmx</Template>
  <TotalTime>4091</TotalTime>
  <Words>490</Words>
  <Application>Microsoft Macintosh PowerPoint</Application>
  <PresentationFormat>Affichage à l'écran (4:3)</PresentationFormat>
  <Paragraphs>79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Arial Black</vt:lpstr>
      <vt:lpstr>Avenir Book</vt:lpstr>
      <vt:lpstr>Calibri</vt:lpstr>
      <vt:lpstr>Times</vt:lpstr>
      <vt:lpstr>Times New Roman</vt:lpstr>
      <vt:lpstr>theme_stage</vt:lpstr>
      <vt:lpstr>Styles en traitement de texte</vt:lpstr>
      <vt:lpstr>Styles</vt:lpstr>
      <vt:lpstr>Formats et Logiciels UTILISES</vt:lpstr>
      <vt:lpstr>Notions de typographie</vt:lpstr>
      <vt:lpstr>Paragraphes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Uniformisation et gestion de Plan</vt:lpstr>
      <vt:lpstr>Présentation PowerPoint</vt:lpstr>
      <vt:lpstr>Présentation PowerPoint</vt:lpstr>
      <vt:lpstr>Présentation PowerPoint</vt:lpstr>
    </vt:vector>
  </TitlesOfParts>
  <Company>UPV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Informatique : Les bases essentielles</dc:title>
  <dc:creator>MIAp</dc:creator>
  <cp:lastModifiedBy>Microsoft Office User</cp:lastModifiedBy>
  <cp:revision>160</cp:revision>
  <cp:lastPrinted>2017-08-31T14:46:06Z</cp:lastPrinted>
  <dcterms:created xsi:type="dcterms:W3CDTF">2000-02-11T12:53:57Z</dcterms:created>
  <dcterms:modified xsi:type="dcterms:W3CDTF">2020-08-08T08:27:37Z</dcterms:modified>
</cp:coreProperties>
</file>