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66" r:id="rId1"/>
  </p:sldMasterIdLst>
  <p:notesMasterIdLst>
    <p:notesMasterId r:id="rId4"/>
  </p:notesMasterIdLst>
  <p:handoutMasterIdLst>
    <p:handoutMasterId r:id="rId5"/>
  </p:handoutMasterIdLst>
  <p:sldIdLst>
    <p:sldId id="275" r:id="rId2"/>
    <p:sldId id="278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A9A6A8"/>
    <a:srgbClr val="CAC7C9"/>
    <a:srgbClr val="FE78C9"/>
    <a:srgbClr val="3130FE"/>
    <a:srgbClr val="181818"/>
    <a:srgbClr val="9966FF"/>
    <a:srgbClr val="FFFF89"/>
    <a:srgbClr val="228D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43"/>
  </p:normalViewPr>
  <p:slideViewPr>
    <p:cSldViewPr>
      <p:cViewPr varScale="1">
        <p:scale>
          <a:sx n="115" d="100"/>
          <a:sy n="115" d="100"/>
        </p:scale>
        <p:origin x="1208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4" name="Rectangle 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7656" name="Rectangle 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045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7657" name="Rectangle 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045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" charset="0"/>
              </a:defRPr>
            </a:lvl1pPr>
          </a:lstStyle>
          <a:p>
            <a:pPr>
              <a:defRPr/>
            </a:pPr>
            <a:fld id="{65695D96-DBE2-0D41-98AD-B8AF759D6734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92738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4" name="Rectangle 8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045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9705" name="Rectangle 9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045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" charset="0"/>
              </a:defRPr>
            </a:lvl1pPr>
          </a:lstStyle>
          <a:p>
            <a:pPr>
              <a:defRPr/>
            </a:pPr>
            <a:fld id="{836BA67A-7BE8-6442-881B-DDA10BE42EF7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  <p:sp>
        <p:nvSpPr>
          <p:cNvPr id="29706" name="Rectangle 1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9707" name="Rectangle 11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9708" name="Rectangle 12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7" name="AutoShape 1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30364578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12" charset="0"/>
        <a:ea typeface="MS PGothic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12" charset="0"/>
        <a:ea typeface="MS PGothic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12" charset="0"/>
        <a:ea typeface="MS PGothic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12" charset="0"/>
        <a:ea typeface="MS PGothic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12" charset="0"/>
        <a:ea typeface="MS PGothic" pitchFamily="34" charset="-128"/>
        <a:cs typeface="MS PGothic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9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712FAFBA-0F3D-0A4A-851D-ACACC019F8A3}" type="slidenum">
              <a:rPr lang="en-GB" sz="1200">
                <a:latin typeface="Times" charset="0"/>
              </a:rPr>
              <a:pPr/>
              <a:t>1</a:t>
            </a:fld>
            <a:endParaRPr lang="en-GB" sz="1200">
              <a:latin typeface="Times" charset="0"/>
            </a:endParaRPr>
          </a:p>
        </p:txBody>
      </p:sp>
      <p:sp>
        <p:nvSpPr>
          <p:cNvPr id="17410" name="AutoShap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84408" tIns="42204" rIns="84408" bIns="42204"/>
          <a:lstStyle/>
          <a:p>
            <a:endParaRPr lang="fr-FR">
              <a:latin typeface="Times New Roman" charset="0"/>
              <a:ea typeface="MS PGothic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1627094"/>
            <a:ext cx="9144000" cy="5230906"/>
          </a:xfrm>
          <a:prstGeom prst="rect">
            <a:avLst/>
          </a:prstGeom>
          <a:solidFill>
            <a:srgbClr val="2368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53109"/>
            <a:ext cx="7772400" cy="1006476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046817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Cliquez pour modifier le style des sous-titres du masque</a:t>
            </a:r>
            <a:endParaRPr lang="en-US" dirty="0"/>
          </a:p>
        </p:txBody>
      </p:sp>
      <p:pic>
        <p:nvPicPr>
          <p:cNvPr id="7" name="Image 6" descr="LOGO-VIOLET-VF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8677" y="13510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9776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re et texte sur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72400" cy="1066800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905000"/>
            <a:ext cx="8153400" cy="20193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4076700"/>
            <a:ext cx="8153400" cy="20193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793CD4-5E7D-3841-9BF0-6375171DCDA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412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Gabar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627094"/>
            <a:ext cx="9144000" cy="5230906"/>
          </a:xfrm>
          <a:prstGeom prst="rect">
            <a:avLst/>
          </a:prstGeom>
          <a:solidFill>
            <a:srgbClr val="2368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Image 6" descr="LOGO-VIOLET-VF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0049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9331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7785" y="171470"/>
            <a:ext cx="6863399" cy="847861"/>
          </a:xfrm>
        </p:spPr>
        <p:txBody>
          <a:bodyPr>
            <a:normAutofit/>
          </a:bodyPr>
          <a:lstStyle>
            <a:lvl1pPr>
              <a:defRPr sz="2400" b="1" cap="all" baseline="0">
                <a:solidFill>
                  <a:srgbClr val="236896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9369" y="1437071"/>
            <a:ext cx="8491815" cy="4663926"/>
          </a:xfrm>
        </p:spPr>
        <p:txBody>
          <a:bodyPr>
            <a:normAutofit/>
          </a:bodyPr>
          <a:lstStyle>
            <a:lvl1pPr>
              <a:defRPr lang="fr-FR" sz="2200" b="0" kern="1200" cap="none" baseline="0" dirty="0" smtClean="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defRPr>
            </a:lvl1pPr>
            <a:lvl2pPr>
              <a:defRPr sz="2200">
                <a:latin typeface="Avenir Book" charset="0"/>
                <a:ea typeface="Avenir Book" charset="0"/>
                <a:cs typeface="Avenir Book" charset="0"/>
              </a:defRPr>
            </a:lvl2pPr>
            <a:lvl3pPr>
              <a:defRPr sz="2200">
                <a:latin typeface="Avenir Book" charset="0"/>
                <a:ea typeface="Avenir Book" charset="0"/>
                <a:cs typeface="Avenir Book" charset="0"/>
              </a:defRPr>
            </a:lvl3pPr>
            <a:lvl4pPr>
              <a:defRPr sz="2200">
                <a:latin typeface="Avenir Book" charset="0"/>
                <a:ea typeface="Avenir Book" charset="0"/>
                <a:cs typeface="Avenir Book" charset="0"/>
              </a:defRPr>
            </a:lvl4pPr>
            <a:lvl5pPr>
              <a:defRPr sz="2200">
                <a:latin typeface="Avenir Book" charset="0"/>
                <a:ea typeface="Avenir Book" charset="0"/>
                <a:cs typeface="Avenir Book" charset="0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pPr>
              <a:defRPr/>
            </a:pPr>
            <a:fld id="{46198E5A-F939-3749-B41F-FB63B2213E94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04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apo sans contenu + Pied de p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72303" y="6356351"/>
            <a:ext cx="8548968" cy="378818"/>
          </a:xfrm>
          <a:prstGeom prst="rect">
            <a:avLst/>
          </a:prstGeom>
          <a:solidFill>
            <a:srgbClr val="2368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pPr>
              <a:defRPr/>
            </a:pPr>
            <a:fld id="{FEE9840A-CFFE-664E-A696-B6C7BA46D6D9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pic>
        <p:nvPicPr>
          <p:cNvPr id="9" name="Image 8" descr="LOGO-VIOLET-VF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1882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apo sans contenu Sans Pied de p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LOGO-VIOLET-VF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0298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ge fin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1627094"/>
            <a:ext cx="9144000" cy="5230906"/>
          </a:xfrm>
          <a:prstGeom prst="rect">
            <a:avLst/>
          </a:prstGeom>
          <a:solidFill>
            <a:srgbClr val="2368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/>
          <p:cNvSpPr/>
          <p:nvPr/>
        </p:nvSpPr>
        <p:spPr>
          <a:xfrm>
            <a:off x="0" y="3820081"/>
            <a:ext cx="91439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http://www.univ-montp3.fr/</a:t>
            </a:r>
            <a:r>
              <a:rPr lang="fr-FR" dirty="0" err="1">
                <a:solidFill>
                  <a:schemeClr val="bg1"/>
                </a:solidFill>
              </a:rPr>
              <a:t>miap</a:t>
            </a:r>
            <a:r>
              <a:rPr lang="fr-FR" dirty="0">
                <a:solidFill>
                  <a:schemeClr val="bg1"/>
                </a:solidFill>
              </a:rPr>
              <a:t>/</a:t>
            </a:r>
            <a:r>
              <a:rPr lang="fr-FR" dirty="0" err="1">
                <a:solidFill>
                  <a:schemeClr val="bg1"/>
                </a:solidFill>
              </a:rPr>
              <a:t>ens</a:t>
            </a:r>
            <a:r>
              <a:rPr lang="fr-FR" dirty="0">
                <a:solidFill>
                  <a:schemeClr val="bg1"/>
                </a:solidFill>
              </a:rPr>
              <a:t>/info/</a:t>
            </a:r>
          </a:p>
        </p:txBody>
      </p:sp>
      <p:pic>
        <p:nvPicPr>
          <p:cNvPr id="7" name="Image 6" descr="LOGO-VIOLET-VF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6537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3707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292361-E712-DF4D-BD76-B1D7DD7017F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4591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 sans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750" y="393046"/>
            <a:ext cx="6222626" cy="895257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defRPr>
                <a:solidFill>
                  <a:srgbClr val="256898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>
              <a:defRPr>
                <a:solidFill>
                  <a:srgbClr val="256898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E9840A-CFFE-664E-A696-B6C7BA46D6D9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0934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 contenus avec tit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4941" y="365127"/>
            <a:ext cx="5961600" cy="804768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256898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256898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E9840A-CFFE-664E-A696-B6C7BA46D6D9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0897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42"/>
            <a:ext cx="9144000" cy="6855858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72303" y="6356351"/>
            <a:ext cx="8548968" cy="378818"/>
          </a:xfrm>
          <a:prstGeom prst="rect">
            <a:avLst/>
          </a:prstGeom>
          <a:solidFill>
            <a:srgbClr val="2368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40566" y="206738"/>
            <a:ext cx="6980705" cy="8952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2216" y="1563684"/>
            <a:ext cx="8548968" cy="45073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19369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53784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pPr>
              <a:defRPr/>
            </a:pPr>
            <a:fld id="{FEE9840A-CFFE-664E-A696-B6C7BA46D6D9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pic>
        <p:nvPicPr>
          <p:cNvPr id="12" name="Image 11" descr="LOGO-VIOLET-VF.pn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403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rgbClr val="236896"/>
          </a:solidFill>
          <a:latin typeface="Avenir Book" charset="0"/>
          <a:ea typeface="Avenir Book" charset="0"/>
          <a:cs typeface="Avenir Book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prenom.nom@etu.univ-montp3.fr" TargetMode="Externa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84438" y="4652963"/>
            <a:ext cx="6477000" cy="550862"/>
          </a:xfrm>
        </p:spPr>
        <p:txBody>
          <a:bodyPr/>
          <a:lstStyle/>
          <a:p>
            <a:pPr algn="r">
              <a:lnSpc>
                <a:spcPct val="90000"/>
              </a:lnSpc>
              <a:buFont typeface="Wingdings" charset="0"/>
              <a:buNone/>
            </a:pPr>
            <a:endParaRPr lang="fr-FR" dirty="0">
              <a:latin typeface="Tahoma" charset="0"/>
              <a:ea typeface="MS PGothic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Mail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re 1"/>
          <p:cNvSpPr>
            <a:spLocks noGrp="1"/>
          </p:cNvSpPr>
          <p:nvPr>
            <p:ph type="title"/>
          </p:nvPr>
        </p:nvSpPr>
        <p:spPr>
          <a:xfrm>
            <a:off x="1547664" y="260648"/>
            <a:ext cx="7200800" cy="1008112"/>
          </a:xfrm>
        </p:spPr>
        <p:txBody>
          <a:bodyPr/>
          <a:lstStyle/>
          <a:p>
            <a:r>
              <a:rPr lang="fr-FR" dirty="0">
                <a:latin typeface="Tahoma" charset="0"/>
                <a:ea typeface="MS PGothic" charset="0"/>
              </a:rPr>
              <a:t>Messagerie électronique</a:t>
            </a:r>
          </a:p>
        </p:txBody>
      </p:sp>
      <p:sp>
        <p:nvSpPr>
          <p:cNvPr id="54274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68313" y="1484313"/>
            <a:ext cx="8153400" cy="4764087"/>
          </a:xfrm>
        </p:spPr>
        <p:txBody>
          <a:bodyPr>
            <a:normAutofit fontScale="55000" lnSpcReduction="20000"/>
          </a:bodyPr>
          <a:lstStyle/>
          <a:p>
            <a:r>
              <a:rPr lang="fr-FR" dirty="0">
                <a:latin typeface="Tahoma" charset="0"/>
                <a:ea typeface="MS PGothic" charset="0"/>
              </a:rPr>
              <a:t>Utilisez votre mail étudiant :</a:t>
            </a:r>
          </a:p>
          <a:p>
            <a:pPr lvl="1"/>
            <a:r>
              <a:rPr lang="fr-FR" dirty="0">
                <a:latin typeface="Tahoma" charset="0"/>
                <a:ea typeface="MS PGothic" charset="0"/>
                <a:hlinkClick r:id="rId2"/>
              </a:rPr>
              <a:t>prenom.nom@etu.univ-montp3.fr</a:t>
            </a:r>
            <a:r>
              <a:rPr lang="fr-FR" dirty="0">
                <a:latin typeface="Tahoma" charset="0"/>
                <a:ea typeface="MS PGothic" charset="0"/>
              </a:rPr>
              <a:t> (sauf exception)</a:t>
            </a:r>
          </a:p>
          <a:p>
            <a:pPr lvl="1"/>
            <a:r>
              <a:rPr lang="fr-FR" dirty="0">
                <a:latin typeface="Tahoma" charset="0"/>
                <a:ea typeface="MS PGothic" charset="0"/>
              </a:rPr>
              <a:t>Raison principale : envois de mails par université peuvent être </a:t>
            </a:r>
            <a:r>
              <a:rPr lang="fr-FR" dirty="0" err="1">
                <a:latin typeface="Tahoma" charset="0"/>
                <a:ea typeface="MS PGothic" charset="0"/>
              </a:rPr>
              <a:t>blacklistés</a:t>
            </a:r>
            <a:r>
              <a:rPr lang="fr-FR" dirty="0">
                <a:latin typeface="Tahoma" charset="0"/>
                <a:ea typeface="MS PGothic" charset="0"/>
              </a:rPr>
              <a:t> et donc non distribués par certains prestataires privés)</a:t>
            </a:r>
          </a:p>
          <a:p>
            <a:r>
              <a:rPr lang="fr-FR" dirty="0">
                <a:latin typeface="Tahoma" charset="0"/>
                <a:ea typeface="MS PGothic" charset="0"/>
              </a:rPr>
              <a:t>Attention</a:t>
            </a:r>
          </a:p>
          <a:p>
            <a:pPr lvl="1"/>
            <a:r>
              <a:rPr lang="fr-FR" dirty="0">
                <a:latin typeface="Tahoma" charset="0"/>
                <a:ea typeface="MS PGothic" charset="0"/>
              </a:rPr>
              <a:t>aux tentatives d’hameçonnage (</a:t>
            </a:r>
            <a:r>
              <a:rPr lang="fr-FR" dirty="0" err="1">
                <a:latin typeface="Tahoma" charset="0"/>
                <a:ea typeface="MS PGothic" charset="0"/>
              </a:rPr>
              <a:t>phishing</a:t>
            </a:r>
            <a:r>
              <a:rPr lang="fr-FR" dirty="0">
                <a:latin typeface="Tahoma" charset="0"/>
                <a:ea typeface="MS PGothic" charset="0"/>
              </a:rPr>
              <a:t>)</a:t>
            </a:r>
          </a:p>
          <a:p>
            <a:pPr lvl="1"/>
            <a:r>
              <a:rPr lang="fr-FR" dirty="0">
                <a:latin typeface="Tahoma" charset="0"/>
                <a:ea typeface="MS PGothic" charset="0"/>
              </a:rPr>
              <a:t>aux canulars (</a:t>
            </a:r>
            <a:r>
              <a:rPr lang="fr-FR" dirty="0" err="1">
                <a:latin typeface="Tahoma" charset="0"/>
                <a:ea typeface="MS PGothic" charset="0"/>
              </a:rPr>
              <a:t>hoax</a:t>
            </a:r>
            <a:r>
              <a:rPr lang="fr-FR" dirty="0">
                <a:latin typeface="Tahoma" charset="0"/>
                <a:ea typeface="MS PGothic" charset="0"/>
              </a:rPr>
              <a:t>)</a:t>
            </a:r>
          </a:p>
          <a:p>
            <a:pPr lvl="1"/>
            <a:r>
              <a:rPr lang="is-IS" dirty="0">
                <a:latin typeface="Tahoma" charset="0"/>
                <a:ea typeface="MS PGothic" charset="0"/>
              </a:rPr>
              <a:t>…</a:t>
            </a:r>
          </a:p>
          <a:p>
            <a:r>
              <a:rPr lang="fr-FR">
                <a:latin typeface="Tahoma" charset="0"/>
                <a:ea typeface="MS PGothic" charset="0"/>
              </a:rPr>
              <a:t>Fonctionnalités avancées</a:t>
            </a:r>
            <a:endParaRPr lang="fr-FR" dirty="0">
              <a:latin typeface="Tahoma" charset="0"/>
              <a:ea typeface="MS PGothic" charset="0"/>
            </a:endParaRPr>
          </a:p>
          <a:p>
            <a:pPr lvl="1"/>
            <a:r>
              <a:rPr lang="fr-FR" dirty="0">
                <a:latin typeface="Tahoma" charset="0"/>
                <a:ea typeface="MS PGothic" charset="0"/>
              </a:rPr>
              <a:t>Dossiers de mails</a:t>
            </a:r>
          </a:p>
          <a:p>
            <a:pPr lvl="1"/>
            <a:r>
              <a:rPr lang="fr-FR" dirty="0">
                <a:latin typeface="Tahoma" charset="0"/>
                <a:ea typeface="MS PGothic" charset="0"/>
              </a:rPr>
              <a:t>Filtres</a:t>
            </a:r>
          </a:p>
          <a:p>
            <a:pPr lvl="1"/>
            <a:r>
              <a:rPr lang="fr-FR" dirty="0">
                <a:latin typeface="Tahoma" charset="0"/>
                <a:ea typeface="MS PGothic" charset="0"/>
              </a:rPr>
              <a:t>Usage d’une application client</a:t>
            </a:r>
          </a:p>
          <a:p>
            <a:r>
              <a:rPr lang="fr-FR" dirty="0">
                <a:latin typeface="Tahoma" charset="0"/>
                <a:ea typeface="MS PGothic" charset="0"/>
              </a:rPr>
              <a:t>Bon usage : </a:t>
            </a:r>
          </a:p>
          <a:p>
            <a:pPr lvl="1"/>
            <a:r>
              <a:rPr lang="fr-FR" dirty="0">
                <a:latin typeface="Tahoma" charset="0"/>
                <a:ea typeface="MS PGothic" charset="0"/>
              </a:rPr>
              <a:t>toujours mettre un objet/sujet</a:t>
            </a:r>
          </a:p>
          <a:p>
            <a:pPr lvl="1"/>
            <a:r>
              <a:rPr lang="fr-FR" dirty="0">
                <a:latin typeface="Tahoma" charset="0"/>
                <a:ea typeface="MS PGothic" charset="0"/>
              </a:rPr>
              <a:t>rédiger le corps : </a:t>
            </a:r>
          </a:p>
          <a:p>
            <a:pPr lvl="2"/>
            <a:r>
              <a:rPr lang="fr-FR" dirty="0">
                <a:latin typeface="Tahoma" charset="0"/>
                <a:ea typeface="MS PGothic" charset="0"/>
              </a:rPr>
              <a:t>bonjour, </a:t>
            </a:r>
            <a:r>
              <a:rPr lang="is-IS" dirty="0">
                <a:latin typeface="Tahoma" charset="0"/>
                <a:ea typeface="MS PGothic" charset="0"/>
              </a:rPr>
              <a:t>…., bien cordialement, signature</a:t>
            </a:r>
          </a:p>
          <a:p>
            <a:r>
              <a:rPr lang="is-IS" dirty="0">
                <a:latin typeface="Tahoma" charset="0"/>
                <a:ea typeface="MS PGothic" charset="0"/>
              </a:rPr>
              <a:t>Comprendre différents destinataires</a:t>
            </a:r>
          </a:p>
          <a:p>
            <a:pPr lvl="1"/>
            <a:r>
              <a:rPr lang="is-IS" dirty="0">
                <a:latin typeface="Tahoma" charset="0"/>
                <a:ea typeface="MS PGothic" charset="0"/>
              </a:rPr>
              <a:t>A/To : principal</a:t>
            </a:r>
          </a:p>
          <a:p>
            <a:pPr lvl="1"/>
            <a:r>
              <a:rPr lang="is-IS" dirty="0">
                <a:latin typeface="Tahoma" charset="0"/>
                <a:ea typeface="MS PGothic" charset="0"/>
              </a:rPr>
              <a:t>Cc : secondaire</a:t>
            </a:r>
          </a:p>
          <a:p>
            <a:pPr lvl="1"/>
            <a:r>
              <a:rPr lang="is-IS" dirty="0">
                <a:latin typeface="Tahoma" charset="0"/>
                <a:ea typeface="MS PGothic" charset="0"/>
              </a:rPr>
              <a:t>Cci/Bcc : caché</a:t>
            </a:r>
          </a:p>
          <a:p>
            <a:r>
              <a:rPr lang="is-IS" dirty="0">
                <a:latin typeface="Tahoma" charset="0"/>
                <a:ea typeface="MS PGothic" charset="0"/>
              </a:rPr>
              <a:t>…</a:t>
            </a:r>
          </a:p>
          <a:p>
            <a:endParaRPr lang="fr-FR" dirty="0">
              <a:latin typeface="Tahoma" charset="0"/>
              <a:ea typeface="MS PGothic" charset="0"/>
            </a:endParaRPr>
          </a:p>
          <a:p>
            <a:pPr lvl="1"/>
            <a:endParaRPr lang="fr-FR" dirty="0">
              <a:latin typeface="Tahoma" charset="0"/>
              <a:ea typeface="MS PGothic" charset="0"/>
            </a:endParaRPr>
          </a:p>
          <a:p>
            <a:pPr lvl="1"/>
            <a:endParaRPr lang="fr-FR" dirty="0">
              <a:latin typeface="Tahoma" charset="0"/>
              <a:ea typeface="MS PGothic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 uiExpand="1" build="p"/>
    </p:bldLst>
  </p:timing>
</p:sld>
</file>

<file path=ppt/theme/theme1.xml><?xml version="1.0" encoding="utf-8"?>
<a:theme xmlns:a="http://schemas.openxmlformats.org/drawingml/2006/main" name="theme_stag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theme_stage.thmx</Template>
  <TotalTime>5481</TotalTime>
  <Words>102</Words>
  <Application>Microsoft Macintosh PowerPoint</Application>
  <PresentationFormat>Affichage à l'écran (4:3)</PresentationFormat>
  <Paragraphs>24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10" baseType="lpstr">
      <vt:lpstr>Arial</vt:lpstr>
      <vt:lpstr>Avenir Book</vt:lpstr>
      <vt:lpstr>Calibri</vt:lpstr>
      <vt:lpstr>Tahoma</vt:lpstr>
      <vt:lpstr>Times</vt:lpstr>
      <vt:lpstr>Times New Roman</vt:lpstr>
      <vt:lpstr>Wingdings</vt:lpstr>
      <vt:lpstr>theme_stage</vt:lpstr>
      <vt:lpstr>Mail</vt:lpstr>
      <vt:lpstr>Messagerie électronique</vt:lpstr>
    </vt:vector>
  </TitlesOfParts>
  <Company>LIRMM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Informatique : les bases essentielles</dc:title>
  <cp:lastModifiedBy>-</cp:lastModifiedBy>
  <cp:revision>57</cp:revision>
  <cp:lastPrinted>2020-01-17T18:23:08Z</cp:lastPrinted>
  <dcterms:created xsi:type="dcterms:W3CDTF">2010-01-21T09:58:41Z</dcterms:created>
  <dcterms:modified xsi:type="dcterms:W3CDTF">2022-09-26T20:25:55Z</dcterms:modified>
</cp:coreProperties>
</file>