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93" r:id="rId2"/>
    <p:sldId id="324" r:id="rId3"/>
    <p:sldId id="312" r:id="rId4"/>
    <p:sldId id="325" r:id="rId5"/>
    <p:sldId id="326" r:id="rId6"/>
    <p:sldId id="319" r:id="rId7"/>
    <p:sldId id="327" r:id="rId8"/>
    <p:sldId id="32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47" autoAdjust="0"/>
    <p:restoredTop sz="71978"/>
  </p:normalViewPr>
  <p:slideViewPr>
    <p:cSldViewPr snapToGrid="0" snapToObjects="1">
      <p:cViewPr varScale="1">
        <p:scale>
          <a:sx n="89" d="100"/>
          <a:sy n="89" d="100"/>
        </p:scale>
        <p:origin x="125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09/10/2019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4DD2C41B-AED3-074C-B913-A57F261EF03A}" type="slidenum">
              <a:rPr lang="en-GB" sz="1300" b="0">
                <a:latin typeface="Times" charset="0"/>
              </a:rPr>
              <a:pPr/>
              <a:t>1</a:t>
            </a:fld>
            <a:endParaRPr lang="en-GB" sz="1300" b="0">
              <a:latin typeface="Times" charset="0"/>
            </a:endParaRPr>
          </a:p>
        </p:txBody>
      </p:sp>
      <p:sp>
        <p:nvSpPr>
          <p:cNvPr id="17410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55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243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3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defTabSz="990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3F1A9ECA-BE74-3548-94B2-0452260E2509}" type="slidenum">
              <a:rPr lang="en-GB" sz="1300" b="0">
                <a:latin typeface="Times" charset="0"/>
              </a:rPr>
              <a:pPr/>
              <a:t>3</a:t>
            </a:fld>
            <a:endParaRPr lang="en-GB" sz="1300" b="0">
              <a:latin typeface="Times" charset="0"/>
            </a:endParaRPr>
          </a:p>
        </p:txBody>
      </p:sp>
      <p:sp>
        <p:nvSpPr>
          <p:cNvPr id="21506" name="AutoShap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fr-FR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64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niveau intermédiaire (texte + enrichissement) est un niveau de transition. Les niveaux intéressants sont « texte brut » et « texte avec enrichissements et fonctionnalités avancées)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50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867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Source du proverbe chinois : https://</a:t>
            </a:r>
            <a:r>
              <a:rPr lang="fr-FR" dirty="0" err="1"/>
              <a:t>fr.wikipedia.org</a:t>
            </a:r>
            <a:r>
              <a:rPr lang="fr-FR" dirty="0"/>
              <a:t>/wiki/</a:t>
            </a:r>
            <a:r>
              <a:rPr lang="fr-FR" dirty="0" err="1"/>
              <a:t>Proverbes_chinois</a:t>
            </a:r>
            <a:endParaRPr lang="fr-FR" dirty="0"/>
          </a:p>
          <a:p>
            <a:r>
              <a:rPr lang="fr-FR" dirty="0"/>
              <a:t>Traduction donnée par le site : « l'aveugle tâte un éléphant... il n'en touche qu'une partie »</a:t>
            </a:r>
          </a:p>
          <a:p>
            <a:endParaRPr lang="fr-FR" dirty="0"/>
          </a:p>
          <a:p>
            <a:r>
              <a:rPr lang="fr-FR" dirty="0"/>
              <a:t>Il existe bien d’autres table de caractères (le W3C utilise le terme de registre au lieu de table – voir https://www.w3.org/International/questions/</a:t>
            </a:r>
            <a:r>
              <a:rPr lang="fr-FR" dirty="0" err="1"/>
              <a:t>qa-what-is-encoding.fr</a:t>
            </a:r>
            <a:r>
              <a:rPr lang="fr-FR" dirty="0"/>
              <a:t> )</a:t>
            </a:r>
          </a:p>
          <a:p>
            <a:endParaRPr lang="fr-FR" dirty="0"/>
          </a:p>
          <a:p>
            <a:r>
              <a:rPr lang="fr-FR" dirty="0"/>
              <a:t>Il pourra être observé que même si la table utilisé encode un caractère ou un idéogramme, celui-ci ne pourra être affiché que si la police utilisé prévoit le glyphe d’affichage du caractère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88D614-528E-C846-A62A-D59E3D4B0CC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720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latin typeface="Avenir Roman" panose="02000503020000020003" pitchFamily="2" charset="0"/>
                <a:sym typeface="Wingdings" pitchFamily="2" charset="2"/>
              </a:rPr>
              <a:t>(risque car certains système d’exploitation arrive à déterminer certains formats de fichiers sans suffixe)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34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652963"/>
            <a:ext cx="6477000" cy="550862"/>
          </a:xfrm>
        </p:spPr>
        <p:txBody>
          <a:bodyPr/>
          <a:lstStyle/>
          <a:p>
            <a:pPr algn="r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latin typeface="Tahoma" charset="0"/>
              </a:rPr>
              <a:t>Stage – Semaine 5</a:t>
            </a:r>
          </a:p>
        </p:txBody>
      </p:sp>
      <p:sp>
        <p:nvSpPr>
          <p:cNvPr id="16387" name="Espace réservé du numéro de diapositive 1"/>
          <p:cNvSpPr>
            <a:spLocks noGrp="1"/>
          </p:cNvSpPr>
          <p:nvPr>
            <p:ph type="sldNum" sz="quarter" idx="4294967295"/>
          </p:nvPr>
        </p:nvSpPr>
        <p:spPr>
          <a:xfrm>
            <a:off x="7315200" y="6229350"/>
            <a:ext cx="1828800" cy="5143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ED27473F-840C-C84C-9B7D-FB5D694C0942}" type="slidenum">
              <a:rPr lang="fr-FR" sz="1400" b="0">
                <a:solidFill>
                  <a:srgbClr val="5E574E"/>
                </a:solidFill>
                <a:latin typeface="Tahoma" charset="0"/>
              </a:rPr>
              <a:pPr/>
              <a:t>1</a:t>
            </a:fld>
            <a:endParaRPr lang="fr-FR" sz="1400" b="0">
              <a:solidFill>
                <a:srgbClr val="5E574E"/>
              </a:solidFill>
              <a:latin typeface="Tahom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Formats de fichiers</a:t>
            </a:r>
          </a:p>
        </p:txBody>
      </p:sp>
    </p:spTree>
    <p:extLst>
      <p:ext uri="{BB962C8B-B14F-4D97-AF65-F5344CB8AC3E}">
        <p14:creationId xmlns:p14="http://schemas.microsoft.com/office/powerpoint/2010/main" val="8897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F68CF-0EF9-CF44-998C-4998C395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Formats de fichiers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5461C-4EA1-484C-A7C8-06D88D567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Déjà vu : il existe plusieurs formats d’images ?</a:t>
            </a:r>
          </a:p>
          <a:p>
            <a:pPr lvl="1"/>
            <a:r>
              <a:rPr lang="fr-FR" dirty="0"/>
              <a:t>à cause de choix de codage différents</a:t>
            </a:r>
          </a:p>
          <a:p>
            <a:pPr lvl="2"/>
            <a:r>
              <a:rPr lang="fr-FR" dirty="0"/>
              <a:t>Codage matriciel versus codage vectoriel</a:t>
            </a:r>
          </a:p>
          <a:p>
            <a:pPr lvl="2"/>
            <a:r>
              <a:rPr lang="fr-FR" dirty="0"/>
              <a:t>Codage de couleurs (niveaux de gris, modèle RVB, …)</a:t>
            </a:r>
          </a:p>
          <a:p>
            <a:pPr lvl="2"/>
            <a:r>
              <a:rPr lang="fr-FR" dirty="0"/>
              <a:t>Utilisation ou non d’algorithme de compression (potentiellement destructrice)</a:t>
            </a:r>
          </a:p>
          <a:p>
            <a:r>
              <a:rPr lang="fr-FR" dirty="0"/>
              <a:t>La multitude de formats existe pour d’autres types de documents numériques</a:t>
            </a:r>
          </a:p>
          <a:p>
            <a:pPr lvl="1"/>
            <a:r>
              <a:rPr lang="fr-FR" dirty="0"/>
              <a:t>La raison est toujours des codages différents…</a:t>
            </a:r>
          </a:p>
          <a:p>
            <a:pPr lvl="1"/>
            <a:r>
              <a:rPr lang="fr-FR" dirty="0"/>
              <a:t>… en suite de 0 et de 1, </a:t>
            </a:r>
            <a:br>
              <a:rPr lang="fr-FR" dirty="0"/>
            </a:br>
            <a:r>
              <a:rPr lang="fr-FR" dirty="0"/>
              <a:t>le bit étant l’information de base pour un ordinateur</a:t>
            </a:r>
          </a:p>
        </p:txBody>
      </p:sp>
    </p:spTree>
    <p:extLst>
      <p:ext uri="{BB962C8B-B14F-4D97-AF65-F5344CB8AC3E}">
        <p14:creationId xmlns:p14="http://schemas.microsoft.com/office/powerpoint/2010/main" val="214851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>
                <a:latin typeface="Tahoma" charset="0"/>
              </a:rPr>
              <a:t>Codage ?</a:t>
            </a:r>
            <a:endParaRPr lang="fr-FR">
              <a:latin typeface="Tahoma" charset="0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295874" y="3161582"/>
            <a:ext cx="8631672" cy="2931714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</a:pPr>
            <a:r>
              <a:rPr lang="fr-FR" dirty="0">
                <a:latin typeface="Tahoma" charset="0"/>
              </a:rPr>
              <a:t>Exemple : codage d’entiers 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latin typeface="Tahoma" charset="0"/>
              </a:rPr>
              <a:t>123		Cent vingt trois	     CXXIII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solidFill>
                  <a:srgbClr val="FF6600"/>
                </a:solidFill>
                <a:latin typeface="Tahoma" charset="0"/>
              </a:rPr>
              <a:t>Trois écritures de la même valeur </a:t>
            </a:r>
          </a:p>
          <a:p>
            <a:pPr marL="0" indent="0" algn="ctr">
              <a:buFont typeface="Arial" charset="0"/>
              <a:buNone/>
            </a:pPr>
            <a:r>
              <a:rPr lang="fr-FR" dirty="0">
                <a:latin typeface="Tahoma" charset="0"/>
              </a:rPr>
              <a:t>à l’aide d’une liste de symboles indécomposables :</a:t>
            </a:r>
          </a:p>
          <a:p>
            <a:pPr marL="0" indent="0"/>
            <a:r>
              <a:rPr lang="fr-FR" dirty="0">
                <a:latin typeface="Tahoma" charset="0"/>
              </a:rPr>
              <a:t> des chiffres (0,1,2, …)</a:t>
            </a:r>
          </a:p>
          <a:p>
            <a:pPr marL="0" indent="0"/>
            <a:r>
              <a:rPr lang="fr-FR" dirty="0">
                <a:latin typeface="Tahoma" charset="0"/>
              </a:rPr>
              <a:t> des mots (un, deux, dix, cinquante, …)</a:t>
            </a:r>
          </a:p>
          <a:p>
            <a:pPr marL="0" indent="0"/>
            <a:r>
              <a:rPr lang="fr-FR" dirty="0">
                <a:latin typeface="Tahoma" charset="0"/>
              </a:rPr>
              <a:t> des lettres (I,V,X,L,C, …)</a:t>
            </a:r>
          </a:p>
        </p:txBody>
      </p:sp>
      <p:sp>
        <p:nvSpPr>
          <p:cNvPr id="20485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fld id="{F2B48D02-4EEC-FD44-BFD3-75A3287F0E98}" type="slidenum">
              <a:rPr lang="fr-FR" sz="1400" b="0">
                <a:solidFill>
                  <a:schemeClr val="bg2"/>
                </a:solidFill>
                <a:latin typeface="Tahoma" charset="0"/>
              </a:rPr>
              <a:pPr/>
              <a:t>3</a:t>
            </a:fld>
            <a:endParaRPr lang="fr-FR" sz="1400" b="0" dirty="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20484" name="AutoShape 259"/>
          <p:cNvSpPr>
            <a:spLocks noChangeArrowheads="1"/>
          </p:cNvSpPr>
          <p:nvPr/>
        </p:nvSpPr>
        <p:spPr bwMode="auto">
          <a:xfrm>
            <a:off x="5956846" y="3579304"/>
            <a:ext cx="685800" cy="216024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b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C57C96-35BB-634E-8401-719713E5C842}"/>
              </a:ext>
            </a:extLst>
          </p:cNvPr>
          <p:cNvSpPr txBox="1"/>
          <p:nvPr/>
        </p:nvSpPr>
        <p:spPr>
          <a:xfrm>
            <a:off x="295874" y="1111968"/>
            <a:ext cx="8631672" cy="1938992"/>
          </a:xfrm>
          <a:prstGeom prst="rect">
            <a:avLst/>
          </a:prstGeom>
          <a:noFill/>
          <a:ln>
            <a:solidFill>
              <a:srgbClr val="3130FE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Tahoma" charset="0"/>
              </a:rPr>
              <a:t>Codage d’une information :</a:t>
            </a:r>
            <a:r>
              <a:rPr lang="fr-FR" b="0" dirty="0">
                <a:latin typeface="Tahoma" charset="0"/>
              </a:rPr>
              <a:t> </a:t>
            </a:r>
          </a:p>
          <a:p>
            <a:r>
              <a:rPr lang="fr-FR" b="0" dirty="0">
                <a:latin typeface="Tahoma" charset="0"/>
              </a:rPr>
              <a:t>Règle d’écriture à l’aide d’un nombre fini de symboles permettant de désigner de manière unique l’information </a:t>
            </a:r>
            <a:br>
              <a:rPr lang="fr-FR" b="0" dirty="0">
                <a:latin typeface="Tahoma" charset="0"/>
              </a:rPr>
            </a:br>
            <a:r>
              <a:rPr lang="fr-FR" b="0" dirty="0">
                <a:latin typeface="Tahoma" charset="0"/>
              </a:rPr>
              <a:t>(le codage est contextualisé (codage de nombre, de couleurs, de textes, …))</a:t>
            </a:r>
          </a:p>
        </p:txBody>
      </p:sp>
      <p:sp>
        <p:nvSpPr>
          <p:cNvPr id="8" name="AutoShape 259">
            <a:extLst>
              <a:ext uri="{FF2B5EF4-FFF2-40B4-BE49-F238E27FC236}">
                <a16:creationId xmlns:a16="http://schemas.microsoft.com/office/drawing/2014/main" id="{AA908C43-F557-EA42-8C22-5582BF3C9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6689" y="3592726"/>
            <a:ext cx="685800" cy="216024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fr-FR" b="0"/>
          </a:p>
        </p:txBody>
      </p:sp>
    </p:spTree>
    <p:extLst>
      <p:ext uri="{BB962C8B-B14F-4D97-AF65-F5344CB8AC3E}">
        <p14:creationId xmlns:p14="http://schemas.microsoft.com/office/powerpoint/2010/main" val="2488948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77F085-B5AB-124E-86A5-812E3273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Principaux formats pour les textes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74BB991-F06F-E647-9049-FF460943E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CDDEE6-5240-DA44-A44B-8171C122ECE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7544" y="1268760"/>
            <a:ext cx="84918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b="0" dirty="0">
                <a:latin typeface="Tahoma"/>
                <a:cs typeface="Tahoma"/>
              </a:rPr>
              <a:t>Trois niveaux de formats dépendant du type de contenu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contenu seulement </a:t>
            </a:r>
            <a:r>
              <a:rPr lang="fr-FR" dirty="0">
                <a:latin typeface="Tahoma"/>
                <a:cs typeface="Tahoma"/>
              </a:rPr>
              <a:t>(texte brut)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dit TEXTE : </a:t>
            </a:r>
            <a:r>
              <a:rPr lang="fr-FR" dirty="0" err="1">
                <a:latin typeface="Tahoma"/>
                <a:cs typeface="Tahoma"/>
              </a:rPr>
              <a:t>txt</a:t>
            </a:r>
            <a:endParaRPr lang="fr-FR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Texte formaté par l’utilisateur : html, </a:t>
            </a:r>
            <a:r>
              <a:rPr lang="fr-FR" dirty="0" err="1">
                <a:latin typeface="Tahoma"/>
                <a:cs typeface="Tahoma"/>
              </a:rPr>
              <a:t>xml</a:t>
            </a:r>
            <a:r>
              <a:rPr lang="fr-FR" dirty="0">
                <a:latin typeface="Tahoma"/>
                <a:cs typeface="Tahoma"/>
              </a:rPr>
              <a:t>, …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Programmes informatiques : </a:t>
            </a:r>
            <a:r>
              <a:rPr lang="fr-FR" dirty="0" err="1">
                <a:latin typeface="Tahoma"/>
                <a:cs typeface="Tahoma"/>
              </a:rPr>
              <a:t>php</a:t>
            </a:r>
            <a:r>
              <a:rPr lang="fr-FR" dirty="0">
                <a:latin typeface="Tahoma"/>
                <a:cs typeface="Tahoma"/>
              </a:rPr>
              <a:t>, c, …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+ les enrichissements </a:t>
            </a:r>
            <a:r>
              <a:rPr lang="fr-FR" dirty="0">
                <a:latin typeface="Tahoma"/>
                <a:cs typeface="Tahoma"/>
              </a:rPr>
              <a:t>(police, corps, couleurs, …)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TEXTE ENRICHI: </a:t>
            </a:r>
            <a:r>
              <a:rPr lang="fr-FR" dirty="0" err="1">
                <a:latin typeface="Tahoma"/>
                <a:cs typeface="Tahoma"/>
              </a:rPr>
              <a:t>rtf</a:t>
            </a:r>
            <a:r>
              <a:rPr lang="fr-FR" dirty="0">
                <a:latin typeface="Tahoma"/>
                <a:cs typeface="Tahoma"/>
              </a:rPr>
              <a:t> </a:t>
            </a:r>
          </a:p>
          <a:p>
            <a:pPr marL="342900" indent="-342900">
              <a:buFont typeface="Arial"/>
              <a:buChar char="•"/>
            </a:pPr>
            <a:r>
              <a:rPr lang="fr-FR" dirty="0">
                <a:solidFill>
                  <a:srgbClr val="FF6600"/>
                </a:solidFill>
                <a:latin typeface="Tahoma"/>
                <a:cs typeface="Tahoma"/>
              </a:rPr>
              <a:t>+ fonctionnalités avancées </a:t>
            </a:r>
            <a:r>
              <a:rPr lang="fr-FR" dirty="0">
                <a:latin typeface="Tahoma"/>
                <a:cs typeface="Tahoma"/>
              </a:rPr>
              <a:t>(pagination, tables, index,  …</a:t>
            </a:r>
          </a:p>
          <a:p>
            <a:pPr marL="800100" lvl="1" indent="-342900">
              <a:buFont typeface="Arial"/>
              <a:buChar char="•"/>
            </a:pPr>
            <a:r>
              <a:rPr lang="fr-FR" dirty="0">
                <a:latin typeface="Tahoma"/>
                <a:cs typeface="Tahoma"/>
              </a:rPr>
              <a:t>Format de travail de bureautique : doc, </a:t>
            </a:r>
            <a:r>
              <a:rPr lang="fr-FR" dirty="0" err="1">
                <a:latin typeface="Tahoma"/>
                <a:cs typeface="Tahoma"/>
              </a:rPr>
              <a:t>docx</a:t>
            </a:r>
            <a:r>
              <a:rPr lang="fr-FR" dirty="0">
                <a:latin typeface="Tahoma"/>
                <a:cs typeface="Tahoma"/>
              </a:rPr>
              <a:t>, </a:t>
            </a:r>
            <a:r>
              <a:rPr lang="fr-FR" dirty="0" err="1">
                <a:latin typeface="Tahoma"/>
                <a:cs typeface="Tahoma"/>
              </a:rPr>
              <a:t>odt</a:t>
            </a:r>
            <a:endParaRPr lang="fr-FR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b="0" dirty="0">
                <a:latin typeface="Tahoma"/>
                <a:cs typeface="Tahoma"/>
              </a:rPr>
              <a:t>Format d’échange et de distribution : </a:t>
            </a:r>
            <a:r>
              <a:rPr lang="fr-FR" b="0" dirty="0" err="1">
                <a:latin typeface="Tahoma"/>
                <a:cs typeface="Tahoma"/>
              </a:rPr>
              <a:t>pdf</a:t>
            </a:r>
            <a:endParaRPr lang="fr-FR" b="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53772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445C5-AB7F-0F4F-907A-F5C48C44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format texte seulement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330AB8-4444-5043-80F7-0E41BD2BA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251658"/>
            <a:ext cx="8491815" cy="510469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La seule information qu’il contient = une suite de caractères</a:t>
            </a:r>
          </a:p>
          <a:p>
            <a:pPr>
              <a:lnSpc>
                <a:spcPct val="110000"/>
              </a:lnSpc>
            </a:pPr>
            <a:r>
              <a:rPr lang="fr-FR" dirty="0"/>
              <a:t>Conseillé d’utiliser comme logiciel, un </a:t>
            </a:r>
            <a:r>
              <a:rPr lang="fr-FR" dirty="0">
                <a:solidFill>
                  <a:srgbClr val="3130FE"/>
                </a:solidFill>
              </a:rPr>
              <a:t>« éditeur de texte »</a:t>
            </a:r>
            <a:r>
              <a:rPr lang="fr-FR" dirty="0"/>
              <a:t> (</a:t>
            </a:r>
            <a:r>
              <a:rPr lang="fr-FR" dirty="0" err="1"/>
              <a:t>TextWrangler</a:t>
            </a:r>
            <a:r>
              <a:rPr lang="fr-FR" dirty="0"/>
              <a:t>, </a:t>
            </a:r>
            <a:r>
              <a:rPr lang="fr-FR" dirty="0" err="1"/>
              <a:t>BBedit</a:t>
            </a:r>
            <a:r>
              <a:rPr lang="fr-FR" dirty="0"/>
              <a:t>, </a:t>
            </a:r>
            <a:r>
              <a:rPr lang="fr-FR" dirty="0" err="1"/>
              <a:t>emacs</a:t>
            </a:r>
            <a:r>
              <a:rPr lang="fr-FR" dirty="0"/>
              <a:t>, </a:t>
            </a:r>
            <a:r>
              <a:rPr lang="fr-FR" dirty="0" err="1"/>
              <a:t>NotePad</a:t>
            </a:r>
            <a:r>
              <a:rPr lang="fr-FR" dirty="0"/>
              <a:t>++, …) et non un « logiciel de traitement de texte » (</a:t>
            </a:r>
            <a:r>
              <a:rPr lang="fr-FR" dirty="0" err="1"/>
              <a:t>TextEdit</a:t>
            </a:r>
            <a:r>
              <a:rPr lang="fr-FR" dirty="0"/>
              <a:t>, Open Office </a:t>
            </a:r>
            <a:r>
              <a:rPr lang="fr-FR" dirty="0" err="1"/>
              <a:t>Writer</a:t>
            </a:r>
            <a:r>
              <a:rPr lang="fr-FR" dirty="0"/>
              <a:t>, Libre Office </a:t>
            </a:r>
            <a:r>
              <a:rPr lang="fr-FR" dirty="0" err="1"/>
              <a:t>Writer</a:t>
            </a:r>
            <a:r>
              <a:rPr lang="fr-FR" dirty="0"/>
              <a:t>, Microsoft Word, …)</a:t>
            </a:r>
          </a:p>
          <a:p>
            <a:r>
              <a:rPr lang="fr-FR" dirty="0"/>
              <a:t>Chaque caractère est codé par (i.e. associé à) une suite de 0 et de 1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… mais plusieurs tables de codage possibles</a:t>
            </a:r>
          </a:p>
          <a:p>
            <a:pPr lvl="1"/>
            <a:r>
              <a:rPr lang="fr-FR" dirty="0"/>
              <a:t>ASCII</a:t>
            </a:r>
          </a:p>
          <a:p>
            <a:pPr lvl="1"/>
            <a:r>
              <a:rPr lang="fr-FR" dirty="0"/>
              <a:t>Unicode (utf-8, …)</a:t>
            </a:r>
          </a:p>
          <a:p>
            <a:pPr lvl="1"/>
            <a:r>
              <a:rPr lang="fr-FR" dirty="0"/>
              <a:t>…</a:t>
            </a:r>
            <a:br>
              <a:rPr lang="fr-FR" dirty="0"/>
            </a:br>
            <a:r>
              <a:rPr lang="fr-FR" dirty="0"/>
              <a:t>(voir diapositive suivante)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81F0B4-BA7F-DC46-88D6-34575D54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5781F563-330F-E94A-A7DC-7028CD35EED7}"/>
              </a:ext>
            </a:extLst>
          </p:cNvPr>
          <p:cNvGrpSpPr/>
          <p:nvPr/>
        </p:nvGrpSpPr>
        <p:grpSpPr>
          <a:xfrm>
            <a:off x="1180900" y="3356992"/>
            <a:ext cx="6768752" cy="1368152"/>
            <a:chOff x="971600" y="2636912"/>
            <a:chExt cx="7684548" cy="1800225"/>
          </a:xfrm>
        </p:grpSpPr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BD70C472-7788-DD40-A1E5-F422F97D9684}"/>
                </a:ext>
              </a:extLst>
            </p:cNvPr>
            <p:cNvGrpSpPr/>
            <p:nvPr/>
          </p:nvGrpSpPr>
          <p:grpSpPr>
            <a:xfrm>
              <a:off x="971600" y="2636912"/>
              <a:ext cx="4648200" cy="1800225"/>
              <a:chOff x="1144588" y="4292600"/>
              <a:chExt cx="4648200" cy="1800225"/>
            </a:xfrm>
          </p:grpSpPr>
          <p:sp>
            <p:nvSpPr>
              <p:cNvPr id="7" name="Rectangle 4">
                <a:extLst>
                  <a:ext uri="{FF2B5EF4-FFF2-40B4-BE49-F238E27FC236}">
                    <a16:creationId xmlns:a16="http://schemas.microsoft.com/office/drawing/2014/main" id="{E2BBE622-657F-A04D-B46D-1BD6DB294B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3713" y="4292600"/>
                <a:ext cx="503237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8" name="Rectangle 5">
                <a:extLst>
                  <a:ext uri="{FF2B5EF4-FFF2-40B4-BE49-F238E27FC236}">
                    <a16:creationId xmlns:a16="http://schemas.microsoft.com/office/drawing/2014/main" id="{DD4D7B04-319E-E149-AC44-2BFABBA04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50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9" name="Rectangle 6">
                <a:extLst>
                  <a:ext uri="{FF2B5EF4-FFF2-40B4-BE49-F238E27FC236}">
                    <a16:creationId xmlns:a16="http://schemas.microsoft.com/office/drawing/2014/main" id="{A34EBDF1-9778-4F41-ACBB-32267AF26B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775" y="4292600"/>
                <a:ext cx="503238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3F29E23-6259-0C4E-8F45-FE0B53BABD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013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F2DF7B1-2AAD-0D47-BC18-254EAA05D2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9838" y="4292600"/>
                <a:ext cx="503237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1243A84D-32F6-5B4A-9A28-068B9A6B5D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075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 dirty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65B9689C-3597-4345-B7BA-47D1CB9C6E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7900" y="4292600"/>
                <a:ext cx="503238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C1B9199B-CFDE-B54A-90A4-4D33BA2F8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1138" y="4292600"/>
                <a:ext cx="501650" cy="649288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 dirty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CC0E5BF6-BD0C-D14C-AED1-0B0C3FF6F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63713" y="5443538"/>
                <a:ext cx="503237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773444E4-E9EF-0B4A-85EF-DE42B1CE5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6950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17" name="Rectangle 14">
                <a:extLst>
                  <a:ext uri="{FF2B5EF4-FFF2-40B4-BE49-F238E27FC236}">
                    <a16:creationId xmlns:a16="http://schemas.microsoft.com/office/drawing/2014/main" id="{6A556FAE-3E9D-3540-A4D3-28B3E1D71B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1775" y="5443538"/>
                <a:ext cx="503238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BE479B26-3187-A740-9B53-5C074BAFA3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013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D65BD6BD-F4F7-4340-A4A9-4ECA3FF8E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9838" y="5443538"/>
                <a:ext cx="503237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0" name="Rectangle 17">
                <a:extLst>
                  <a:ext uri="{FF2B5EF4-FFF2-40B4-BE49-F238E27FC236}">
                    <a16:creationId xmlns:a16="http://schemas.microsoft.com/office/drawing/2014/main" id="{C9A4CAEB-69B1-E248-8866-451606193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3075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1" name="Rectangle 18">
                <a:extLst>
                  <a:ext uri="{FF2B5EF4-FFF2-40B4-BE49-F238E27FC236}">
                    <a16:creationId xmlns:a16="http://schemas.microsoft.com/office/drawing/2014/main" id="{669A96CF-3974-7B4C-AA4B-372245FFB0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7900" y="5443538"/>
                <a:ext cx="503238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1</a:t>
                </a:r>
              </a:p>
            </p:txBody>
          </p:sp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id="{60D36512-96CB-3B4A-93DA-F3460188C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91138" y="5443538"/>
                <a:ext cx="501650" cy="649287"/>
              </a:xfrm>
              <a:prstGeom prst="rect">
                <a:avLst/>
              </a:prstGeom>
              <a:solidFill>
                <a:srgbClr val="FFFF8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fr-FR" b="0">
                    <a:solidFill>
                      <a:srgbClr val="228D10"/>
                    </a:solidFill>
                  </a:rPr>
                  <a:t>0</a:t>
                </a:r>
              </a:p>
            </p:txBody>
          </p:sp>
          <p:sp>
            <p:nvSpPr>
              <p:cNvPr id="23" name="Text Box 22">
                <a:extLst>
                  <a:ext uri="{FF2B5EF4-FFF2-40B4-BE49-F238E27FC236}">
                    <a16:creationId xmlns:a16="http://schemas.microsoft.com/office/drawing/2014/main" id="{F3BD29E2-A5D5-E945-935A-A8AF7B280D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4588" y="4365625"/>
                <a:ext cx="403225" cy="460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r>
                  <a:rPr lang="fr-FR">
                    <a:solidFill>
                      <a:srgbClr val="228D10"/>
                    </a:solidFill>
                  </a:rPr>
                  <a:t>A </a:t>
                </a:r>
              </a:p>
            </p:txBody>
          </p:sp>
          <p:sp>
            <p:nvSpPr>
              <p:cNvPr id="24" name="Text Box 23">
                <a:extLst>
                  <a:ext uri="{FF2B5EF4-FFF2-40B4-BE49-F238E27FC236}">
                    <a16:creationId xmlns:a16="http://schemas.microsoft.com/office/drawing/2014/main" id="{41C93344-5CC5-6A4E-A378-03940433AA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0313" y="5516563"/>
                <a:ext cx="388937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r>
                  <a:rPr lang="fr-FR">
                    <a:solidFill>
                      <a:srgbClr val="228D10"/>
                    </a:solidFill>
                  </a:rPr>
                  <a:t>B </a:t>
                </a:r>
              </a:p>
            </p:txBody>
          </p:sp>
        </p:grp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AF261052-D3A3-F74B-9DEC-942F2B03A5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4836" y="2852936"/>
              <a:ext cx="2881312" cy="1214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r>
                <a:rPr lang="fr-FR" sz="1800" b="0" dirty="0">
                  <a:latin typeface="Avenir Roman" panose="02000503020000020003" pitchFamily="2" charset="0"/>
                  <a:cs typeface="Tahoma" charset="0"/>
                </a:rPr>
                <a:t>Exemple : </a:t>
              </a:r>
              <a:br>
                <a:rPr lang="fr-FR" sz="1800" b="0" dirty="0">
                  <a:latin typeface="Avenir Roman" panose="02000503020000020003" pitchFamily="2" charset="0"/>
                  <a:cs typeface="Tahoma" charset="0"/>
                </a:rPr>
              </a:br>
              <a:r>
                <a:rPr lang="fr-FR" sz="1800" b="0" dirty="0">
                  <a:latin typeface="Avenir Roman" panose="02000503020000020003" pitchFamily="2" charset="0"/>
                  <a:cs typeface="Tahoma" charset="0"/>
                </a:rPr>
                <a:t>codage de A et B en code ASCII ou UTF-8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2310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7786" y="171470"/>
            <a:ext cx="2536570" cy="915414"/>
          </a:xfrm>
        </p:spPr>
        <p:txBody>
          <a:bodyPr/>
          <a:lstStyle/>
          <a:p>
            <a:r>
              <a:rPr lang="fr-FR" dirty="0"/>
              <a:t>De l’ASCII à l’UTF-8</a:t>
            </a:r>
          </a:p>
        </p:txBody>
      </p:sp>
      <p:pic>
        <p:nvPicPr>
          <p:cNvPr id="5" name="Espace réservé du contenu 4" descr="code_ascii.gif"/>
          <p:cNvPicPr preferRelativeResize="0"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45" r="-4145"/>
          <a:stretch/>
        </p:blipFill>
        <p:spPr>
          <a:xfrm>
            <a:off x="4860032" y="494536"/>
            <a:ext cx="4283968" cy="5665978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51520" y="1086884"/>
            <a:ext cx="48245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ASCII d’origine </a:t>
            </a:r>
            <a:r>
              <a:rPr lang="fr-FR" sz="2000" b="0" dirty="0">
                <a:solidFill>
                  <a:srgbClr val="3130FE"/>
                </a:solidFill>
                <a:latin typeface="Tahoma"/>
                <a:cs typeface="Tahoma"/>
              </a:rPr>
              <a:t>(aperçu à droite)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7 bits par caractère : caractères latins sans accent.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128 caractères</a:t>
            </a:r>
          </a:p>
          <a:p>
            <a:pPr marL="342900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ASCII étendu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nombreuses extensions </a:t>
            </a:r>
            <a:r>
              <a:rPr lang="fr-FR" sz="2000" b="0" dirty="0">
                <a:latin typeface="Tahoma"/>
                <a:cs typeface="Tahoma"/>
              </a:rPr>
              <a:t>non compatibles entre elles</a:t>
            </a: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 </a:t>
            </a:r>
            <a:r>
              <a:rPr lang="fr-FR" sz="2000" b="0" dirty="0">
                <a:latin typeface="Tahoma"/>
                <a:cs typeface="Tahoma"/>
              </a:rPr>
              <a:t>(une par langue)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8bits par caractère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256 caractères</a:t>
            </a:r>
          </a:p>
          <a:p>
            <a:pPr marL="342900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« utf-8 » : </a:t>
            </a: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solidFill>
                  <a:srgbClr val="FF6600"/>
                </a:solidFill>
                <a:latin typeface="Tahoma"/>
                <a:cs typeface="Tahoma"/>
              </a:rPr>
              <a:t>une table universelle (recommandée W3C)</a:t>
            </a:r>
            <a:endParaRPr lang="fr-FR" sz="2000" b="0" dirty="0">
              <a:latin typeface="Tahoma"/>
              <a:cs typeface="Tahoma"/>
            </a:endParaRPr>
          </a:p>
          <a:p>
            <a:pPr marL="800100" lvl="1" indent="-342900">
              <a:buFont typeface="Arial"/>
              <a:buChar char="•"/>
            </a:pPr>
            <a:r>
              <a:rPr lang="fr-FR" sz="2000" b="0" dirty="0">
                <a:latin typeface="Tahoma"/>
                <a:cs typeface="Tahoma"/>
              </a:rPr>
              <a:t>Codage variant de 8 à 32 bits pour un caractère ou idéogramme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7920" y="5775167"/>
            <a:ext cx="2916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盲人摸象 </a:t>
            </a:r>
            <a:r>
              <a:rPr lang="en-US" altLang="zh-TW" dirty="0"/>
              <a:t>- </a:t>
            </a:r>
            <a:r>
              <a:rPr lang="zh-TW" altLang="en-US" dirty="0"/>
              <a:t>各執一端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58779" y="6313151"/>
            <a:ext cx="681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0" dirty="0">
                <a:latin typeface="Tahoma"/>
                <a:cs typeface="Tahoma"/>
              </a:rPr>
              <a:t>Traduction : </a:t>
            </a:r>
            <a:r>
              <a:rPr lang="fr-FR" b="0" dirty="0" err="1">
                <a:latin typeface="Tahoma"/>
                <a:cs typeface="Tahoma"/>
              </a:rPr>
              <a:t>mángrén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mō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xiàng</a:t>
            </a:r>
            <a:r>
              <a:rPr lang="fr-FR" b="0" dirty="0">
                <a:latin typeface="Tahoma"/>
                <a:cs typeface="Tahoma"/>
              </a:rPr>
              <a:t>... </a:t>
            </a:r>
            <a:r>
              <a:rPr lang="fr-FR" b="0" dirty="0" err="1">
                <a:latin typeface="Tahoma"/>
                <a:cs typeface="Tahoma"/>
              </a:rPr>
              <a:t>gè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zhí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yì</a:t>
            </a:r>
            <a:r>
              <a:rPr lang="fr-FR" b="0" dirty="0">
                <a:latin typeface="Tahoma"/>
                <a:cs typeface="Tahoma"/>
              </a:rPr>
              <a:t> </a:t>
            </a:r>
            <a:r>
              <a:rPr lang="fr-FR" b="0" dirty="0" err="1">
                <a:latin typeface="Tahoma"/>
                <a:cs typeface="Tahoma"/>
              </a:rPr>
              <a:t>duān</a:t>
            </a:r>
            <a:r>
              <a:rPr lang="fr-FR" b="0" dirty="0">
                <a:latin typeface="Tahoma"/>
                <a:cs typeface="Tahoma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87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DF232-EF51-DA4D-B9F4-CA45475A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Reconnaissance de formats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15FDF3-ED8F-E043-9078-0EB0A0028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69" y="1228200"/>
            <a:ext cx="8491815" cy="50091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dirty="0">
                <a:solidFill>
                  <a:srgbClr val="3130FE"/>
                </a:solidFill>
              </a:rPr>
              <a:t>Extension de fichiers :</a:t>
            </a:r>
            <a:r>
              <a:rPr lang="fr-FR" dirty="0"/>
              <a:t> suffixe de 2 à 4 lettres indiquant le format utilisé pour coder l’information contenue dans le fichier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Exemples : </a:t>
            </a:r>
            <a:r>
              <a:rPr lang="fr-FR" dirty="0" err="1"/>
              <a:t>txt</a:t>
            </a:r>
            <a:r>
              <a:rPr lang="fr-FR" dirty="0"/>
              <a:t>, </a:t>
            </a:r>
            <a:r>
              <a:rPr lang="fr-FR" dirty="0" err="1"/>
              <a:t>odt</a:t>
            </a:r>
            <a:r>
              <a:rPr lang="fr-FR" dirty="0"/>
              <a:t>, </a:t>
            </a:r>
            <a:r>
              <a:rPr lang="fr-FR" dirty="0" err="1"/>
              <a:t>docx</a:t>
            </a:r>
            <a:r>
              <a:rPr lang="fr-FR" dirty="0"/>
              <a:t>, </a:t>
            </a:r>
            <a:r>
              <a:rPr lang="fr-FR" dirty="0" err="1"/>
              <a:t>pdf</a:t>
            </a:r>
            <a:r>
              <a:rPr lang="fr-FR" dirty="0"/>
              <a:t>, …, </a:t>
            </a:r>
            <a:r>
              <a:rPr lang="fr-FR" dirty="0" err="1"/>
              <a:t>jpg</a:t>
            </a:r>
            <a:r>
              <a:rPr lang="fr-FR" dirty="0"/>
              <a:t> (pour format jpeg), …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 Roman" panose="02000503020000020003" pitchFamily="2" charset="0"/>
              </a:rPr>
              <a:t>Le logiciel système associe un logiciel à chaque format </a:t>
            </a:r>
            <a:br>
              <a:rPr lang="fr-FR" dirty="0">
                <a:latin typeface="Avenir Roman" panose="02000503020000020003" pitchFamily="2" charset="0"/>
              </a:rPr>
            </a:br>
            <a:r>
              <a:rPr lang="fr-FR" dirty="0">
                <a:latin typeface="Avenir Roman" panose="02000503020000020003" pitchFamily="2" charset="0"/>
              </a:rPr>
              <a:t>(le logiciel associé par défaut peut-être modifié).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 Roman" panose="02000503020000020003" pitchFamily="2" charset="0"/>
              </a:rPr>
              <a:t>Si le suffixe associé à un fichier est erroné (ne correspond pas au format réellement associé), le logiciel par défaut risque de ne pas savoir ouvrir le document </a:t>
            </a:r>
            <a:r>
              <a:rPr lang="fr-FR" dirty="0">
                <a:latin typeface="Avenir Roman" panose="02000503020000020003" pitchFamily="2" charset="0"/>
                <a:sym typeface="Wingdings" pitchFamily="2" charset="2"/>
              </a:rPr>
              <a:t>fichier inutilisable</a:t>
            </a:r>
          </a:p>
          <a:p>
            <a:pPr>
              <a:lnSpc>
                <a:spcPct val="100000"/>
              </a:lnSpc>
            </a:pPr>
            <a:r>
              <a:rPr lang="fr-FR" dirty="0">
                <a:latin typeface="Avenir Roman" panose="02000503020000020003" pitchFamily="2" charset="0"/>
                <a:sym typeface="Wingdings" pitchFamily="2" charset="2"/>
              </a:rPr>
              <a:t>Conséquence : conseil =</a:t>
            </a:r>
            <a:br>
              <a:rPr lang="fr-FR" dirty="0">
                <a:latin typeface="Avenir Roman" panose="02000503020000020003" pitchFamily="2" charset="0"/>
                <a:sym typeface="Wingdings" pitchFamily="2" charset="2"/>
              </a:rPr>
            </a:br>
            <a:r>
              <a:rPr lang="fr-FR" dirty="0">
                <a:solidFill>
                  <a:srgbClr val="FF0000"/>
                </a:solidFill>
                <a:latin typeface="Avenir Roman" panose="02000503020000020003" pitchFamily="2" charset="0"/>
                <a:sym typeface="Wingdings" pitchFamily="2" charset="2"/>
              </a:rPr>
              <a:t>laisser les logiciels ajouter eux-mêmes les extensions</a:t>
            </a:r>
            <a:br>
              <a:rPr lang="fr-FR" dirty="0">
                <a:latin typeface="Avenir Roman" panose="02000503020000020003" pitchFamily="2" charset="0"/>
                <a:sym typeface="Wingdings" pitchFamily="2" charset="2"/>
              </a:rPr>
            </a:br>
            <a:r>
              <a:rPr lang="fr-FR" dirty="0">
                <a:latin typeface="Avenir Roman" panose="02000503020000020003" pitchFamily="2" charset="0"/>
                <a:sym typeface="Wingdings" pitchFamily="2" charset="2"/>
              </a:rPr>
              <a:t>(Ne saisissez que les noms hors suffixes) </a:t>
            </a:r>
            <a:br>
              <a:rPr lang="fr-FR" dirty="0">
                <a:latin typeface="Avenir Roman" panose="02000503020000020003" pitchFamily="2" charset="0"/>
                <a:sym typeface="Wingdings" pitchFamily="2" charset="2"/>
              </a:rPr>
            </a:br>
            <a:r>
              <a:rPr lang="fr-FR" dirty="0">
                <a:latin typeface="Avenir Roman" panose="02000503020000020003" pitchFamily="2" charset="0"/>
                <a:sym typeface="Wingdings" pitchFamily="2" charset="2"/>
              </a:rPr>
              <a:t>car ils connaissent l’extension adéquate pour le format qu’ils utilisent </a:t>
            </a:r>
            <a:endParaRPr lang="fr-FR" dirty="0">
              <a:latin typeface="Avenir Roman" panose="02000503020000020003" pitchFamily="2" charset="0"/>
            </a:endParaRPr>
          </a:p>
          <a:p>
            <a:pPr>
              <a:lnSpc>
                <a:spcPct val="100000"/>
              </a:lnSpc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249561-C2F1-694E-94C9-8832891D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826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44BD9-64B3-7B45-96FC-C6DB63F1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Transformation de formats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DE7A89-A1B5-7840-8DA2-E8C7183B9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Changer (ou saisir) un suffixe ne change pas le format réel du contenu d’un fichier.</a:t>
            </a:r>
          </a:p>
          <a:p>
            <a:r>
              <a:rPr lang="fr-FR" dirty="0"/>
              <a:t>Par contre, les logiciels connaissent généralement :</a:t>
            </a:r>
          </a:p>
          <a:p>
            <a:pPr lvl="1"/>
            <a:r>
              <a:rPr lang="fr-FR" dirty="0"/>
              <a:t>Plusieurs formats</a:t>
            </a:r>
          </a:p>
          <a:p>
            <a:pPr lvl="1"/>
            <a:r>
              <a:rPr lang="fr-FR" dirty="0"/>
              <a:t>Les traitements pour passer de l’un à l’autre (via l’enregistrement ou l’export du fichier… en précisant le « type de fichier » ou le « format de fichier »)</a:t>
            </a:r>
          </a:p>
          <a:p>
            <a:r>
              <a:rPr lang="fr-FR" dirty="0">
                <a:solidFill>
                  <a:srgbClr val="FF0000"/>
                </a:solidFill>
              </a:rPr>
              <a:t>Ces fonctionnalités d’enregistrement ou d’export sont à utiliser pour changer le format d’un fichier.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0DFFEB-CC8C-C54E-B2F9-8C2E1D77E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F7D0A-44CA-A247-8E22-89176AFCB6B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6244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1614</TotalTime>
  <Words>474</Words>
  <Application>Microsoft Macintosh PowerPoint</Application>
  <PresentationFormat>Affichage à l'écran (4:3)</PresentationFormat>
  <Paragraphs>110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9" baseType="lpstr">
      <vt:lpstr>ＭＳ Ｐゴシック</vt:lpstr>
      <vt:lpstr>新細明體</vt:lpstr>
      <vt:lpstr>Arial</vt:lpstr>
      <vt:lpstr>Avenir Book</vt:lpstr>
      <vt:lpstr>Avenir Roman</vt:lpstr>
      <vt:lpstr>Calibri</vt:lpstr>
      <vt:lpstr>Tahoma</vt:lpstr>
      <vt:lpstr>Times</vt:lpstr>
      <vt:lpstr>Times New Roman</vt:lpstr>
      <vt:lpstr>Wingdings</vt:lpstr>
      <vt:lpstr>Thème Office</vt:lpstr>
      <vt:lpstr>Formats de fichiers</vt:lpstr>
      <vt:lpstr>Formats de fichiers</vt:lpstr>
      <vt:lpstr>Codage ?</vt:lpstr>
      <vt:lpstr>Principaux formats pour les textes</vt:lpstr>
      <vt:lpstr>Le format texte seulement</vt:lpstr>
      <vt:lpstr>De l’ASCII à l’UTF-8</vt:lpstr>
      <vt:lpstr>Reconnaissance de formats</vt:lpstr>
      <vt:lpstr>Transformation de formats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Microsoft Office User</cp:lastModifiedBy>
  <cp:revision>192</cp:revision>
  <cp:lastPrinted>2019-07-28T06:26:41Z</cp:lastPrinted>
  <dcterms:created xsi:type="dcterms:W3CDTF">2016-06-22T20:29:37Z</dcterms:created>
  <dcterms:modified xsi:type="dcterms:W3CDTF">2019-10-09T17:09:58Z</dcterms:modified>
</cp:coreProperties>
</file>