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03" r:id="rId2"/>
    <p:sldId id="304" r:id="rId3"/>
    <p:sldId id="305" r:id="rId4"/>
    <p:sldId id="306" r:id="rId5"/>
    <p:sldId id="307" r:id="rId6"/>
    <p:sldId id="308" r:id="rId7"/>
    <p:sldId id="263" r:id="rId8"/>
    <p:sldId id="300" r:id="rId9"/>
    <p:sldId id="30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70" autoAdjust="0"/>
    <p:restoredTop sz="92720"/>
  </p:normalViewPr>
  <p:slideViewPr>
    <p:cSldViewPr snapToGrid="0" snapToObjects="1">
      <p:cViewPr varScale="1">
        <p:scale>
          <a:sx n="85" d="100"/>
          <a:sy n="85" d="100"/>
        </p:scale>
        <p:origin x="176" y="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046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7E07232E-4A58-2848-998F-09CF6E5882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4663B37-ACC3-214E-A4BC-2774B60EC5AE}" type="slidenum">
              <a:rPr kumimoji="0" lang="fr-FR" altLang="fr-FR" sz="1300">
                <a:latin typeface="Times New Roman" panose="02020603050405020304" pitchFamily="18" charset="0"/>
              </a:rPr>
              <a:pPr/>
              <a:t>7</a:t>
            </a:fld>
            <a:endParaRPr kumimoji="0" lang="fr-FR" altLang="fr-FR" sz="1300">
              <a:latin typeface="Times New Roman" panose="02020603050405020304" pitchFamily="18" charset="0"/>
            </a:endParaRP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38BC3579-7824-C640-A035-89ED049993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E36CDD3A-A40E-3B46-BC1C-E42DC8DA3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6675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44167" y="6356351"/>
            <a:ext cx="317088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https://www.univ-montp3.fr/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3635" y="6356351"/>
            <a:ext cx="32814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/>
          </a:bodyPr>
          <a:lstStyle/>
          <a:p>
            <a:r>
              <a:rPr lang="fr-FR" b="1" dirty="0"/>
              <a:t>Tableur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3942" y="4552757"/>
            <a:ext cx="6858000" cy="165576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091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F4B225-90FE-264B-9803-BD1E4A6D1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Tableur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76C5AB-43A7-4940-AF2F-01FC019B8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Première fonctionnalité = gérer des données tabulées</a:t>
            </a:r>
          </a:p>
          <a:p>
            <a:pPr lvl="1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Son usage pour cela est souvent plus simple qu’un tableau inséré dans un traitement de texte</a:t>
            </a:r>
          </a:p>
          <a:p>
            <a:pPr lvl="1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Exemple d’utilisation = gérer une mini-base de données</a:t>
            </a:r>
          </a:p>
          <a:p>
            <a:pPr lvl="2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Liste d’adhérents (Attention aux RGPD et autres lois sur les données personnelles)</a:t>
            </a:r>
          </a:p>
          <a:p>
            <a:pPr lvl="2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Agenda</a:t>
            </a:r>
          </a:p>
          <a:p>
            <a:pPr lvl="2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Liste d’ouvrages</a:t>
            </a:r>
          </a:p>
          <a:p>
            <a:pPr lvl="2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…</a:t>
            </a:r>
          </a:p>
          <a:p>
            <a:pPr lvl="1"/>
            <a:r>
              <a:rPr lang="fr-FR" dirty="0">
                <a:latin typeface="Tahoma" charset="0"/>
                <a:ea typeface="ＭＳ Ｐゴシック" charset="0"/>
                <a:cs typeface="ＭＳ Ｐゴシック" charset="0"/>
              </a:rPr>
              <a:t>Dans ce cadre, mise en forme, besoin de tris, de filtres (et éventuellement publipostage)</a:t>
            </a:r>
          </a:p>
          <a:p>
            <a:pPr marL="457200" lvl="1" indent="0">
              <a:buNone/>
            </a:pPr>
            <a:endParaRPr lang="fr-FR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marL="457200" lvl="1" indent="0">
              <a:buNone/>
            </a:pPr>
            <a:r>
              <a:rPr lang="fr-FR" dirty="0">
                <a:latin typeface="Tahoma" charset="0"/>
                <a:ea typeface="ＭＳ Ｐゴシック" charset="0"/>
                <a:cs typeface="ＭＳ Ｐゴシック" charset="0"/>
                <a:sym typeface="Wingdings" pitchFamily="2" charset="2"/>
              </a:rPr>
              <a:t> = Objectif principal TD 1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00BB2F-E8AB-8449-888B-9A41DA65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72DE62-5999-B048-A65A-9388DC580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162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2912E7-65D9-264B-96ED-385811CDC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Tableur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FB03EF-C7C8-0649-8B3D-41C5B7183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Deuxième fonctionnalité = calculer sur les données </a:t>
            </a:r>
          </a:p>
          <a:p>
            <a:pPr lvl="1"/>
            <a:r>
              <a:rPr lang="fr-FR" dirty="0"/>
              <a:t>Un outil adapté pour :</a:t>
            </a:r>
          </a:p>
          <a:p>
            <a:pPr lvl="2"/>
            <a:r>
              <a:rPr lang="fr-FR" dirty="0"/>
              <a:t>Des opérations de base</a:t>
            </a:r>
          </a:p>
          <a:p>
            <a:pPr lvl="3"/>
            <a:r>
              <a:rPr lang="fr-FR" dirty="0"/>
              <a:t>Exemple : Gérer un budget</a:t>
            </a:r>
          </a:p>
          <a:p>
            <a:pPr lvl="2"/>
            <a:r>
              <a:rPr lang="fr-FR" dirty="0"/>
              <a:t>Analyser des données numériques (sondage, chiffres de vente, données géographiques ou historiques, informations sur des auteurs, …)</a:t>
            </a:r>
          </a:p>
          <a:p>
            <a:pPr lvl="2"/>
            <a:r>
              <a:rPr lang="fr-FR" dirty="0"/>
              <a:t>Simuler, prédire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2A91F7-7592-5746-9A8B-255D959FE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EB2DCA-12F0-7A41-AE1E-0380067CA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666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2C09DE-BF29-4F42-80C1-DB9896F49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Tableur (fin)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1DA31E-FD7C-C64A-BE35-BB0961327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Des éléments de sa puissance </a:t>
            </a:r>
            <a:br>
              <a:rPr lang="fr-FR" dirty="0"/>
            </a:br>
            <a:r>
              <a:rPr lang="fr-FR" dirty="0"/>
              <a:t>(sans aller chercher des formules compliquées)</a:t>
            </a:r>
          </a:p>
          <a:p>
            <a:pPr lvl="1"/>
            <a:r>
              <a:rPr lang="fr-FR" dirty="0"/>
              <a:t>Assistant pour générer des tableaux de  bord : </a:t>
            </a:r>
          </a:p>
          <a:p>
            <a:pPr lvl="2"/>
            <a:r>
              <a:rPr lang="fr-FR" dirty="0"/>
              <a:t>Tableaux croisés dynamiques</a:t>
            </a:r>
          </a:p>
          <a:p>
            <a:pPr lvl="2"/>
            <a:r>
              <a:rPr lang="fr-FR" dirty="0"/>
              <a:t>Graphiques</a:t>
            </a:r>
          </a:p>
          <a:p>
            <a:pPr lvl="1"/>
            <a:r>
              <a:rPr lang="fr-FR" dirty="0"/>
              <a:t>Fonctions</a:t>
            </a:r>
          </a:p>
          <a:p>
            <a:pPr lvl="1"/>
            <a:endParaRPr lang="fr-FR" dirty="0"/>
          </a:p>
          <a:p>
            <a:pPr lvl="1"/>
            <a:r>
              <a:rPr lang="fr-FR" dirty="0">
                <a:latin typeface="Tahoma" charset="0"/>
                <a:ea typeface="ＭＳ Ｐゴシック" charset="0"/>
                <a:cs typeface="ＭＳ Ｐゴシック" charset="0"/>
                <a:sym typeface="Wingdings" pitchFamily="2" charset="2"/>
              </a:rPr>
              <a:t> = Objectif principal TD 2</a:t>
            </a: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6AF8BF5-9F95-DC41-8837-AA4210CD7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45404F-9319-9B45-802D-F2DCB21E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145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521F44-70B5-6D47-8ABB-BCC857691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7785" y="246421"/>
            <a:ext cx="6863399" cy="847861"/>
          </a:xfrm>
        </p:spPr>
        <p:txBody>
          <a:bodyPr/>
          <a:lstStyle/>
          <a:p>
            <a:r>
              <a:rPr lang="fr-FR" dirty="0"/>
              <a:t>Rappel vocabulaire de base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930BEA-C07A-3645-9315-6340D7FF1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092" y="1540025"/>
            <a:ext cx="8491815" cy="4663926"/>
          </a:xfrm>
        </p:spPr>
        <p:txBody>
          <a:bodyPr/>
          <a:lstStyle/>
          <a:p>
            <a:r>
              <a:rPr lang="fr-FR" altLang="fr-FR" b="1" dirty="0">
                <a:ea typeface="ＭＳ Ｐゴシック" panose="020B0600070205080204" pitchFamily="34" charset="-128"/>
              </a:rPr>
              <a:t>Cellule 	= </a:t>
            </a:r>
            <a:r>
              <a:rPr lang="fr-FR" altLang="fr-FR" dirty="0">
                <a:ea typeface="ＭＳ Ｐゴシック" panose="020B0600070205080204" pitchFamily="34" charset="-128"/>
              </a:rPr>
              <a:t>intersection d</a:t>
            </a:r>
            <a:r>
              <a:rPr lang="ja-JP" altLang="fr-FR">
                <a:ea typeface="ＭＳ Ｐゴシック" panose="020B0600070205080204" pitchFamily="34" charset="-128"/>
              </a:rPr>
              <a:t>’</a:t>
            </a:r>
            <a:r>
              <a:rPr lang="fr-FR" altLang="ja-JP" dirty="0">
                <a:ea typeface="ＭＳ Ｐゴシック" panose="020B0600070205080204" pitchFamily="34" charset="-128"/>
              </a:rPr>
              <a:t>une colonne et d</a:t>
            </a:r>
            <a:r>
              <a:rPr lang="ja-JP" altLang="fr-FR">
                <a:ea typeface="ＭＳ Ｐゴシック" panose="020B0600070205080204" pitchFamily="34" charset="-128"/>
              </a:rPr>
              <a:t>’</a:t>
            </a:r>
            <a:r>
              <a:rPr lang="fr-FR" altLang="ja-JP" dirty="0">
                <a:ea typeface="ＭＳ Ｐゴシック" panose="020B0600070205080204" pitchFamily="34" charset="-128"/>
              </a:rPr>
              <a:t>une ligne : A323</a:t>
            </a:r>
            <a:endParaRPr lang="fr-FR" altLang="ja-JP" b="1" dirty="0">
              <a:ea typeface="ＭＳ Ｐゴシック" panose="020B0600070205080204" pitchFamily="34" charset="-128"/>
            </a:endParaRPr>
          </a:p>
          <a:p>
            <a:r>
              <a:rPr lang="fr-FR" altLang="fr-FR" b="1" dirty="0">
                <a:ea typeface="ＭＳ Ｐゴシック" panose="020B0600070205080204" pitchFamily="34" charset="-128"/>
              </a:rPr>
              <a:t>Colonne	= </a:t>
            </a:r>
            <a:r>
              <a:rPr lang="fr-FR" altLang="fr-FR" dirty="0">
                <a:ea typeface="ＭＳ Ｐゴシック" panose="020B0600070205080204" pitchFamily="34" charset="-128"/>
              </a:rPr>
              <a:t>ensemble de cellules : C</a:t>
            </a:r>
          </a:p>
          <a:p>
            <a:r>
              <a:rPr lang="fr-FR" altLang="fr-FR" b="1" dirty="0">
                <a:ea typeface="ＭＳ Ｐゴシック" panose="020B0600070205080204" pitchFamily="34" charset="-128"/>
              </a:rPr>
              <a:t>Ligne	= </a:t>
            </a:r>
            <a:r>
              <a:rPr lang="fr-FR" altLang="fr-FR" dirty="0">
                <a:ea typeface="ＭＳ Ｐゴシック" panose="020B0600070205080204" pitchFamily="34" charset="-128"/>
              </a:rPr>
              <a:t>ensemble de cellules : 25</a:t>
            </a:r>
            <a:endParaRPr lang="fr-FR" altLang="fr-FR" b="1" dirty="0">
              <a:ea typeface="ＭＳ Ｐゴシック" panose="020B0600070205080204" pitchFamily="34" charset="-128"/>
            </a:endParaRPr>
          </a:p>
          <a:p>
            <a:r>
              <a:rPr lang="fr-FR" altLang="fr-FR" b="1" dirty="0">
                <a:ea typeface="ＭＳ Ｐゴシック" panose="020B0600070205080204" pitchFamily="34" charset="-128"/>
              </a:rPr>
              <a:t>Feuille de calcul 	= </a:t>
            </a:r>
            <a:r>
              <a:rPr lang="fr-FR" altLang="fr-FR" dirty="0">
                <a:ea typeface="ＭＳ Ｐゴシック" panose="020B0600070205080204" pitchFamily="34" charset="-128"/>
              </a:rPr>
              <a:t>ensemble de cellules : Feuille1</a:t>
            </a:r>
          </a:p>
          <a:p>
            <a:r>
              <a:rPr lang="fr-FR" altLang="fr-FR" b="1" dirty="0">
                <a:ea typeface="ＭＳ Ｐゴシック" panose="020B0600070205080204" pitchFamily="34" charset="-128"/>
              </a:rPr>
              <a:t>Classeur = </a:t>
            </a:r>
            <a:r>
              <a:rPr lang="fr-FR" altLang="fr-FR" dirty="0">
                <a:ea typeface="ＭＳ Ｐゴシック" panose="020B0600070205080204" pitchFamily="34" charset="-128"/>
              </a:rPr>
              <a:t>document </a:t>
            </a:r>
            <a:r>
              <a:rPr lang="fr-FR" altLang="fr-FR" b="1" dirty="0">
                <a:ea typeface="ＭＳ Ｐゴシック" panose="020B0600070205080204" pitchFamily="34" charset="-128"/>
              </a:rPr>
              <a:t>= </a:t>
            </a:r>
            <a:r>
              <a:rPr lang="fr-FR" altLang="fr-FR" dirty="0">
                <a:ea typeface="ＭＳ Ｐゴシック" panose="020B0600070205080204" pitchFamily="34" charset="-128"/>
              </a:rPr>
              <a:t>ensemble de feuilles de calcul</a:t>
            </a:r>
          </a:p>
          <a:p>
            <a:r>
              <a:rPr lang="fr-FR" altLang="fr-FR" b="1" dirty="0">
                <a:ea typeface="ＭＳ Ｐゴシック" panose="020B0600070205080204" pitchFamily="34" charset="-128"/>
              </a:rPr>
              <a:t>Plage =</a:t>
            </a:r>
            <a:r>
              <a:rPr lang="fr-FR" altLang="fr-FR" dirty="0">
                <a:ea typeface="ＭＳ Ｐゴシック" panose="020B0600070205080204" pitchFamily="34" charset="-128"/>
              </a:rPr>
              <a:t> plusieurs cellules adjacentes ou non adjacentes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47F2D7-4EA1-3A43-B646-2F29788D0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E492A2-36ED-3D4E-8B1B-2FF33433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AutoShape 2" descr="/Users/gwen_admin/Desktop/En_Cours/Nouveaux_cours/Standard/TDB2/Aides/images/interfaceLibreOffice.jpg">
            <a:extLst>
              <a:ext uri="{FF2B5EF4-FFF2-40B4-BE49-F238E27FC236}">
                <a16:creationId xmlns:a16="http://schemas.microsoft.com/office/drawing/2014/main" id="{AD88A96E-96D4-A942-A3BE-88C085B988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3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8" descr="/Users/gwen_admin/Desktop/En_Cours/Nouveaux_cours/Standard/TDB2/Aides/images/interfaceLibreOffice.jpg">
            <a:extLst>
              <a:ext uri="{FF2B5EF4-FFF2-40B4-BE49-F238E27FC236}">
                <a16:creationId xmlns:a16="http://schemas.microsoft.com/office/drawing/2014/main" id="{05CE089A-40BC-BA41-9150-06F0873F0D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95400" y="15240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56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C50E33-6267-1C44-90AB-2AD154C2C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Interface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1D8114-2C7B-B749-94AF-18415199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C1126A-0E88-EC4C-AD3A-C304C606D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D35AD24C-4098-124E-A78D-0784E402F8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2226" y="1019331"/>
            <a:ext cx="6302502" cy="509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0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C737BE-BD88-3A40-9B82-1C76259347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Le tableur</a:t>
            </a:r>
          </a:p>
        </p:txBody>
      </p:sp>
      <p:sp>
        <p:nvSpPr>
          <p:cNvPr id="29698" name="Espace réservé du numéro de diapositive 4">
            <a:extLst>
              <a:ext uri="{FF2B5EF4-FFF2-40B4-BE49-F238E27FC236}">
                <a16:creationId xmlns:a16="http://schemas.microsoft.com/office/drawing/2014/main" id="{C4639E4F-893B-DB49-843C-32B7E62556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fr-FR" altLang="fr-FR" sz="1400">
                <a:solidFill>
                  <a:schemeClr val="bg2"/>
                </a:solidFill>
                <a:latin typeface="Arial" panose="020B0604020202020204" pitchFamily="34" charset="0"/>
              </a:rPr>
              <a:t>Page </a:t>
            </a:r>
            <a:fld id="{8D2754DC-8218-294C-8F4C-89E8604A399E}" type="slidenum">
              <a:rPr kumimoji="0" lang="fr-FR" altLang="fr-FR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7</a:t>
            </a:fld>
            <a:endParaRPr kumimoji="0" lang="fr-FR" altLang="fr-FR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137AF4A-4564-1241-9079-031793AD02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altLang="fr-FR">
                <a:latin typeface="QTTheatre" pitchFamily="2" charset="0"/>
                <a:ea typeface="ＭＳ Ｐゴシック" panose="020B0600070205080204" pitchFamily="34" charset="-128"/>
              </a:rPr>
              <a:t>Contenus des cellules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7864C0-D21F-7743-860A-79B91FB2F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403475"/>
            <a:ext cx="8178800" cy="3673475"/>
          </a:xfrm>
        </p:spPr>
        <p:txBody>
          <a:bodyPr/>
          <a:lstStyle/>
          <a:p>
            <a:r>
              <a:rPr lang="fr-FR" altLang="fr-FR" b="1" dirty="0">
                <a:latin typeface="Arial Rounded MT Bold" panose="020F0704030504030204" pitchFamily="34" charset="77"/>
                <a:ea typeface="ＭＳ Ｐゴシック" panose="020B0600070205080204" pitchFamily="34" charset="-128"/>
              </a:rPr>
              <a:t>2 types de contenus :</a:t>
            </a:r>
          </a:p>
          <a:p>
            <a:pPr lvl="2" algn="just"/>
            <a:endParaRPr lang="fr-FR" altLang="fr-FR" sz="2000" dirty="0">
              <a:ea typeface="ＭＳ Ｐゴシック" panose="020B0600070205080204" pitchFamily="34" charset="-128"/>
            </a:endParaRPr>
          </a:p>
          <a:p>
            <a:pPr lvl="1" algn="just"/>
            <a:r>
              <a:rPr lang="fr-FR" altLang="fr-FR" b="1" dirty="0">
                <a:latin typeface="Arial Rounded MT Bold" panose="020F0704030504030204" pitchFamily="34" charset="77"/>
                <a:ea typeface="ＭＳ Ｐゴシック" panose="020B0600070205080204" pitchFamily="34" charset="-128"/>
              </a:rPr>
              <a:t>Des nombres</a:t>
            </a:r>
            <a:endParaRPr lang="fr-FR" altLang="fr-FR" sz="3200" b="1" dirty="0">
              <a:latin typeface="Arial Rounded MT Bold" panose="020F0704030504030204" pitchFamily="34" charset="77"/>
              <a:ea typeface="ＭＳ Ｐゴシック" panose="020B0600070205080204" pitchFamily="34" charset="-128"/>
            </a:endParaRPr>
          </a:p>
          <a:p>
            <a:pPr lvl="2"/>
            <a:r>
              <a:rPr lang="fr-FR" altLang="fr-FR" sz="2000">
                <a:ea typeface="ＭＳ Ｐゴシック" panose="020B0600070205080204" pitchFamily="34" charset="-128"/>
              </a:rPr>
              <a:t>Des entiers et des nombres réels</a:t>
            </a:r>
          </a:p>
          <a:p>
            <a:pPr lvl="2"/>
            <a:endParaRPr lang="fr-FR" altLang="fr-FR" b="1" dirty="0">
              <a:latin typeface="Arial Rounded MT Bold" panose="020F0704030504030204" pitchFamily="34" charset="77"/>
              <a:ea typeface="ＭＳ Ｐゴシック" panose="020B0600070205080204" pitchFamily="34" charset="-128"/>
            </a:endParaRPr>
          </a:p>
          <a:p>
            <a:pPr lvl="1"/>
            <a:r>
              <a:rPr lang="fr-FR" altLang="fr-FR" b="1" dirty="0">
                <a:latin typeface="Arial Rounded MT Bold" panose="020F0704030504030204" pitchFamily="34" charset="77"/>
                <a:ea typeface="ＭＳ Ｐゴシック" panose="020B0600070205080204" pitchFamily="34" charset="-128"/>
              </a:rPr>
              <a:t>Du texte</a:t>
            </a:r>
          </a:p>
          <a:p>
            <a:pPr lvl="2" algn="just"/>
            <a:r>
              <a:rPr lang="fr-FR" altLang="fr-FR" sz="2000" dirty="0">
                <a:ea typeface="ＭＳ Ｐゴシック" panose="020B0600070205080204" pitchFamily="34" charset="-128"/>
              </a:rPr>
              <a:t>Il commence par tout sauf l'un des symboles + - = @</a:t>
            </a:r>
          </a:p>
          <a:p>
            <a:pPr lvl="2" algn="just"/>
            <a:r>
              <a:rPr lang="fr-FR" altLang="fr-FR" sz="2000" dirty="0">
                <a:ea typeface="ＭＳ Ｐゴシック" panose="020B0600070205080204" pitchFamily="34" charset="-128"/>
              </a:rPr>
              <a:t>Sert aux titres et en-têtes de lignes et de colonnes</a:t>
            </a:r>
          </a:p>
          <a:p>
            <a:pPr lvl="1"/>
            <a:endParaRPr lang="fr-FR" altLang="fr-FR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061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1F8CA7-75A9-7647-81D0-FE3E6285AD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Le tableur</a:t>
            </a:r>
          </a:p>
        </p:txBody>
      </p:sp>
      <p:sp>
        <p:nvSpPr>
          <p:cNvPr id="31746" name="Espace réservé du numéro de diapositive 4">
            <a:extLst>
              <a:ext uri="{FF2B5EF4-FFF2-40B4-BE49-F238E27FC236}">
                <a16:creationId xmlns:a16="http://schemas.microsoft.com/office/drawing/2014/main" id="{619AB4A9-B629-E745-8CB2-31C77FCF51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fr-FR" altLang="fr-FR" sz="1400">
                <a:solidFill>
                  <a:schemeClr val="bg2"/>
                </a:solidFill>
                <a:latin typeface="Arial" panose="020B0604020202020204" pitchFamily="34" charset="0"/>
              </a:rPr>
              <a:t>Page </a:t>
            </a:r>
            <a:fld id="{02C99D61-64D3-E449-8139-F5B4A5D6C620}" type="slidenum">
              <a:rPr kumimoji="0" lang="fr-FR" altLang="fr-FR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8</a:t>
            </a:fld>
            <a:endParaRPr kumimoji="0" lang="fr-FR" altLang="fr-FR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B19D57-F3A7-664E-80B6-05C88E438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>
                <a:latin typeface="QTTheatre" pitchFamily="2" charset="0"/>
                <a:ea typeface="ＭＳ Ｐゴシック" panose="020B0600070205080204" pitchFamily="34" charset="-128"/>
              </a:rPr>
              <a:t>Mise en forme des cellules</a:t>
            </a:r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A7588C3-71B1-224C-BDF7-E45B16EA9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>
                <a:ea typeface="ＭＳ Ｐゴシック" panose="020B0600070205080204" pitchFamily="34" charset="-128"/>
              </a:rPr>
              <a:t>2 types de mises en forme :</a:t>
            </a:r>
          </a:p>
          <a:p>
            <a:pPr lvl="1"/>
            <a:r>
              <a:rPr lang="fr-FR" altLang="fr-FR">
                <a:ea typeface="ＭＳ Ｐゴシック" panose="020B0600070205080204" pitchFamily="34" charset="-128"/>
              </a:rPr>
              <a:t>associée à la cellule </a:t>
            </a:r>
          </a:p>
          <a:p>
            <a:pPr lvl="2"/>
            <a:r>
              <a:rPr lang="fr-FR" altLang="fr-FR">
                <a:ea typeface="ＭＳ Ｐゴシック" panose="020B0600070205080204" pitchFamily="34" charset="-128"/>
              </a:rPr>
              <a:t>En gras, centrée, etc.</a:t>
            </a:r>
          </a:p>
          <a:p>
            <a:pPr lvl="2"/>
            <a:r>
              <a:rPr lang="fr-FR" altLang="fr-FR">
                <a:ea typeface="ＭＳ Ｐゴシック" panose="020B0600070205080204" pitchFamily="34" charset="-128"/>
              </a:rPr>
              <a:t>En couleur, avec une bordure, etc.</a:t>
            </a:r>
          </a:p>
          <a:p>
            <a:pPr lvl="1"/>
            <a:r>
              <a:rPr lang="fr-FR" altLang="fr-FR">
                <a:ea typeface="ＭＳ Ｐゴシック" panose="020B0600070205080204" pitchFamily="34" charset="-128"/>
              </a:rPr>
              <a:t> associée au type du contenu</a:t>
            </a:r>
          </a:p>
          <a:p>
            <a:pPr lvl="2"/>
            <a:r>
              <a:rPr lang="fr-FR" altLang="fr-FR">
                <a:ea typeface="ＭＳ Ｐゴシック" panose="020B0600070205080204" pitchFamily="34" charset="-128"/>
              </a:rPr>
              <a:t>Seuls les nombres ont différents formats </a:t>
            </a:r>
          </a:p>
          <a:p>
            <a:pPr lvl="2"/>
            <a:r>
              <a:rPr lang="fr-FR" altLang="fr-FR">
                <a:ea typeface="ＭＳ Ｐゴシック" panose="020B0600070205080204" pitchFamily="34" charset="-128"/>
              </a:rPr>
              <a:t>Pourcentage, monétaire, date, heure, etc.</a:t>
            </a:r>
          </a:p>
          <a:p>
            <a:pPr lvl="2">
              <a:buFont typeface="Symbol" pitchFamily="2" charset="2"/>
              <a:buNone/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6804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>
            <a:extLst>
              <a:ext uri="{FF2B5EF4-FFF2-40B4-BE49-F238E27FC236}">
                <a16:creationId xmlns:a16="http://schemas.microsoft.com/office/drawing/2014/main" id="{6F0FCFF9-8696-8945-A0A5-DEA512B07D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Le tableur</a:t>
            </a:r>
          </a:p>
        </p:txBody>
      </p:sp>
      <p:sp>
        <p:nvSpPr>
          <p:cNvPr id="32770" name="Espace réservé du numéro de diapositive 4">
            <a:extLst>
              <a:ext uri="{FF2B5EF4-FFF2-40B4-BE49-F238E27FC236}">
                <a16:creationId xmlns:a16="http://schemas.microsoft.com/office/drawing/2014/main" id="{584F4B21-7271-2545-9C96-E0E9E72491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fr-FR" altLang="fr-FR" sz="1400">
                <a:solidFill>
                  <a:schemeClr val="bg2"/>
                </a:solidFill>
                <a:latin typeface="Arial" panose="020B0604020202020204" pitchFamily="34" charset="0"/>
              </a:rPr>
              <a:t>Page </a:t>
            </a:r>
            <a:fld id="{F61ED8EA-DC8D-E142-82D5-0F8E9AFA824B}" type="slidenum">
              <a:rPr kumimoji="0" lang="fr-FR" altLang="fr-FR" sz="1400">
                <a:solidFill>
                  <a:schemeClr val="bg2"/>
                </a:solidFill>
                <a:latin typeface="Arial" panose="020B0604020202020204" pitchFamily="34" charset="0"/>
              </a:rPr>
              <a:pPr/>
              <a:t>9</a:t>
            </a:fld>
            <a:endParaRPr kumimoji="0" lang="fr-FR" altLang="fr-FR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BCEBB38D-10F3-144C-AE89-5A955C00C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altLang="fr-FR">
              <a:ea typeface="ＭＳ Ｐゴシック" panose="020B0600070205080204" pitchFamily="34" charset="-128"/>
            </a:endParaRP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4EB4B1D-09F2-7F49-B677-2BA9A7EE9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>
              <a:ea typeface="ＭＳ Ｐゴシック" panose="020B0600070205080204" pitchFamily="34" charset="-128"/>
            </a:endParaRPr>
          </a:p>
        </p:txBody>
      </p:sp>
      <p:pic>
        <p:nvPicPr>
          <p:cNvPr id="32773" name="Picture 4" descr="capture">
            <a:extLst>
              <a:ext uri="{FF2B5EF4-FFF2-40B4-BE49-F238E27FC236}">
                <a16:creationId xmlns:a16="http://schemas.microsoft.com/office/drawing/2014/main" id="{E38BCBD7-82ED-DA43-B6E5-322E4C28F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22238"/>
            <a:ext cx="7958137" cy="647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0881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1628</TotalTime>
  <Words>417</Words>
  <Application>Microsoft Macintosh PowerPoint</Application>
  <PresentationFormat>Affichage à l'écran (4:3)</PresentationFormat>
  <Paragraphs>71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20" baseType="lpstr">
      <vt:lpstr>ＭＳ Ｐゴシック</vt:lpstr>
      <vt:lpstr>Arial</vt:lpstr>
      <vt:lpstr>Arial Rounded MT Bold</vt:lpstr>
      <vt:lpstr>Avenir Book</vt:lpstr>
      <vt:lpstr>Calibri</vt:lpstr>
      <vt:lpstr>QTTheatre</vt:lpstr>
      <vt:lpstr>Symbol</vt:lpstr>
      <vt:lpstr>Tahoma</vt:lpstr>
      <vt:lpstr>Times New Roman</vt:lpstr>
      <vt:lpstr>Wingdings</vt:lpstr>
      <vt:lpstr>Thème Office</vt:lpstr>
      <vt:lpstr>Tableur</vt:lpstr>
      <vt:lpstr>Tableur</vt:lpstr>
      <vt:lpstr>Tableur (suite)</vt:lpstr>
      <vt:lpstr>Tableur (fin)</vt:lpstr>
      <vt:lpstr>Rappel vocabulaire de base</vt:lpstr>
      <vt:lpstr>Interface</vt:lpstr>
      <vt:lpstr>Contenus des cellules</vt:lpstr>
      <vt:lpstr>Mise en forme des cellules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Tartan Pion</cp:lastModifiedBy>
  <cp:revision>187</cp:revision>
  <cp:lastPrinted>2020-09-12T20:27:26Z</cp:lastPrinted>
  <dcterms:created xsi:type="dcterms:W3CDTF">2016-06-22T20:29:37Z</dcterms:created>
  <dcterms:modified xsi:type="dcterms:W3CDTF">2020-10-14T09:32:12Z</dcterms:modified>
</cp:coreProperties>
</file>