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1" r:id="rId1"/>
  </p:sldMasterIdLst>
  <p:notesMasterIdLst>
    <p:notesMasterId r:id="rId7"/>
  </p:notesMasterIdLst>
  <p:handoutMasterIdLst>
    <p:handoutMasterId r:id="rId8"/>
  </p:handoutMasterIdLst>
  <p:sldIdLst>
    <p:sldId id="287" r:id="rId2"/>
    <p:sldId id="280" r:id="rId3"/>
    <p:sldId id="285" r:id="rId4"/>
    <p:sldId id="282" r:id="rId5"/>
    <p:sldId id="28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3130FE"/>
    <a:srgbClr val="A9A6A8"/>
    <a:srgbClr val="CAC7C9"/>
    <a:srgbClr val="FE78C9"/>
    <a:srgbClr val="181818"/>
    <a:srgbClr val="9966FF"/>
    <a:srgbClr val="FFFF89"/>
    <a:srgbClr val="FF1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3"/>
  </p:normalViewPr>
  <p:slideViewPr>
    <p:cSldViewPr>
      <p:cViewPr varScale="1">
        <p:scale>
          <a:sx n="120" d="100"/>
          <a:sy n="120" d="100"/>
        </p:scale>
        <p:origin x="12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E2C2F453-10FA-8846-8899-B5946E6F777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62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045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045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fld id="{537ACC4C-8860-CA47-8401-5115A5470B5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9" name="AutoShap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242710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1D7B66-3136-824B-BCA4-D383DC3CE66D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02402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577A33-30EA-CA42-B68F-C74A4074BD22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8909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77276F-1EFC-9849-95AC-7E4060F53976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96258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DD2A65-101C-B540-8E0E-19D27F523676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88066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98999F-D67D-9341-9193-1CA4C804884C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97282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none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88648DD8-FC20-8447-96FD-7EC9536798F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28D22C74-2B4C-4A4A-99FF-B07D6785987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72400" cy="1066800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4076700"/>
            <a:ext cx="8153400" cy="2019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7BC1C-4955-5648-9E3D-2F4BA22A29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60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pPr>
              <a:defRPr/>
            </a:pPr>
            <a:fld id="{28D22C74-2B4C-4A4A-99FF-B07D6785987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2" name="Image 11" descr="LOGO-VIOLET-VF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1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114800"/>
            <a:ext cx="6477000" cy="609600"/>
          </a:xfrm>
        </p:spPr>
        <p:txBody>
          <a:bodyPr/>
          <a:lstStyle/>
          <a:p>
            <a:pPr algn="r">
              <a:defRPr/>
            </a:pPr>
            <a:endParaRPr lang="fr-FR" dirty="0"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Arial Black" charset="0"/>
              </a:rPr>
              <a:t>Système de gestion et arborescence de fichiers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7272809" cy="1255392"/>
          </a:xfrm>
        </p:spPr>
        <p:txBody>
          <a:bodyPr/>
          <a:lstStyle/>
          <a:p>
            <a:pPr algn="ctr">
              <a:defRPr/>
            </a:pPr>
            <a:r>
              <a:rPr lang="fr-FR" sz="4000" dirty="0">
                <a:latin typeface="+mn-lt"/>
                <a:cs typeface="+mj-cs"/>
              </a:rPr>
              <a:t>Arborescence de fichiers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516040"/>
            <a:ext cx="8686800" cy="4953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dirty="0">
                <a:solidFill>
                  <a:srgbClr val="3130FE"/>
                </a:solidFill>
                <a:cs typeface="+mn-cs"/>
              </a:rPr>
              <a:t>Arbre des dossiers</a:t>
            </a:r>
            <a:r>
              <a:rPr lang="fr-FR" dirty="0">
                <a:cs typeface="+mn-cs"/>
              </a:rPr>
              <a:t> :</a:t>
            </a:r>
          </a:p>
          <a:p>
            <a:pPr lvl="1">
              <a:defRPr/>
            </a:pPr>
            <a:r>
              <a:rPr lang="fr-FR" dirty="0"/>
              <a:t>Racine = support (disque dur, clé, ...) ou un dossier</a:t>
            </a:r>
          </a:p>
          <a:p>
            <a:pPr lvl="1">
              <a:defRPr/>
            </a:pPr>
            <a:r>
              <a:rPr lang="fr-FR" dirty="0"/>
              <a:t>Ramification = dossier</a:t>
            </a:r>
          </a:p>
          <a:p>
            <a:pPr lvl="1">
              <a:defRPr/>
            </a:pPr>
            <a:r>
              <a:rPr lang="fr-FR" dirty="0"/>
              <a:t>Feuille = document ou application</a:t>
            </a:r>
          </a:p>
          <a:p>
            <a:pPr>
              <a:defRPr/>
            </a:pPr>
            <a:r>
              <a:rPr lang="fr-FR" dirty="0">
                <a:solidFill>
                  <a:srgbClr val="3130FE"/>
                </a:solidFill>
              </a:rPr>
              <a:t>Chemin d’accès </a:t>
            </a:r>
            <a:r>
              <a:rPr lang="fr-FR" dirty="0">
                <a:cs typeface="+mn-cs"/>
              </a:rPr>
              <a:t>: suite des noms de dossiers et nom du fichier permettant d’accéder ou repérer un fichier.</a:t>
            </a:r>
          </a:p>
          <a:p>
            <a:pPr lvl="1">
              <a:defRPr/>
            </a:pPr>
            <a:r>
              <a:rPr lang="fr-FR" dirty="0">
                <a:solidFill>
                  <a:srgbClr val="3130FE"/>
                </a:solidFill>
                <a:cs typeface="+mn-cs"/>
              </a:rPr>
              <a:t>Chemin d’accès absolu</a:t>
            </a:r>
            <a:r>
              <a:rPr lang="fr-FR" dirty="0">
                <a:cs typeface="+mn-cs"/>
              </a:rPr>
              <a:t> : le support est représenté par </a:t>
            </a:r>
            <a:r>
              <a:rPr lang="fr-FR" dirty="0">
                <a:solidFill>
                  <a:srgbClr val="3130FE"/>
                </a:solidFill>
                <a:cs typeface="+mn-cs"/>
              </a:rPr>
              <a:t>/</a:t>
            </a:r>
          </a:p>
          <a:p>
            <a:pPr lvl="1">
              <a:defRPr/>
            </a:pPr>
            <a:r>
              <a:rPr lang="fr-FR" dirty="0">
                <a:solidFill>
                  <a:srgbClr val="3130FE"/>
                </a:solidFill>
                <a:cs typeface="+mn-cs"/>
              </a:rPr>
              <a:t>Chemin d’accès relatif : ne commence pas par /</a:t>
            </a:r>
          </a:p>
          <a:p>
            <a:pPr>
              <a:defRPr/>
            </a:pPr>
            <a:r>
              <a:rPr lang="fr-FR" dirty="0">
                <a:cs typeface="+mn-cs"/>
              </a:rPr>
              <a:t>Plusieurs fichiers de même nom et même suffixe peuvent être présents sur un support : ils sont désignés par des chemins d’accès différents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ile"/>
          <p:cNvSpPr>
            <a:spLocks noEditPoints="1" noChangeArrowheads="1"/>
          </p:cNvSpPr>
          <p:nvPr/>
        </p:nvSpPr>
        <p:spPr bwMode="auto">
          <a:xfrm>
            <a:off x="3352800" y="2667000"/>
            <a:ext cx="9906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35" name="File"/>
          <p:cNvSpPr>
            <a:spLocks noEditPoints="1" noChangeArrowheads="1"/>
          </p:cNvSpPr>
          <p:nvPr/>
        </p:nvSpPr>
        <p:spPr bwMode="auto">
          <a:xfrm>
            <a:off x="228600" y="2667000"/>
            <a:ext cx="8382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36" name="File"/>
          <p:cNvSpPr>
            <a:spLocks noEditPoints="1" noChangeArrowheads="1"/>
          </p:cNvSpPr>
          <p:nvPr/>
        </p:nvSpPr>
        <p:spPr bwMode="auto">
          <a:xfrm>
            <a:off x="1752600" y="2667000"/>
            <a:ext cx="10668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37" name="File"/>
          <p:cNvSpPr>
            <a:spLocks noEditPoints="1" noChangeArrowheads="1"/>
          </p:cNvSpPr>
          <p:nvPr/>
        </p:nvSpPr>
        <p:spPr bwMode="auto">
          <a:xfrm>
            <a:off x="6858000" y="1735138"/>
            <a:ext cx="1066800" cy="474662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38" name="File"/>
          <p:cNvSpPr>
            <a:spLocks noEditPoints="1" noChangeArrowheads="1"/>
          </p:cNvSpPr>
          <p:nvPr/>
        </p:nvSpPr>
        <p:spPr bwMode="auto">
          <a:xfrm>
            <a:off x="4800600" y="1676400"/>
            <a:ext cx="13716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39" name="File"/>
          <p:cNvSpPr>
            <a:spLocks noEditPoints="1" noChangeArrowheads="1"/>
          </p:cNvSpPr>
          <p:nvPr/>
        </p:nvSpPr>
        <p:spPr bwMode="auto">
          <a:xfrm>
            <a:off x="2057400" y="1676400"/>
            <a:ext cx="13716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40" name="File"/>
          <p:cNvSpPr>
            <a:spLocks noEditPoints="1" noChangeArrowheads="1"/>
          </p:cNvSpPr>
          <p:nvPr/>
        </p:nvSpPr>
        <p:spPr bwMode="auto">
          <a:xfrm>
            <a:off x="5181600" y="457200"/>
            <a:ext cx="1676400" cy="6858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5181600" y="685800"/>
            <a:ext cx="173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Macintosh HD</a:t>
            </a:r>
            <a:endParaRPr lang="fr-FR" sz="2000">
              <a:latin typeface="Times" charset="0"/>
              <a:cs typeface="+mn-cs"/>
            </a:endParaRPr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 flipH="1">
            <a:off x="2971800" y="1143000"/>
            <a:ext cx="3048000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44" name="Line 12"/>
          <p:cNvSpPr>
            <a:spLocks noChangeShapeType="1"/>
          </p:cNvSpPr>
          <p:nvPr/>
        </p:nvSpPr>
        <p:spPr bwMode="auto">
          <a:xfrm flipH="1">
            <a:off x="5791200" y="1143000"/>
            <a:ext cx="228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45" name="Line 13"/>
          <p:cNvSpPr>
            <a:spLocks noChangeShapeType="1"/>
          </p:cNvSpPr>
          <p:nvPr/>
        </p:nvSpPr>
        <p:spPr bwMode="auto">
          <a:xfrm>
            <a:off x="6019800" y="11430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822325" y="171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057400" y="1828800"/>
            <a:ext cx="142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Utilisateurs</a:t>
            </a:r>
            <a:endParaRPr lang="fr-FR">
              <a:cs typeface="+mn-cs"/>
            </a:endParaRP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4724400" y="1828800"/>
            <a:ext cx="1519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Applications</a:t>
            </a:r>
            <a:endParaRPr lang="fr-FR">
              <a:cs typeface="+mn-cs"/>
            </a:endParaRP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6781800" y="1828800"/>
            <a:ext cx="1131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Système</a:t>
            </a:r>
            <a:endParaRPr lang="fr-FR">
              <a:cs typeface="+mn-cs"/>
            </a:endParaRPr>
          </a:p>
        </p:txBody>
      </p:sp>
      <p:sp>
        <p:nvSpPr>
          <p:cNvPr id="95250" name="Line 18"/>
          <p:cNvSpPr>
            <a:spLocks noChangeShapeType="1"/>
          </p:cNvSpPr>
          <p:nvPr/>
        </p:nvSpPr>
        <p:spPr bwMode="auto">
          <a:xfrm>
            <a:off x="6019800" y="1143000"/>
            <a:ext cx="25908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8305800" y="1828800"/>
            <a:ext cx="53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•••</a:t>
            </a:r>
            <a:endParaRPr lang="fr-FR">
              <a:cs typeface="+mn-cs"/>
            </a:endParaRPr>
          </a:p>
        </p:txBody>
      </p:sp>
      <p:sp>
        <p:nvSpPr>
          <p:cNvPr id="95252" name="Line 20"/>
          <p:cNvSpPr>
            <a:spLocks noChangeShapeType="1"/>
          </p:cNvSpPr>
          <p:nvPr/>
        </p:nvSpPr>
        <p:spPr bwMode="auto">
          <a:xfrm flipH="1">
            <a:off x="1066800" y="2209800"/>
            <a:ext cx="1600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53" name="Line 21"/>
          <p:cNvSpPr>
            <a:spLocks noChangeShapeType="1"/>
          </p:cNvSpPr>
          <p:nvPr/>
        </p:nvSpPr>
        <p:spPr bwMode="auto">
          <a:xfrm flipH="1">
            <a:off x="2438400" y="2209800"/>
            <a:ext cx="2286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54" name="Line 22"/>
          <p:cNvSpPr>
            <a:spLocks noChangeShapeType="1"/>
          </p:cNvSpPr>
          <p:nvPr/>
        </p:nvSpPr>
        <p:spPr bwMode="auto">
          <a:xfrm>
            <a:off x="2667000" y="22098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304800" y="2819400"/>
            <a:ext cx="731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buv2</a:t>
            </a:r>
            <a:endParaRPr lang="fr-FR">
              <a:cs typeface="+mn-cs"/>
            </a:endParaRP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1752600" y="2819400"/>
            <a:ext cx="1111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Etudiant</a:t>
            </a:r>
            <a:endParaRPr lang="fr-FR">
              <a:cs typeface="+mn-cs"/>
            </a:endParaRP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3352800" y="2819400"/>
            <a:ext cx="1041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Partagé</a:t>
            </a:r>
            <a:endParaRPr lang="fr-FR">
              <a:cs typeface="+mn-cs"/>
            </a:endParaRPr>
          </a:p>
        </p:txBody>
      </p:sp>
      <p:sp>
        <p:nvSpPr>
          <p:cNvPr id="95258" name="Line 26"/>
          <p:cNvSpPr>
            <a:spLocks noChangeShapeType="1"/>
          </p:cNvSpPr>
          <p:nvPr/>
        </p:nvSpPr>
        <p:spPr bwMode="auto">
          <a:xfrm flipH="1">
            <a:off x="5029200" y="22860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>
            <a:off x="5562600" y="228600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60" name="Line 28"/>
          <p:cNvSpPr>
            <a:spLocks noChangeShapeType="1"/>
          </p:cNvSpPr>
          <p:nvPr/>
        </p:nvSpPr>
        <p:spPr bwMode="auto">
          <a:xfrm>
            <a:off x="5562600" y="2286000"/>
            <a:ext cx="1752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grpSp>
        <p:nvGrpSpPr>
          <p:cNvPr id="32796" name="Group 29"/>
          <p:cNvGrpSpPr>
            <a:grpSpLocks/>
          </p:cNvGrpSpPr>
          <p:nvPr/>
        </p:nvGrpSpPr>
        <p:grpSpPr bwMode="auto">
          <a:xfrm>
            <a:off x="4572000" y="2743200"/>
            <a:ext cx="1033463" cy="609600"/>
            <a:chOff x="3600" y="2976"/>
            <a:chExt cx="624" cy="525"/>
          </a:xfrm>
        </p:grpSpPr>
        <p:sp>
          <p:nvSpPr>
            <p:cNvPr id="95262" name="AutoShape 30"/>
            <p:cNvSpPr>
              <a:spLocks noChangeArrowheads="1"/>
            </p:cNvSpPr>
            <p:nvPr/>
          </p:nvSpPr>
          <p:spPr bwMode="auto">
            <a:xfrm>
              <a:off x="3600" y="2976"/>
              <a:ext cx="624" cy="525"/>
            </a:xfrm>
            <a:prstGeom prst="cube">
              <a:avLst>
                <a:gd name="adj" fmla="val 19806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95263" name="Text Box 31"/>
            <p:cNvSpPr txBox="1">
              <a:spLocks noChangeArrowheads="1"/>
            </p:cNvSpPr>
            <p:nvPr/>
          </p:nvSpPr>
          <p:spPr bwMode="auto">
            <a:xfrm>
              <a:off x="3600" y="3120"/>
              <a:ext cx="580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2000">
                  <a:latin typeface="Tahoma" charset="0"/>
                  <a:cs typeface="+mn-cs"/>
                </a:rPr>
                <a:t>Aperçu</a:t>
              </a:r>
            </a:p>
          </p:txBody>
        </p:sp>
      </p:grpSp>
      <p:grpSp>
        <p:nvGrpSpPr>
          <p:cNvPr id="32797" name="Group 32"/>
          <p:cNvGrpSpPr>
            <a:grpSpLocks/>
          </p:cNvGrpSpPr>
          <p:nvPr/>
        </p:nvGrpSpPr>
        <p:grpSpPr bwMode="auto">
          <a:xfrm>
            <a:off x="5791200" y="2743200"/>
            <a:ext cx="838200" cy="609600"/>
            <a:chOff x="4272" y="2976"/>
            <a:chExt cx="624" cy="525"/>
          </a:xfrm>
        </p:grpSpPr>
        <p:sp>
          <p:nvSpPr>
            <p:cNvPr id="95265" name="AutoShape 33"/>
            <p:cNvSpPr>
              <a:spLocks noChangeArrowheads="1"/>
            </p:cNvSpPr>
            <p:nvPr/>
          </p:nvSpPr>
          <p:spPr bwMode="auto">
            <a:xfrm>
              <a:off x="4272" y="2976"/>
              <a:ext cx="624" cy="525"/>
            </a:xfrm>
            <a:prstGeom prst="cube">
              <a:avLst>
                <a:gd name="adj" fmla="val 19806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95266" name="Text Box 34"/>
            <p:cNvSpPr txBox="1">
              <a:spLocks noChangeArrowheads="1"/>
            </p:cNvSpPr>
            <p:nvPr/>
          </p:nvSpPr>
          <p:spPr bwMode="auto">
            <a:xfrm>
              <a:off x="4272" y="3120"/>
              <a:ext cx="468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2000">
                  <a:latin typeface="Tahoma" charset="0"/>
                  <a:cs typeface="+mn-cs"/>
                </a:rPr>
                <a:t>Mail</a:t>
              </a:r>
            </a:p>
          </p:txBody>
        </p:sp>
      </p:grpSp>
      <p:grpSp>
        <p:nvGrpSpPr>
          <p:cNvPr id="32798" name="Group 35"/>
          <p:cNvGrpSpPr>
            <a:grpSpLocks/>
          </p:cNvGrpSpPr>
          <p:nvPr/>
        </p:nvGrpSpPr>
        <p:grpSpPr bwMode="auto">
          <a:xfrm>
            <a:off x="6934200" y="2743200"/>
            <a:ext cx="838200" cy="457200"/>
            <a:chOff x="2688" y="2976"/>
            <a:chExt cx="672" cy="384"/>
          </a:xfrm>
        </p:grpSpPr>
        <p:sp>
          <p:nvSpPr>
            <p:cNvPr id="95268" name="File"/>
            <p:cNvSpPr>
              <a:spLocks noEditPoints="1" noChangeArrowheads="1"/>
            </p:cNvSpPr>
            <p:nvPr/>
          </p:nvSpPr>
          <p:spPr bwMode="auto">
            <a:xfrm>
              <a:off x="2736" y="2976"/>
              <a:ext cx="624" cy="384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FFFF89"/>
            </a:solidFill>
            <a:ln>
              <a:noFill/>
            </a:ln>
            <a:effectLst>
              <a:outerShdw blurRad="63500" dist="107763" dir="2700000" algn="ctr" rotWithShape="0">
                <a:srgbClr val="000000">
                  <a:alpha val="7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95269" name="Text Box 37"/>
            <p:cNvSpPr txBox="1">
              <a:spLocks noChangeArrowheads="1"/>
            </p:cNvSpPr>
            <p:nvPr/>
          </p:nvSpPr>
          <p:spPr bwMode="auto">
            <a:xfrm>
              <a:off x="2688" y="3024"/>
              <a:ext cx="669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2000">
                  <a:latin typeface="Tahoma" charset="0"/>
                  <a:cs typeface="+mn-cs"/>
                </a:rPr>
                <a:t>Office</a:t>
              </a:r>
            </a:p>
          </p:txBody>
        </p:sp>
      </p:grpSp>
      <p:sp>
        <p:nvSpPr>
          <p:cNvPr id="95270" name="Line 38"/>
          <p:cNvSpPr>
            <a:spLocks noChangeShapeType="1"/>
          </p:cNvSpPr>
          <p:nvPr/>
        </p:nvSpPr>
        <p:spPr bwMode="auto">
          <a:xfrm flipH="1">
            <a:off x="6858000" y="3200400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71" name="Line 39"/>
          <p:cNvSpPr>
            <a:spLocks noChangeShapeType="1"/>
          </p:cNvSpPr>
          <p:nvPr/>
        </p:nvSpPr>
        <p:spPr bwMode="auto">
          <a:xfrm>
            <a:off x="7391400" y="320040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grpSp>
        <p:nvGrpSpPr>
          <p:cNvPr id="32801" name="Group 40"/>
          <p:cNvGrpSpPr>
            <a:grpSpLocks/>
          </p:cNvGrpSpPr>
          <p:nvPr/>
        </p:nvGrpSpPr>
        <p:grpSpPr bwMode="auto">
          <a:xfrm>
            <a:off x="6477000" y="3657600"/>
            <a:ext cx="838200" cy="609600"/>
            <a:chOff x="3600" y="2976"/>
            <a:chExt cx="624" cy="525"/>
          </a:xfrm>
        </p:grpSpPr>
        <p:sp>
          <p:nvSpPr>
            <p:cNvPr id="95273" name="AutoShape 41"/>
            <p:cNvSpPr>
              <a:spLocks noChangeArrowheads="1"/>
            </p:cNvSpPr>
            <p:nvPr/>
          </p:nvSpPr>
          <p:spPr bwMode="auto">
            <a:xfrm>
              <a:off x="3600" y="2976"/>
              <a:ext cx="624" cy="525"/>
            </a:xfrm>
            <a:prstGeom prst="cube">
              <a:avLst>
                <a:gd name="adj" fmla="val 19806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95274" name="Text Box 42"/>
            <p:cNvSpPr txBox="1">
              <a:spLocks noChangeArrowheads="1"/>
            </p:cNvSpPr>
            <p:nvPr/>
          </p:nvSpPr>
          <p:spPr bwMode="auto">
            <a:xfrm>
              <a:off x="3600" y="3120"/>
              <a:ext cx="583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2000">
                  <a:latin typeface="Tahoma" charset="0"/>
                  <a:cs typeface="+mn-cs"/>
                </a:rPr>
                <a:t>Word</a:t>
              </a:r>
            </a:p>
          </p:txBody>
        </p:sp>
      </p:grpSp>
      <p:grpSp>
        <p:nvGrpSpPr>
          <p:cNvPr id="32802" name="Group 43"/>
          <p:cNvGrpSpPr>
            <a:grpSpLocks/>
          </p:cNvGrpSpPr>
          <p:nvPr/>
        </p:nvGrpSpPr>
        <p:grpSpPr bwMode="auto">
          <a:xfrm>
            <a:off x="7620000" y="3657600"/>
            <a:ext cx="838200" cy="609600"/>
            <a:chOff x="4272" y="2976"/>
            <a:chExt cx="624" cy="525"/>
          </a:xfrm>
        </p:grpSpPr>
        <p:sp>
          <p:nvSpPr>
            <p:cNvPr id="95276" name="AutoShape 44"/>
            <p:cNvSpPr>
              <a:spLocks noChangeArrowheads="1"/>
            </p:cNvSpPr>
            <p:nvPr/>
          </p:nvSpPr>
          <p:spPr bwMode="auto">
            <a:xfrm>
              <a:off x="4272" y="2976"/>
              <a:ext cx="624" cy="525"/>
            </a:xfrm>
            <a:prstGeom prst="cube">
              <a:avLst>
                <a:gd name="adj" fmla="val 19806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95277" name="Text Box 45"/>
            <p:cNvSpPr txBox="1">
              <a:spLocks noChangeArrowheads="1"/>
            </p:cNvSpPr>
            <p:nvPr/>
          </p:nvSpPr>
          <p:spPr bwMode="auto">
            <a:xfrm>
              <a:off x="4272" y="3120"/>
              <a:ext cx="567" cy="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2000">
                  <a:latin typeface="Tahoma" charset="0"/>
                  <a:cs typeface="+mn-cs"/>
                </a:rPr>
                <a:t>Excel</a:t>
              </a:r>
            </a:p>
          </p:txBody>
        </p:sp>
      </p:grpSp>
      <p:sp>
        <p:nvSpPr>
          <p:cNvPr id="95278" name="Line 46"/>
          <p:cNvSpPr>
            <a:spLocks noChangeShapeType="1"/>
          </p:cNvSpPr>
          <p:nvPr/>
        </p:nvSpPr>
        <p:spPr bwMode="auto">
          <a:xfrm flipH="1">
            <a:off x="685800" y="3276600"/>
            <a:ext cx="1600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79" name="Line 47"/>
          <p:cNvSpPr>
            <a:spLocks noChangeShapeType="1"/>
          </p:cNvSpPr>
          <p:nvPr/>
        </p:nvSpPr>
        <p:spPr bwMode="auto">
          <a:xfrm flipH="1">
            <a:off x="2133600" y="3276600"/>
            <a:ext cx="152400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0" name="Line 48"/>
          <p:cNvSpPr>
            <a:spLocks noChangeShapeType="1"/>
          </p:cNvSpPr>
          <p:nvPr/>
        </p:nvSpPr>
        <p:spPr bwMode="auto">
          <a:xfrm>
            <a:off x="2286000" y="32766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1" name="File"/>
          <p:cNvSpPr>
            <a:spLocks noEditPoints="1" noChangeArrowheads="1"/>
          </p:cNvSpPr>
          <p:nvPr/>
        </p:nvSpPr>
        <p:spPr bwMode="auto">
          <a:xfrm>
            <a:off x="1219200" y="3886200"/>
            <a:ext cx="18288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Mon_Dossier</a:t>
            </a:r>
          </a:p>
        </p:txBody>
      </p:sp>
      <p:sp>
        <p:nvSpPr>
          <p:cNvPr id="95282" name="File"/>
          <p:cNvSpPr>
            <a:spLocks noEditPoints="1" noChangeArrowheads="1"/>
          </p:cNvSpPr>
          <p:nvPr/>
        </p:nvSpPr>
        <p:spPr bwMode="auto">
          <a:xfrm>
            <a:off x="3276600" y="3886200"/>
            <a:ext cx="1752600" cy="533400"/>
          </a:xfrm>
          <a:custGeom>
            <a:avLst/>
            <a:gdLst>
              <a:gd name="T0" fmla="*/ 10981 w 21600"/>
              <a:gd name="T1" fmla="*/ 324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0 w 21600"/>
              <a:gd name="T9" fmla="*/ 21600 h 21600"/>
              <a:gd name="T10" fmla="*/ 21600 w 21600"/>
              <a:gd name="T11" fmla="*/ 21600 h 21600"/>
              <a:gd name="T12" fmla="*/ 1086 w 21600"/>
              <a:gd name="T13" fmla="*/ 4628 h 21600"/>
              <a:gd name="T14" fmla="*/ 20635 w 21600"/>
              <a:gd name="T15" fmla="*/ 2028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9790" y="3240"/>
                </a:moveTo>
                <a:cubicBezTo>
                  <a:pt x="10981" y="3240"/>
                  <a:pt x="9171" y="3240"/>
                  <a:pt x="9050" y="3086"/>
                </a:cubicBezTo>
                <a:cubicBezTo>
                  <a:pt x="9050" y="2931"/>
                  <a:pt x="8930" y="2777"/>
                  <a:pt x="8930" y="2469"/>
                </a:cubicBezTo>
                <a:cubicBezTo>
                  <a:pt x="8930" y="2160"/>
                  <a:pt x="8809" y="1851"/>
                  <a:pt x="8688" y="1389"/>
                </a:cubicBezTo>
                <a:cubicBezTo>
                  <a:pt x="8568" y="1080"/>
                  <a:pt x="8326" y="771"/>
                  <a:pt x="8085" y="463"/>
                </a:cubicBezTo>
                <a:cubicBezTo>
                  <a:pt x="7723" y="154"/>
                  <a:pt x="7361" y="0"/>
                  <a:pt x="7361" y="0"/>
                </a:cubicBezTo>
                <a:cubicBezTo>
                  <a:pt x="7361" y="0"/>
                  <a:pt x="2293" y="0"/>
                  <a:pt x="2051" y="154"/>
                </a:cubicBezTo>
                <a:cubicBezTo>
                  <a:pt x="1689" y="309"/>
                  <a:pt x="1448" y="463"/>
                  <a:pt x="1327" y="771"/>
                </a:cubicBezTo>
                <a:cubicBezTo>
                  <a:pt x="1207" y="1080"/>
                  <a:pt x="1086" y="1389"/>
                  <a:pt x="965" y="1697"/>
                </a:cubicBezTo>
                <a:cubicBezTo>
                  <a:pt x="845" y="2160"/>
                  <a:pt x="724" y="2314"/>
                  <a:pt x="724" y="2469"/>
                </a:cubicBezTo>
                <a:cubicBezTo>
                  <a:pt x="603" y="2623"/>
                  <a:pt x="603" y="2777"/>
                  <a:pt x="483" y="2931"/>
                </a:cubicBezTo>
                <a:cubicBezTo>
                  <a:pt x="483" y="3086"/>
                  <a:pt x="362" y="3240"/>
                  <a:pt x="241" y="3240"/>
                </a:cubicBezTo>
                <a:lnTo>
                  <a:pt x="0" y="3394"/>
                </a:lnTo>
                <a:lnTo>
                  <a:pt x="0" y="3703"/>
                </a:lnTo>
                <a:lnTo>
                  <a:pt x="0" y="10800"/>
                </a:lnTo>
                <a:lnTo>
                  <a:pt x="0" y="21600"/>
                </a:lnTo>
                <a:lnTo>
                  <a:pt x="10981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21600" y="5246"/>
                </a:lnTo>
                <a:lnTo>
                  <a:pt x="21600" y="4783"/>
                </a:lnTo>
                <a:cubicBezTo>
                  <a:pt x="21479" y="4320"/>
                  <a:pt x="21359" y="4011"/>
                  <a:pt x="21117" y="3703"/>
                </a:cubicBezTo>
                <a:cubicBezTo>
                  <a:pt x="20876" y="3549"/>
                  <a:pt x="20514" y="3394"/>
                  <a:pt x="20152" y="3240"/>
                </a:cubicBezTo>
                <a:close/>
              </a:path>
            </a:pathLst>
          </a:custGeom>
          <a:solidFill>
            <a:srgbClr val="FFFF89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Documents</a:t>
            </a:r>
          </a:p>
        </p:txBody>
      </p:sp>
      <p:sp>
        <p:nvSpPr>
          <p:cNvPr id="95283" name="Line 51"/>
          <p:cNvSpPr>
            <a:spLocks noChangeShapeType="1"/>
          </p:cNvSpPr>
          <p:nvPr/>
        </p:nvSpPr>
        <p:spPr bwMode="auto">
          <a:xfrm flipH="1">
            <a:off x="533400" y="4495800"/>
            <a:ext cx="1600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4" name="Line 52"/>
          <p:cNvSpPr>
            <a:spLocks noChangeShapeType="1"/>
          </p:cNvSpPr>
          <p:nvPr/>
        </p:nvSpPr>
        <p:spPr bwMode="auto">
          <a:xfrm>
            <a:off x="2133600" y="4495800"/>
            <a:ext cx="1600200" cy="533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5" name="Line 53"/>
          <p:cNvSpPr>
            <a:spLocks noChangeShapeType="1"/>
          </p:cNvSpPr>
          <p:nvPr/>
        </p:nvSpPr>
        <p:spPr bwMode="auto">
          <a:xfrm>
            <a:off x="2133600" y="4495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6" name="Document"/>
          <p:cNvSpPr>
            <a:spLocks noEditPoints="1" noChangeArrowheads="1"/>
          </p:cNvSpPr>
          <p:nvPr/>
        </p:nvSpPr>
        <p:spPr bwMode="auto">
          <a:xfrm>
            <a:off x="1844675" y="5029200"/>
            <a:ext cx="822325" cy="9144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7" name="Text Box 55"/>
          <p:cNvSpPr txBox="1">
            <a:spLocks noChangeArrowheads="1"/>
          </p:cNvSpPr>
          <p:nvPr/>
        </p:nvSpPr>
        <p:spPr bwMode="auto">
          <a:xfrm>
            <a:off x="1752600" y="5257800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i="1">
                <a:latin typeface="Tahoma" charset="0"/>
                <a:cs typeface="+mn-cs"/>
              </a:rPr>
              <a:t>jm.jpg</a:t>
            </a:r>
            <a:endParaRPr lang="fr-FR" sz="2000">
              <a:latin typeface="Tahoma" charset="0"/>
              <a:cs typeface="+mn-cs"/>
            </a:endParaRPr>
          </a:p>
        </p:txBody>
      </p:sp>
      <p:sp>
        <p:nvSpPr>
          <p:cNvPr id="95288" name="Document"/>
          <p:cNvSpPr>
            <a:spLocks noEditPoints="1" noChangeArrowheads="1"/>
          </p:cNvSpPr>
          <p:nvPr/>
        </p:nvSpPr>
        <p:spPr bwMode="auto">
          <a:xfrm>
            <a:off x="3276600" y="5029200"/>
            <a:ext cx="1066800" cy="9144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89" name="Text Box 57"/>
          <p:cNvSpPr txBox="1">
            <a:spLocks noChangeArrowheads="1"/>
          </p:cNvSpPr>
          <p:nvPr/>
        </p:nvSpPr>
        <p:spPr bwMode="auto">
          <a:xfrm>
            <a:off x="3184525" y="52578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i="1">
                <a:latin typeface="Tahoma" charset="0"/>
                <a:cs typeface="+mn-cs"/>
              </a:rPr>
              <a:t>texte.txt</a:t>
            </a:r>
            <a:endParaRPr lang="fr-FR" sz="2000">
              <a:latin typeface="Tahoma" charset="0"/>
              <a:cs typeface="+mn-cs"/>
            </a:endParaRPr>
          </a:p>
        </p:txBody>
      </p:sp>
      <p:sp>
        <p:nvSpPr>
          <p:cNvPr id="95290" name="Document"/>
          <p:cNvSpPr>
            <a:spLocks noEditPoints="1" noChangeArrowheads="1"/>
          </p:cNvSpPr>
          <p:nvPr/>
        </p:nvSpPr>
        <p:spPr bwMode="auto">
          <a:xfrm>
            <a:off x="0" y="5105400"/>
            <a:ext cx="1371600" cy="8382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>
            <a:noFill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95291" name="Text Box 59"/>
          <p:cNvSpPr txBox="1">
            <a:spLocks noChangeArrowheads="1"/>
          </p:cNvSpPr>
          <p:nvPr/>
        </p:nvSpPr>
        <p:spPr bwMode="auto">
          <a:xfrm>
            <a:off x="152400" y="5181600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000" i="1">
                <a:latin typeface="Tahoma" charset="0"/>
                <a:cs typeface="+mn-cs"/>
              </a:rPr>
              <a:t>Menerve.mpeg</a:t>
            </a:r>
            <a:endParaRPr lang="fr-FR" sz="2000">
              <a:latin typeface="Tahoma" charset="0"/>
              <a:cs typeface="+mn-cs"/>
            </a:endParaRPr>
          </a:p>
        </p:txBody>
      </p:sp>
      <p:sp>
        <p:nvSpPr>
          <p:cNvPr id="95292" name="Text Box 60"/>
          <p:cNvSpPr txBox="1">
            <a:spLocks noChangeArrowheads="1"/>
          </p:cNvSpPr>
          <p:nvPr/>
        </p:nvSpPr>
        <p:spPr bwMode="auto">
          <a:xfrm>
            <a:off x="381000" y="3810000"/>
            <a:ext cx="53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latin typeface="Tahoma" charset="0"/>
                <a:cs typeface="+mn-cs"/>
              </a:rPr>
              <a:t>•••</a:t>
            </a:r>
            <a:endParaRPr lang="fr-FR">
              <a:cs typeface="+mn-cs"/>
            </a:endParaRPr>
          </a:p>
        </p:txBody>
      </p:sp>
      <p:sp>
        <p:nvSpPr>
          <p:cNvPr id="95294" name="Text Box 62"/>
          <p:cNvSpPr txBox="1">
            <a:spLocks noChangeArrowheads="1"/>
          </p:cNvSpPr>
          <p:nvPr/>
        </p:nvSpPr>
        <p:spPr bwMode="auto">
          <a:xfrm>
            <a:off x="3286477" y="6074360"/>
            <a:ext cx="51592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>
                <a:latin typeface="Tahoma" charset="0"/>
                <a:cs typeface="+mn-cs"/>
              </a:rPr>
              <a:t>/Utilisateurs/Etudiant/</a:t>
            </a:r>
            <a:r>
              <a:rPr lang="fr-FR" sz="2000" dirty="0" err="1">
                <a:latin typeface="Tahoma" charset="0"/>
                <a:cs typeface="+mn-cs"/>
              </a:rPr>
              <a:t>Mon_Dossier</a:t>
            </a:r>
            <a:r>
              <a:rPr lang="fr-FR" sz="2000" dirty="0">
                <a:latin typeface="Tahoma" charset="0"/>
                <a:cs typeface="+mn-cs"/>
              </a:rPr>
              <a:t>/</a:t>
            </a:r>
            <a:r>
              <a:rPr lang="fr-FR" sz="2000" dirty="0" err="1">
                <a:latin typeface="Tahoma" charset="0"/>
                <a:cs typeface="+mn-cs"/>
              </a:rPr>
              <a:t>texte.txt</a:t>
            </a:r>
            <a:endParaRPr lang="fr-FR" sz="2000" dirty="0">
              <a:latin typeface="Tahoma" charset="0"/>
              <a:cs typeface="+mn-c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F59E854-03C4-5C4A-970A-64F40EEB529F}"/>
              </a:ext>
            </a:extLst>
          </p:cNvPr>
          <p:cNvSpPr txBox="1"/>
          <p:nvPr/>
        </p:nvSpPr>
        <p:spPr>
          <a:xfrm>
            <a:off x="0" y="6072127"/>
            <a:ext cx="3286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3130FE"/>
                </a:solidFill>
              </a:rPr>
              <a:t>Chemin d’accès absolu =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348E7568-CFBC-A34F-BE24-A63268E1DC53}"/>
              </a:ext>
            </a:extLst>
          </p:cNvPr>
          <p:cNvSpPr txBox="1"/>
          <p:nvPr/>
        </p:nvSpPr>
        <p:spPr>
          <a:xfrm>
            <a:off x="-1" y="6374350"/>
            <a:ext cx="6622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3130FE"/>
                </a:solidFill>
              </a:rPr>
              <a:t>Chemin d’accès relatif à partir du dossier Etudiant =</a:t>
            </a:r>
          </a:p>
        </p:txBody>
      </p:sp>
      <p:sp>
        <p:nvSpPr>
          <p:cNvPr id="70" name="Text Box 64">
            <a:extLst>
              <a:ext uri="{FF2B5EF4-FFF2-40B4-BE49-F238E27FC236}">
                <a16:creationId xmlns:a16="http://schemas.microsoft.com/office/drawing/2014/main" id="{ED68F55B-2C66-8240-B376-BA11DE43A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74350"/>
            <a:ext cx="2675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 err="1">
                <a:latin typeface="Tahoma" charset="0"/>
                <a:cs typeface="+mn-cs"/>
              </a:rPr>
              <a:t>Mon_Dossier</a:t>
            </a:r>
            <a:r>
              <a:rPr lang="fr-FR" sz="2000" dirty="0">
                <a:latin typeface="Tahoma" charset="0"/>
                <a:cs typeface="+mn-cs"/>
              </a:rPr>
              <a:t>/</a:t>
            </a:r>
            <a:r>
              <a:rPr lang="fr-FR" sz="2000" dirty="0" err="1">
                <a:latin typeface="Tahoma" charset="0"/>
                <a:cs typeface="+mn-cs"/>
              </a:rPr>
              <a:t>texte.txt</a:t>
            </a:r>
            <a:endParaRPr lang="fr-FR" sz="2000" dirty="0">
              <a:latin typeface="Tahoma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2000" fill="hold"/>
                                        <p:tgtEl>
                                          <p:spTgt spid="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2000" fill="hold"/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2000" fill="hold"/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2000" fill="hold"/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2000" fill="hold"/>
                                        <p:tgtEl>
                                          <p:spTgt spid="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2000" fill="hold"/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2000" fill="hold"/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2000" fill="hold"/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2000" fill="hold"/>
                                        <p:tgtEl>
                                          <p:spTgt spid="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2000" fill="hold"/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2000" fill="hold"/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2000" fill="hold"/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2000" fill="hold"/>
                                        <p:tgtEl>
                                          <p:spTgt spid="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2000" fill="hold"/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2000" fill="hold"/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16632"/>
            <a:ext cx="6135216" cy="1412776"/>
          </a:xfrm>
        </p:spPr>
        <p:txBody>
          <a:bodyPr/>
          <a:lstStyle/>
          <a:p>
            <a:pPr>
              <a:defRPr/>
            </a:pPr>
            <a:r>
              <a:rPr lang="fr-FR" sz="4000" dirty="0">
                <a:latin typeface="Arial Black" charset="0"/>
                <a:cs typeface="+mj-cs"/>
              </a:rPr>
              <a:t>Le chemin d’accès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2743200" cy="3352800"/>
          </a:xfrm>
        </p:spPr>
        <p:txBody>
          <a:bodyPr/>
          <a:lstStyle/>
          <a:p>
            <a:pPr>
              <a:defRPr/>
            </a:pPr>
            <a:r>
              <a:rPr lang="fr-FR" sz="2400" dirty="0">
                <a:cs typeface="+mn-cs"/>
              </a:rPr>
              <a:t>La suite des dossiers menant de la racine à un fichier détermine ce fichier sans ambiguïté.</a:t>
            </a:r>
          </a:p>
        </p:txBody>
      </p:sp>
      <p:pic>
        <p:nvPicPr>
          <p:cNvPr id="81924" name="Picture 4" descr="Fen_H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52600"/>
            <a:ext cx="5532438" cy="398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2" name="Freeform 12"/>
          <p:cNvSpPr>
            <a:spLocks/>
          </p:cNvSpPr>
          <p:nvPr/>
        </p:nvSpPr>
        <p:spPr bwMode="auto">
          <a:xfrm>
            <a:off x="5551488" y="1600200"/>
            <a:ext cx="995363" cy="430213"/>
          </a:xfrm>
          <a:custGeom>
            <a:avLst/>
            <a:gdLst>
              <a:gd name="T0" fmla="*/ 345 w 627"/>
              <a:gd name="T1" fmla="*/ 56 h 271"/>
              <a:gd name="T2" fmla="*/ 246 w 627"/>
              <a:gd name="T3" fmla="*/ 26 h 271"/>
              <a:gd name="T4" fmla="*/ 10 w 627"/>
              <a:gd name="T5" fmla="*/ 72 h 271"/>
              <a:gd name="T6" fmla="*/ 25 w 627"/>
              <a:gd name="T7" fmla="*/ 178 h 271"/>
              <a:gd name="T8" fmla="*/ 147 w 627"/>
              <a:gd name="T9" fmla="*/ 232 h 271"/>
              <a:gd name="T10" fmla="*/ 201 w 627"/>
              <a:gd name="T11" fmla="*/ 239 h 271"/>
              <a:gd name="T12" fmla="*/ 315 w 627"/>
              <a:gd name="T13" fmla="*/ 262 h 271"/>
              <a:gd name="T14" fmla="*/ 551 w 627"/>
              <a:gd name="T15" fmla="*/ 239 h 271"/>
              <a:gd name="T16" fmla="*/ 597 w 627"/>
              <a:gd name="T17" fmla="*/ 209 h 271"/>
              <a:gd name="T18" fmla="*/ 627 w 627"/>
              <a:gd name="T19" fmla="*/ 193 h 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271">
                <a:moveTo>
                  <a:pt x="345" y="56"/>
                </a:moveTo>
                <a:cubicBezTo>
                  <a:pt x="312" y="39"/>
                  <a:pt x="280" y="36"/>
                  <a:pt x="246" y="26"/>
                </a:cubicBezTo>
                <a:cubicBezTo>
                  <a:pt x="124" y="30"/>
                  <a:pt x="77" y="0"/>
                  <a:pt x="10" y="72"/>
                </a:cubicBezTo>
                <a:cubicBezTo>
                  <a:pt x="13" y="107"/>
                  <a:pt x="0" y="152"/>
                  <a:pt x="25" y="178"/>
                </a:cubicBezTo>
                <a:cubicBezTo>
                  <a:pt x="54" y="208"/>
                  <a:pt x="106" y="224"/>
                  <a:pt x="147" y="232"/>
                </a:cubicBezTo>
                <a:cubicBezTo>
                  <a:pt x="164" y="235"/>
                  <a:pt x="183" y="235"/>
                  <a:pt x="201" y="239"/>
                </a:cubicBezTo>
                <a:cubicBezTo>
                  <a:pt x="239" y="245"/>
                  <a:pt x="315" y="262"/>
                  <a:pt x="315" y="262"/>
                </a:cubicBezTo>
                <a:cubicBezTo>
                  <a:pt x="336" y="261"/>
                  <a:pt x="492" y="271"/>
                  <a:pt x="551" y="239"/>
                </a:cubicBezTo>
                <a:cubicBezTo>
                  <a:pt x="567" y="230"/>
                  <a:pt x="579" y="215"/>
                  <a:pt x="597" y="209"/>
                </a:cubicBezTo>
                <a:cubicBezTo>
                  <a:pt x="623" y="199"/>
                  <a:pt x="614" y="207"/>
                  <a:pt x="627" y="193"/>
                </a:cubicBezTo>
              </a:path>
            </a:pathLst>
          </a:custGeom>
          <a:noFill/>
          <a:ln w="38100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grpSp>
        <p:nvGrpSpPr>
          <p:cNvPr id="81943" name="Group 23"/>
          <p:cNvGrpSpPr>
            <a:grpSpLocks/>
          </p:cNvGrpSpPr>
          <p:nvPr/>
        </p:nvGrpSpPr>
        <p:grpSpPr bwMode="auto">
          <a:xfrm>
            <a:off x="2270125" y="1981200"/>
            <a:ext cx="5151441" cy="4214813"/>
            <a:chOff x="1430" y="1248"/>
            <a:chExt cx="3245" cy="2655"/>
          </a:xfrm>
        </p:grpSpPr>
        <p:sp>
          <p:nvSpPr>
            <p:cNvPr id="81926" name="Text Box 6"/>
            <p:cNvSpPr txBox="1">
              <a:spLocks noChangeArrowheads="1"/>
            </p:cNvSpPr>
            <p:nvPr/>
          </p:nvSpPr>
          <p:spPr bwMode="auto">
            <a:xfrm>
              <a:off x="1430" y="3651"/>
              <a:ext cx="324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2000" dirty="0">
                  <a:latin typeface="Tahoma" charset="0"/>
                  <a:cs typeface="+mn-cs"/>
                </a:rPr>
                <a:t>/Utilisateurs/</a:t>
              </a:r>
              <a:r>
                <a:rPr lang="fr-FR" sz="2000" dirty="0" err="1">
                  <a:latin typeface="Tahoma" charset="0"/>
                  <a:cs typeface="+mn-cs"/>
                </a:rPr>
                <a:t>etudiant</a:t>
              </a:r>
              <a:r>
                <a:rPr lang="fr-FR" sz="2000" dirty="0">
                  <a:latin typeface="Tahoma" charset="0"/>
                  <a:cs typeface="+mn-cs"/>
                </a:rPr>
                <a:t>/</a:t>
              </a:r>
              <a:r>
                <a:rPr lang="fr-FR" sz="2000" dirty="0" err="1">
                  <a:latin typeface="Tahoma" charset="0"/>
                  <a:cs typeface="+mn-cs"/>
                </a:rPr>
                <a:t>Mon_Dossier</a:t>
              </a:r>
              <a:r>
                <a:rPr lang="fr-FR" sz="2000" dirty="0">
                  <a:latin typeface="Tahoma" charset="0"/>
                  <a:cs typeface="+mn-cs"/>
                </a:rPr>
                <a:t>/</a:t>
              </a:r>
              <a:r>
                <a:rPr lang="fr-FR" sz="2000" dirty="0" err="1">
                  <a:latin typeface="Tahoma" charset="0"/>
                  <a:cs typeface="+mn-cs"/>
                </a:rPr>
                <a:t>texte.txt</a:t>
              </a:r>
              <a:endParaRPr lang="fr-FR" sz="2000" dirty="0">
                <a:latin typeface="Tahoma" charset="0"/>
                <a:cs typeface="+mn-cs"/>
              </a:endParaRPr>
            </a:p>
          </p:txBody>
        </p:sp>
        <p:sp>
          <p:nvSpPr>
            <p:cNvPr id="81934" name="Line 14"/>
            <p:cNvSpPr>
              <a:spLocks noChangeShapeType="1"/>
            </p:cNvSpPr>
            <p:nvPr/>
          </p:nvSpPr>
          <p:spPr bwMode="auto">
            <a:xfrm flipH="1">
              <a:off x="2640" y="1248"/>
              <a:ext cx="912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81935" name="Freeform 15"/>
            <p:cNvSpPr>
              <a:spLocks/>
            </p:cNvSpPr>
            <p:nvPr/>
          </p:nvSpPr>
          <p:spPr bwMode="auto">
            <a:xfrm>
              <a:off x="2256" y="1872"/>
              <a:ext cx="528" cy="192"/>
            </a:xfrm>
            <a:custGeom>
              <a:avLst/>
              <a:gdLst>
                <a:gd name="T0" fmla="*/ 345 w 627"/>
                <a:gd name="T1" fmla="*/ 56 h 271"/>
                <a:gd name="T2" fmla="*/ 246 w 627"/>
                <a:gd name="T3" fmla="*/ 26 h 271"/>
                <a:gd name="T4" fmla="*/ 10 w 627"/>
                <a:gd name="T5" fmla="*/ 72 h 271"/>
                <a:gd name="T6" fmla="*/ 25 w 627"/>
                <a:gd name="T7" fmla="*/ 178 h 271"/>
                <a:gd name="T8" fmla="*/ 147 w 627"/>
                <a:gd name="T9" fmla="*/ 232 h 271"/>
                <a:gd name="T10" fmla="*/ 201 w 627"/>
                <a:gd name="T11" fmla="*/ 239 h 271"/>
                <a:gd name="T12" fmla="*/ 315 w 627"/>
                <a:gd name="T13" fmla="*/ 262 h 271"/>
                <a:gd name="T14" fmla="*/ 551 w 627"/>
                <a:gd name="T15" fmla="*/ 239 h 271"/>
                <a:gd name="T16" fmla="*/ 597 w 627"/>
                <a:gd name="T17" fmla="*/ 209 h 271"/>
                <a:gd name="T18" fmla="*/ 627 w 627"/>
                <a:gd name="T19" fmla="*/ 19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7" h="271">
                  <a:moveTo>
                    <a:pt x="345" y="56"/>
                  </a:moveTo>
                  <a:cubicBezTo>
                    <a:pt x="312" y="39"/>
                    <a:pt x="280" y="36"/>
                    <a:pt x="246" y="26"/>
                  </a:cubicBezTo>
                  <a:cubicBezTo>
                    <a:pt x="124" y="30"/>
                    <a:pt x="77" y="0"/>
                    <a:pt x="10" y="72"/>
                  </a:cubicBezTo>
                  <a:cubicBezTo>
                    <a:pt x="13" y="107"/>
                    <a:pt x="0" y="152"/>
                    <a:pt x="25" y="178"/>
                  </a:cubicBezTo>
                  <a:cubicBezTo>
                    <a:pt x="54" y="208"/>
                    <a:pt x="106" y="224"/>
                    <a:pt x="147" y="232"/>
                  </a:cubicBezTo>
                  <a:cubicBezTo>
                    <a:pt x="164" y="235"/>
                    <a:pt x="183" y="235"/>
                    <a:pt x="201" y="239"/>
                  </a:cubicBezTo>
                  <a:cubicBezTo>
                    <a:pt x="239" y="245"/>
                    <a:pt x="315" y="262"/>
                    <a:pt x="315" y="262"/>
                  </a:cubicBezTo>
                  <a:cubicBezTo>
                    <a:pt x="336" y="261"/>
                    <a:pt x="492" y="271"/>
                    <a:pt x="551" y="239"/>
                  </a:cubicBezTo>
                  <a:cubicBezTo>
                    <a:pt x="567" y="230"/>
                    <a:pt x="579" y="215"/>
                    <a:pt x="597" y="209"/>
                  </a:cubicBezTo>
                  <a:cubicBezTo>
                    <a:pt x="623" y="199"/>
                    <a:pt x="614" y="207"/>
                    <a:pt x="627" y="193"/>
                  </a:cubicBez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81944" name="Group 24"/>
          <p:cNvGrpSpPr>
            <a:grpSpLocks/>
          </p:cNvGrpSpPr>
          <p:nvPr/>
        </p:nvGrpSpPr>
        <p:grpSpPr bwMode="auto">
          <a:xfrm>
            <a:off x="3657600" y="3276600"/>
            <a:ext cx="1066800" cy="381000"/>
            <a:chOff x="2304" y="2064"/>
            <a:chExt cx="672" cy="240"/>
          </a:xfrm>
        </p:grpSpPr>
        <p:sp>
          <p:nvSpPr>
            <p:cNvPr id="81936" name="Freeform 16"/>
            <p:cNvSpPr>
              <a:spLocks/>
            </p:cNvSpPr>
            <p:nvPr/>
          </p:nvSpPr>
          <p:spPr bwMode="auto">
            <a:xfrm>
              <a:off x="2448" y="2112"/>
              <a:ext cx="528" cy="192"/>
            </a:xfrm>
            <a:custGeom>
              <a:avLst/>
              <a:gdLst>
                <a:gd name="T0" fmla="*/ 345 w 627"/>
                <a:gd name="T1" fmla="*/ 56 h 271"/>
                <a:gd name="T2" fmla="*/ 246 w 627"/>
                <a:gd name="T3" fmla="*/ 26 h 271"/>
                <a:gd name="T4" fmla="*/ 10 w 627"/>
                <a:gd name="T5" fmla="*/ 72 h 271"/>
                <a:gd name="T6" fmla="*/ 25 w 627"/>
                <a:gd name="T7" fmla="*/ 178 h 271"/>
                <a:gd name="T8" fmla="*/ 147 w 627"/>
                <a:gd name="T9" fmla="*/ 232 h 271"/>
                <a:gd name="T10" fmla="*/ 201 w 627"/>
                <a:gd name="T11" fmla="*/ 239 h 271"/>
                <a:gd name="T12" fmla="*/ 315 w 627"/>
                <a:gd name="T13" fmla="*/ 262 h 271"/>
                <a:gd name="T14" fmla="*/ 551 w 627"/>
                <a:gd name="T15" fmla="*/ 239 h 271"/>
                <a:gd name="T16" fmla="*/ 597 w 627"/>
                <a:gd name="T17" fmla="*/ 209 h 271"/>
                <a:gd name="T18" fmla="*/ 627 w 627"/>
                <a:gd name="T19" fmla="*/ 19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7" h="271">
                  <a:moveTo>
                    <a:pt x="345" y="56"/>
                  </a:moveTo>
                  <a:cubicBezTo>
                    <a:pt x="312" y="39"/>
                    <a:pt x="280" y="36"/>
                    <a:pt x="246" y="26"/>
                  </a:cubicBezTo>
                  <a:cubicBezTo>
                    <a:pt x="124" y="30"/>
                    <a:pt x="77" y="0"/>
                    <a:pt x="10" y="72"/>
                  </a:cubicBezTo>
                  <a:cubicBezTo>
                    <a:pt x="13" y="107"/>
                    <a:pt x="0" y="152"/>
                    <a:pt x="25" y="178"/>
                  </a:cubicBezTo>
                  <a:cubicBezTo>
                    <a:pt x="54" y="208"/>
                    <a:pt x="106" y="224"/>
                    <a:pt x="147" y="232"/>
                  </a:cubicBezTo>
                  <a:cubicBezTo>
                    <a:pt x="164" y="235"/>
                    <a:pt x="183" y="235"/>
                    <a:pt x="201" y="239"/>
                  </a:cubicBezTo>
                  <a:cubicBezTo>
                    <a:pt x="239" y="245"/>
                    <a:pt x="315" y="262"/>
                    <a:pt x="315" y="262"/>
                  </a:cubicBezTo>
                  <a:cubicBezTo>
                    <a:pt x="336" y="261"/>
                    <a:pt x="492" y="271"/>
                    <a:pt x="551" y="239"/>
                  </a:cubicBezTo>
                  <a:cubicBezTo>
                    <a:pt x="567" y="230"/>
                    <a:pt x="579" y="215"/>
                    <a:pt x="597" y="209"/>
                  </a:cubicBezTo>
                  <a:cubicBezTo>
                    <a:pt x="623" y="199"/>
                    <a:pt x="614" y="207"/>
                    <a:pt x="627" y="193"/>
                  </a:cubicBez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81937" name="Line 17"/>
            <p:cNvSpPr>
              <a:spLocks noChangeShapeType="1"/>
            </p:cNvSpPr>
            <p:nvPr/>
          </p:nvSpPr>
          <p:spPr bwMode="auto">
            <a:xfrm flipH="1" flipV="1">
              <a:off x="2304" y="2064"/>
              <a:ext cx="144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81945" name="Group 25"/>
          <p:cNvGrpSpPr>
            <a:grpSpLocks/>
          </p:cNvGrpSpPr>
          <p:nvPr/>
        </p:nvGrpSpPr>
        <p:grpSpPr bwMode="auto">
          <a:xfrm>
            <a:off x="3886199" y="3657600"/>
            <a:ext cx="1066800" cy="762000"/>
            <a:chOff x="2448" y="2304"/>
            <a:chExt cx="672" cy="480"/>
          </a:xfrm>
        </p:grpSpPr>
        <p:sp>
          <p:nvSpPr>
            <p:cNvPr id="81938" name="Freeform 18"/>
            <p:cNvSpPr>
              <a:spLocks/>
            </p:cNvSpPr>
            <p:nvPr/>
          </p:nvSpPr>
          <p:spPr bwMode="auto">
            <a:xfrm>
              <a:off x="2592" y="2592"/>
              <a:ext cx="528" cy="192"/>
            </a:xfrm>
            <a:custGeom>
              <a:avLst/>
              <a:gdLst>
                <a:gd name="T0" fmla="*/ 345 w 627"/>
                <a:gd name="T1" fmla="*/ 56 h 271"/>
                <a:gd name="T2" fmla="*/ 246 w 627"/>
                <a:gd name="T3" fmla="*/ 26 h 271"/>
                <a:gd name="T4" fmla="*/ 10 w 627"/>
                <a:gd name="T5" fmla="*/ 72 h 271"/>
                <a:gd name="T6" fmla="*/ 25 w 627"/>
                <a:gd name="T7" fmla="*/ 178 h 271"/>
                <a:gd name="T8" fmla="*/ 147 w 627"/>
                <a:gd name="T9" fmla="*/ 232 h 271"/>
                <a:gd name="T10" fmla="*/ 201 w 627"/>
                <a:gd name="T11" fmla="*/ 239 h 271"/>
                <a:gd name="T12" fmla="*/ 315 w 627"/>
                <a:gd name="T13" fmla="*/ 262 h 271"/>
                <a:gd name="T14" fmla="*/ 551 w 627"/>
                <a:gd name="T15" fmla="*/ 239 h 271"/>
                <a:gd name="T16" fmla="*/ 597 w 627"/>
                <a:gd name="T17" fmla="*/ 209 h 271"/>
                <a:gd name="T18" fmla="*/ 627 w 627"/>
                <a:gd name="T19" fmla="*/ 19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7" h="271">
                  <a:moveTo>
                    <a:pt x="345" y="56"/>
                  </a:moveTo>
                  <a:cubicBezTo>
                    <a:pt x="312" y="39"/>
                    <a:pt x="280" y="36"/>
                    <a:pt x="246" y="26"/>
                  </a:cubicBezTo>
                  <a:cubicBezTo>
                    <a:pt x="124" y="30"/>
                    <a:pt x="77" y="0"/>
                    <a:pt x="10" y="72"/>
                  </a:cubicBezTo>
                  <a:cubicBezTo>
                    <a:pt x="13" y="107"/>
                    <a:pt x="0" y="152"/>
                    <a:pt x="25" y="178"/>
                  </a:cubicBezTo>
                  <a:cubicBezTo>
                    <a:pt x="54" y="208"/>
                    <a:pt x="106" y="224"/>
                    <a:pt x="147" y="232"/>
                  </a:cubicBezTo>
                  <a:cubicBezTo>
                    <a:pt x="164" y="235"/>
                    <a:pt x="183" y="235"/>
                    <a:pt x="201" y="239"/>
                  </a:cubicBezTo>
                  <a:cubicBezTo>
                    <a:pt x="239" y="245"/>
                    <a:pt x="315" y="262"/>
                    <a:pt x="315" y="262"/>
                  </a:cubicBezTo>
                  <a:cubicBezTo>
                    <a:pt x="336" y="261"/>
                    <a:pt x="492" y="271"/>
                    <a:pt x="551" y="239"/>
                  </a:cubicBezTo>
                  <a:cubicBezTo>
                    <a:pt x="567" y="230"/>
                    <a:pt x="579" y="215"/>
                    <a:pt x="597" y="209"/>
                  </a:cubicBezTo>
                  <a:cubicBezTo>
                    <a:pt x="623" y="199"/>
                    <a:pt x="614" y="207"/>
                    <a:pt x="627" y="193"/>
                  </a:cubicBez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81939" name="Line 19"/>
            <p:cNvSpPr>
              <a:spLocks noChangeShapeType="1"/>
            </p:cNvSpPr>
            <p:nvPr/>
          </p:nvSpPr>
          <p:spPr bwMode="auto">
            <a:xfrm flipH="1" flipV="1">
              <a:off x="2448" y="2304"/>
              <a:ext cx="9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81946" name="Group 26"/>
          <p:cNvGrpSpPr>
            <a:grpSpLocks/>
          </p:cNvGrpSpPr>
          <p:nvPr/>
        </p:nvGrpSpPr>
        <p:grpSpPr bwMode="auto">
          <a:xfrm>
            <a:off x="4038599" y="4343400"/>
            <a:ext cx="1066800" cy="533400"/>
            <a:chOff x="2544" y="2736"/>
            <a:chExt cx="672" cy="336"/>
          </a:xfrm>
        </p:grpSpPr>
        <p:sp>
          <p:nvSpPr>
            <p:cNvPr id="81940" name="Freeform 20"/>
            <p:cNvSpPr>
              <a:spLocks/>
            </p:cNvSpPr>
            <p:nvPr/>
          </p:nvSpPr>
          <p:spPr bwMode="auto">
            <a:xfrm>
              <a:off x="2688" y="2880"/>
              <a:ext cx="528" cy="192"/>
            </a:xfrm>
            <a:custGeom>
              <a:avLst/>
              <a:gdLst>
                <a:gd name="T0" fmla="*/ 345 w 627"/>
                <a:gd name="T1" fmla="*/ 56 h 271"/>
                <a:gd name="T2" fmla="*/ 246 w 627"/>
                <a:gd name="T3" fmla="*/ 26 h 271"/>
                <a:gd name="T4" fmla="*/ 10 w 627"/>
                <a:gd name="T5" fmla="*/ 72 h 271"/>
                <a:gd name="T6" fmla="*/ 25 w 627"/>
                <a:gd name="T7" fmla="*/ 178 h 271"/>
                <a:gd name="T8" fmla="*/ 147 w 627"/>
                <a:gd name="T9" fmla="*/ 232 h 271"/>
                <a:gd name="T10" fmla="*/ 201 w 627"/>
                <a:gd name="T11" fmla="*/ 239 h 271"/>
                <a:gd name="T12" fmla="*/ 315 w 627"/>
                <a:gd name="T13" fmla="*/ 262 h 271"/>
                <a:gd name="T14" fmla="*/ 551 w 627"/>
                <a:gd name="T15" fmla="*/ 239 h 271"/>
                <a:gd name="T16" fmla="*/ 597 w 627"/>
                <a:gd name="T17" fmla="*/ 209 h 271"/>
                <a:gd name="T18" fmla="*/ 627 w 627"/>
                <a:gd name="T19" fmla="*/ 193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7" h="271">
                  <a:moveTo>
                    <a:pt x="345" y="56"/>
                  </a:moveTo>
                  <a:cubicBezTo>
                    <a:pt x="312" y="39"/>
                    <a:pt x="280" y="36"/>
                    <a:pt x="246" y="26"/>
                  </a:cubicBezTo>
                  <a:cubicBezTo>
                    <a:pt x="124" y="30"/>
                    <a:pt x="77" y="0"/>
                    <a:pt x="10" y="72"/>
                  </a:cubicBezTo>
                  <a:cubicBezTo>
                    <a:pt x="13" y="107"/>
                    <a:pt x="0" y="152"/>
                    <a:pt x="25" y="178"/>
                  </a:cubicBezTo>
                  <a:cubicBezTo>
                    <a:pt x="54" y="208"/>
                    <a:pt x="106" y="224"/>
                    <a:pt x="147" y="232"/>
                  </a:cubicBezTo>
                  <a:cubicBezTo>
                    <a:pt x="164" y="235"/>
                    <a:pt x="183" y="235"/>
                    <a:pt x="201" y="239"/>
                  </a:cubicBezTo>
                  <a:cubicBezTo>
                    <a:pt x="239" y="245"/>
                    <a:pt x="315" y="262"/>
                    <a:pt x="315" y="262"/>
                  </a:cubicBezTo>
                  <a:cubicBezTo>
                    <a:pt x="336" y="261"/>
                    <a:pt x="492" y="271"/>
                    <a:pt x="551" y="239"/>
                  </a:cubicBezTo>
                  <a:cubicBezTo>
                    <a:pt x="567" y="230"/>
                    <a:pt x="579" y="215"/>
                    <a:pt x="597" y="209"/>
                  </a:cubicBezTo>
                  <a:cubicBezTo>
                    <a:pt x="623" y="199"/>
                    <a:pt x="614" y="207"/>
                    <a:pt x="627" y="193"/>
                  </a:cubicBez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81941" name="Line 21"/>
            <p:cNvSpPr>
              <a:spLocks noChangeShapeType="1"/>
            </p:cNvSpPr>
            <p:nvPr/>
          </p:nvSpPr>
          <p:spPr bwMode="auto">
            <a:xfrm flipH="1" flipV="1">
              <a:off x="2544" y="2736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188640"/>
            <a:ext cx="6336704" cy="1008112"/>
          </a:xfrm>
        </p:spPr>
        <p:txBody>
          <a:bodyPr/>
          <a:lstStyle/>
          <a:p>
            <a:pPr>
              <a:defRPr/>
            </a:pPr>
            <a:r>
              <a:rPr lang="fr-FR" sz="4000">
                <a:latin typeface="Arial Black" charset="0"/>
                <a:cs typeface="+mj-cs"/>
              </a:rPr>
              <a:t>Le chemin d’accès</a:t>
            </a:r>
          </a:p>
        </p:txBody>
      </p:sp>
      <p:pic>
        <p:nvPicPr>
          <p:cNvPr id="94218" name="Picture 10" descr="Brows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2209800"/>
            <a:ext cx="8839200" cy="2743200"/>
          </a:xfrm>
        </p:spPr>
      </p:pic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660525" y="5186363"/>
            <a:ext cx="52907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 dirty="0">
                <a:latin typeface="Tahoma" charset="0"/>
                <a:cs typeface="+mn-cs"/>
              </a:rPr>
              <a:t>/Utilisateurs/</a:t>
            </a:r>
            <a:r>
              <a:rPr lang="fr-FR" sz="2000" dirty="0" err="1">
                <a:latin typeface="Tahoma" charset="0"/>
                <a:cs typeface="+mn-cs"/>
              </a:rPr>
              <a:t>etudiant</a:t>
            </a:r>
            <a:r>
              <a:rPr lang="fr-FR" sz="2000" dirty="0">
                <a:latin typeface="Tahoma" charset="0"/>
                <a:cs typeface="+mn-cs"/>
              </a:rPr>
              <a:t>/</a:t>
            </a:r>
            <a:r>
              <a:rPr lang="fr-FR" sz="2000" dirty="0" err="1">
                <a:latin typeface="Tahoma" charset="0"/>
                <a:cs typeface="+mn-cs"/>
              </a:rPr>
              <a:t>Mon_Dossier</a:t>
            </a:r>
            <a:r>
              <a:rPr lang="fr-FR" sz="2000" dirty="0">
                <a:latin typeface="Tahoma" charset="0"/>
                <a:cs typeface="+mn-cs"/>
              </a:rPr>
              <a:t>/</a:t>
            </a:r>
            <a:r>
              <a:rPr lang="fr-FR" sz="2000" dirty="0" err="1">
                <a:latin typeface="Tahoma" charset="0"/>
                <a:cs typeface="+mn-cs"/>
              </a:rPr>
              <a:t>texte.txt</a:t>
            </a:r>
            <a:endParaRPr lang="fr-FR" sz="2000" dirty="0">
              <a:latin typeface="Tahoma" charset="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_stag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theme_stage.thmx</Template>
  <TotalTime>4098</TotalTime>
  <Words>208</Words>
  <Application>Microsoft Macintosh PowerPoint</Application>
  <PresentationFormat>Affichage à l'écran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ＭＳ Ｐゴシック</vt:lpstr>
      <vt:lpstr>Arial</vt:lpstr>
      <vt:lpstr>Arial Black</vt:lpstr>
      <vt:lpstr>Avenir Book</vt:lpstr>
      <vt:lpstr>Calibri</vt:lpstr>
      <vt:lpstr>Tahoma</vt:lpstr>
      <vt:lpstr>Times</vt:lpstr>
      <vt:lpstr>Times New Roman</vt:lpstr>
      <vt:lpstr>theme_stage</vt:lpstr>
      <vt:lpstr>Système de gestion et arborescence de fichiers</vt:lpstr>
      <vt:lpstr>Arborescence de fichiers</vt:lpstr>
      <vt:lpstr>Présentation PowerPoint</vt:lpstr>
      <vt:lpstr>Le chemin d’accès</vt:lpstr>
      <vt:lpstr>Le chemin d’accès</vt:lpstr>
    </vt:vector>
  </TitlesOfParts>
  <Company>UPV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Informatique : Les bases essentielles</dc:title>
  <dc:creator>MIAp</dc:creator>
  <cp:lastModifiedBy>Microsoft Office User</cp:lastModifiedBy>
  <cp:revision>152</cp:revision>
  <cp:lastPrinted>2020-08-08T08:18:49Z</cp:lastPrinted>
  <dcterms:created xsi:type="dcterms:W3CDTF">2000-02-11T12:53:57Z</dcterms:created>
  <dcterms:modified xsi:type="dcterms:W3CDTF">2020-08-08T08:27:51Z</dcterms:modified>
</cp:coreProperties>
</file>