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90" r:id="rId1"/>
  </p:sldMasterIdLst>
  <p:notesMasterIdLst>
    <p:notesMasterId r:id="rId9"/>
  </p:notesMasterIdLst>
  <p:handoutMasterIdLst>
    <p:handoutMasterId r:id="rId10"/>
  </p:handoutMasterIdLst>
  <p:sldIdLst>
    <p:sldId id="275" r:id="rId2"/>
    <p:sldId id="281" r:id="rId3"/>
    <p:sldId id="279" r:id="rId4"/>
    <p:sldId id="280" r:id="rId5"/>
    <p:sldId id="282" r:id="rId6"/>
    <p:sldId id="283" r:id="rId7"/>
    <p:sldId id="284" r:id="rId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3130FE"/>
    <a:srgbClr val="A9A6A8"/>
    <a:srgbClr val="CAC7C9"/>
    <a:srgbClr val="FE78C9"/>
    <a:srgbClr val="181818"/>
    <a:srgbClr val="9966FF"/>
    <a:srgbClr val="FFFF89"/>
    <a:srgbClr val="228D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513"/>
    <p:restoredTop sz="81731"/>
  </p:normalViewPr>
  <p:slideViewPr>
    <p:cSldViewPr>
      <p:cViewPr varScale="1">
        <p:scale>
          <a:sx n="102" d="100"/>
          <a:sy n="102" d="100"/>
        </p:scale>
        <p:origin x="92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656" name="Rectangle 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045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657" name="Rectangle 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045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fld id="{A955B98F-CC26-034F-99B4-34B307EC7081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5148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4" name="Rectangle 8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045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705" name="Rectangle 9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045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fld id="{4D32787F-D8D2-F749-865C-3CF7773832B4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  <p:sp>
        <p:nvSpPr>
          <p:cNvPr id="29706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9707" name="Rectangle 1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708" name="Rectangle 1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7" name="AutoShape 1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16564300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12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12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12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12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12" charset="0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9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E5AA55B8-B6F5-1048-BC4E-C2969AEA96A1}" type="slidenum">
              <a:rPr lang="en-GB" sz="1200">
                <a:latin typeface="Times" charset="0"/>
              </a:rPr>
              <a:pPr/>
              <a:t>1</a:t>
            </a:fld>
            <a:endParaRPr lang="en-GB" sz="1200">
              <a:latin typeface="Times" charset="0"/>
            </a:endParaRPr>
          </a:p>
        </p:txBody>
      </p:sp>
      <p:sp>
        <p:nvSpPr>
          <p:cNvPr id="17410" name="AutoShap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84408" tIns="42204" rIns="84408" bIns="42204"/>
          <a:lstStyle/>
          <a:p>
            <a:endParaRPr lang="fr-FR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Dans ce transparent, deux exemples d’ancrage et habillage :</a:t>
            </a:r>
          </a:p>
          <a:p>
            <a:pPr marL="171450" indent="-171450">
              <a:buFontTx/>
              <a:buChar char="-"/>
            </a:pPr>
            <a:r>
              <a:rPr lang="fr-FR" dirty="0"/>
              <a:t>Ancrage comme caractère qui sera vu en exercice</a:t>
            </a:r>
          </a:p>
          <a:p>
            <a:pPr marL="171450" indent="-171450">
              <a:buFontTx/>
              <a:buChar char="-"/>
            </a:pPr>
            <a:r>
              <a:rPr lang="fr-FR" dirty="0"/>
              <a:t>Ancrage comme paragraphe : on pourra noter le peu d’espace perdu et le décalage du texte par rapport à l’image.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32787F-D8D2-F749-865C-3CF7773832B4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469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627094"/>
            <a:ext cx="9144000" cy="5230906"/>
          </a:xfrm>
          <a:prstGeom prst="rect">
            <a:avLst/>
          </a:prstGeom>
          <a:solidFill>
            <a:srgbClr val="2368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53109"/>
            <a:ext cx="7772400" cy="1006476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046817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Cliquez pour modifier le style des sous-titres du masque</a:t>
            </a:r>
            <a:endParaRPr lang="en-US" dirty="0"/>
          </a:p>
        </p:txBody>
      </p:sp>
      <p:pic>
        <p:nvPicPr>
          <p:cNvPr id="7" name="Image 6" descr="LOGO-VIOLET-V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677" y="135100"/>
            <a:ext cx="1594373" cy="114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776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abar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627094"/>
            <a:ext cx="9144000" cy="5230906"/>
          </a:xfrm>
          <a:prstGeom prst="rect">
            <a:avLst/>
          </a:prstGeom>
          <a:solidFill>
            <a:srgbClr val="2368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LOGO-VIOLET-V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049" y="0"/>
            <a:ext cx="1594373" cy="114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331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785" y="171470"/>
            <a:ext cx="6863399" cy="847861"/>
          </a:xfrm>
        </p:spPr>
        <p:txBody>
          <a:bodyPr>
            <a:normAutofit/>
          </a:bodyPr>
          <a:lstStyle>
            <a:lvl1pPr>
              <a:defRPr sz="2400" b="1" cap="all" baseline="0">
                <a:solidFill>
                  <a:srgbClr val="236896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369" y="1437071"/>
            <a:ext cx="8491815" cy="4663926"/>
          </a:xfrm>
        </p:spPr>
        <p:txBody>
          <a:bodyPr>
            <a:normAutofit/>
          </a:bodyPr>
          <a:lstStyle>
            <a:lvl1pPr>
              <a:defRPr lang="fr-FR" sz="2200" b="0" kern="1200" cap="none" baseline="0" dirty="0" smtClean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1pPr>
            <a:lvl2pPr>
              <a:defRPr sz="2200">
                <a:latin typeface="Avenir Book" charset="0"/>
                <a:ea typeface="Avenir Book" charset="0"/>
                <a:cs typeface="Avenir Book" charset="0"/>
              </a:defRPr>
            </a:lvl2pPr>
            <a:lvl3pPr>
              <a:defRPr sz="2200">
                <a:latin typeface="Avenir Book" charset="0"/>
                <a:ea typeface="Avenir Book" charset="0"/>
                <a:cs typeface="Avenir Book" charset="0"/>
              </a:defRPr>
            </a:lvl3pPr>
            <a:lvl4pPr>
              <a:defRPr sz="2200">
                <a:latin typeface="Avenir Book" charset="0"/>
                <a:ea typeface="Avenir Book" charset="0"/>
                <a:cs typeface="Avenir Book" charset="0"/>
              </a:defRPr>
            </a:lvl4pPr>
            <a:lvl5pPr>
              <a:defRPr sz="2200">
                <a:latin typeface="Avenir Book" charset="0"/>
                <a:ea typeface="Avenir Book" charset="0"/>
                <a:cs typeface="Avenir Book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pPr>
              <a:defRPr/>
            </a:pPr>
            <a:fld id="{0932EA8C-5E01-2649-8BBB-75406D1B359E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042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 sans contenu + Pied de p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72303" y="6356351"/>
            <a:ext cx="8548968" cy="378818"/>
          </a:xfrm>
          <a:prstGeom prst="rect">
            <a:avLst/>
          </a:prstGeom>
          <a:solidFill>
            <a:srgbClr val="2368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pPr>
              <a:defRPr/>
            </a:pPr>
            <a:fld id="{1E4D36CC-D718-7D47-A439-889C650D07FC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9" name="Image 8" descr="LOGO-VIOLET-V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94373" cy="114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188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 sans contenu Sans Pied de p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LOGO-VIOLET-V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94373" cy="114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0298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ge fin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627094"/>
            <a:ext cx="9144000" cy="5230906"/>
          </a:xfrm>
          <a:prstGeom prst="rect">
            <a:avLst/>
          </a:prstGeom>
          <a:solidFill>
            <a:srgbClr val="2368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0" y="3820081"/>
            <a:ext cx="9143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http://www.univ-montp3.fr/</a:t>
            </a:r>
            <a:r>
              <a:rPr lang="fr-FR" dirty="0" err="1">
                <a:solidFill>
                  <a:schemeClr val="bg1"/>
                </a:solidFill>
              </a:rPr>
              <a:t>miap</a:t>
            </a:r>
            <a:r>
              <a:rPr lang="fr-FR" dirty="0">
                <a:solidFill>
                  <a:schemeClr val="bg1"/>
                </a:solidFill>
              </a:rPr>
              <a:t>/</a:t>
            </a:r>
            <a:r>
              <a:rPr lang="fr-FR" dirty="0" err="1">
                <a:solidFill>
                  <a:schemeClr val="bg1"/>
                </a:solidFill>
              </a:rPr>
              <a:t>ens</a:t>
            </a:r>
            <a:r>
              <a:rPr lang="fr-FR" dirty="0">
                <a:solidFill>
                  <a:schemeClr val="bg1"/>
                </a:solidFill>
              </a:rPr>
              <a:t>/info/</a:t>
            </a:r>
          </a:p>
        </p:txBody>
      </p:sp>
      <p:pic>
        <p:nvPicPr>
          <p:cNvPr id="7" name="Image 6" descr="LOGO-VIOLET-V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537" y="0"/>
            <a:ext cx="1594373" cy="114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707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B509A5-7D12-5D4E-80F1-3EB6431879EA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4591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 san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0" y="393046"/>
            <a:ext cx="6222626" cy="89525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solidFill>
                  <a:srgbClr val="256898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solidFill>
                  <a:srgbClr val="256898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4D36CC-D718-7D47-A439-889C650D07FC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093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 contenus avec ti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4941" y="365127"/>
            <a:ext cx="5961600" cy="80476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5689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5689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4D36CC-D718-7D47-A439-889C650D07FC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0897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2"/>
            <a:ext cx="9144000" cy="685585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72303" y="6356351"/>
            <a:ext cx="8548968" cy="378818"/>
          </a:xfrm>
          <a:prstGeom prst="rect">
            <a:avLst/>
          </a:prstGeom>
          <a:solidFill>
            <a:srgbClr val="2368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40566" y="206738"/>
            <a:ext cx="6980705" cy="895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2216" y="1563684"/>
            <a:ext cx="8548968" cy="4507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1936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53784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pPr>
              <a:defRPr/>
            </a:pPr>
            <a:fld id="{1E4D36CC-D718-7D47-A439-889C650D07FC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12" name="Image 11" descr="LOGO-VIOLET-VF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94373" cy="114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03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rgbClr val="236896"/>
          </a:solidFill>
          <a:latin typeface="Avenir Book" charset="0"/>
          <a:ea typeface="Avenir Book" charset="0"/>
          <a:cs typeface="Avenir Book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latin typeface="Tahoma" charset="0"/>
                <a:ea typeface="MS PGothic" charset="0"/>
              </a:rPr>
              <a:t>Images</a:t>
            </a:r>
            <a:endParaRPr lang="fr-FR" dirty="0"/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C2B0F400-8723-A145-9477-3F3F351F7F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ADB6A1-BCBA-1142-992D-A69AD88E9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Contenu du TD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BCCB9E4-C367-FC41-A31C-88FAD7CDDE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Insérer une image est un acte aisé </a:t>
            </a:r>
          </a:p>
          <a:p>
            <a:r>
              <a:rPr lang="fr-FR" dirty="0"/>
              <a:t>mais cela peut vite devenir un casse-tête </a:t>
            </a:r>
          </a:p>
          <a:p>
            <a:pPr lvl="1"/>
            <a:r>
              <a:rPr lang="fr-FR"/>
              <a:t>quand </a:t>
            </a:r>
            <a:r>
              <a:rPr lang="fr-FR" dirty="0"/>
              <a:t>on veut mettre l’image où on </a:t>
            </a:r>
            <a:r>
              <a:rPr lang="fr-FR"/>
              <a:t>veut </a:t>
            </a:r>
          </a:p>
          <a:p>
            <a:pPr lvl="1"/>
            <a:r>
              <a:rPr lang="fr-FR" dirty="0"/>
              <a:t>ou pour faire face à la taille d’un fichier dans lequel plusieurs images ont été insérées</a:t>
            </a:r>
          </a:p>
          <a:p>
            <a:r>
              <a:rPr lang="fr-FR" dirty="0"/>
              <a:t>Dans les transparents suivants, nous montrons quelques éléments du TD.</a:t>
            </a:r>
          </a:p>
        </p:txBody>
      </p:sp>
    </p:spTree>
    <p:extLst>
      <p:ext uri="{BB962C8B-B14F-4D97-AF65-F5344CB8AC3E}">
        <p14:creationId xmlns:p14="http://schemas.microsoft.com/office/powerpoint/2010/main" val="3390148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D8A46C-E961-684C-8C9E-324266009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Ancrage et habillage d’images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D959E6-3C26-FC4E-BC01-96D3DB6B98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340C078-430D-8D40-B46C-A0C2FF910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3068960"/>
            <a:ext cx="3228206" cy="249076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633F233-C528-E240-919A-676F569F47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844824"/>
            <a:ext cx="6442157" cy="2728519"/>
          </a:xfrm>
          <a:prstGeom prst="rect">
            <a:avLst/>
          </a:prstGeom>
          <a:ln w="25400">
            <a:solidFill>
              <a:srgbClr val="3130FE"/>
            </a:solidFill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21E5FE7-26EF-0245-8FBB-CEF22EF21A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2258813"/>
            <a:ext cx="4379693" cy="3379203"/>
          </a:xfrm>
          <a:prstGeom prst="rect">
            <a:avLst/>
          </a:prstGeom>
          <a:ln w="25400">
            <a:solidFill>
              <a:srgbClr val="3130FE"/>
            </a:solidFill>
          </a:ln>
        </p:spPr>
      </p:pic>
    </p:spTree>
    <p:extLst>
      <p:ext uri="{BB962C8B-B14F-4D97-AF65-F5344CB8AC3E}">
        <p14:creationId xmlns:p14="http://schemas.microsoft.com/office/powerpoint/2010/main" val="961443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DD34BA-F079-3940-88B3-FF98A7366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Taille DE FICHIERS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198C3ED-546D-EF4C-BE44-58A4A16774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Taille d’une photo prise par un smartphone : </a:t>
            </a:r>
          </a:p>
          <a:p>
            <a:pPr lvl="1"/>
            <a:r>
              <a:rPr lang="fr-FR" dirty="0"/>
              <a:t>variable selon paramétrage, qualité de l’appareil, sujet pris en photo</a:t>
            </a:r>
          </a:p>
          <a:p>
            <a:pPr lvl="1"/>
            <a:r>
              <a:rPr lang="fr-FR" dirty="0"/>
              <a:t>Mais en général grosse : 1 à 10 Mo ?</a:t>
            </a:r>
          </a:p>
          <a:p>
            <a:r>
              <a:rPr lang="fr-FR" dirty="0"/>
              <a:t>Documents avec plusieurs photos :</a:t>
            </a:r>
          </a:p>
          <a:p>
            <a:pPr lvl="1"/>
            <a:r>
              <a:rPr lang="fr-FR" dirty="0"/>
              <a:t>Taille du fichier = environ somme des tailles des images (texte devient de taille négligeable)</a:t>
            </a:r>
          </a:p>
          <a:p>
            <a:pPr lvl="1"/>
            <a:r>
              <a:rPr lang="fr-FR" dirty="0"/>
              <a:t>Problème = taille non gérable par le logiciel (ralentissement, « plantages », …)</a:t>
            </a:r>
          </a:p>
          <a:p>
            <a:pPr lvl="1"/>
            <a:r>
              <a:rPr lang="fr-FR" dirty="0"/>
              <a:t>Nécessité de savoir réduire la taille des images</a:t>
            </a:r>
          </a:p>
        </p:txBody>
      </p:sp>
    </p:spTree>
    <p:extLst>
      <p:ext uri="{BB962C8B-B14F-4D97-AF65-F5344CB8AC3E}">
        <p14:creationId xmlns:p14="http://schemas.microsoft.com/office/powerpoint/2010/main" val="3834934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BE1BD5-7CBF-634E-AF4C-130DD696A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Formats D’IMAGE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9904628-728D-AD47-85F5-89277D75B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324" y="1041718"/>
            <a:ext cx="8491815" cy="1874999"/>
          </a:xfrm>
        </p:spPr>
        <p:txBody>
          <a:bodyPr>
            <a:noAutofit/>
          </a:bodyPr>
          <a:lstStyle/>
          <a:p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Deux grandes familles :</a:t>
            </a:r>
          </a:p>
          <a:p>
            <a:pPr lvl="1"/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Images matricielles : rectangle de pixels</a:t>
            </a:r>
          </a:p>
          <a:p>
            <a:pPr lvl="2"/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base avec des images captées (photos, scanners, …)</a:t>
            </a:r>
          </a:p>
          <a:p>
            <a:pPr lvl="2"/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Risque de phénomène de pixellisation dans images</a:t>
            </a:r>
          </a:p>
          <a:p>
            <a:pPr lvl="1"/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Images vectorielles : définition par objets mathématiques</a:t>
            </a:r>
          </a:p>
          <a:p>
            <a:pPr lvl="2"/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Outils de dessins</a:t>
            </a:r>
          </a:p>
          <a:p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90867EE-BCB5-3D4C-BA29-1D8B5B20E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3092895"/>
            <a:ext cx="2520000" cy="2520000"/>
          </a:xfrm>
          <a:prstGeom prst="rect">
            <a:avLst/>
          </a:prstGeom>
        </p:spPr>
      </p:pic>
      <p:pic>
        <p:nvPicPr>
          <p:cNvPr id="7" name="Graphique 6">
            <a:extLst>
              <a:ext uri="{FF2B5EF4-FFF2-40B4-BE49-F238E27FC236}">
                <a16:creationId xmlns:a16="http://schemas.microsoft.com/office/drawing/2014/main" id="{9A51AA25-8574-5A4D-AC28-8B8E3AF07B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30210" y="3077187"/>
            <a:ext cx="2520000" cy="25200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C9E7EB67-95CB-0E44-A65B-F79B57A4C668}"/>
              </a:ext>
            </a:extLst>
          </p:cNvPr>
          <p:cNvSpPr txBox="1"/>
          <p:nvPr/>
        </p:nvSpPr>
        <p:spPr>
          <a:xfrm>
            <a:off x="306909" y="5597187"/>
            <a:ext cx="8495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formats d’images dépendent aussi d’autres critères : </a:t>
            </a:r>
          </a:p>
          <a:p>
            <a:r>
              <a:rPr lang="fr-FR"/>
              <a:t>		codage </a:t>
            </a:r>
            <a:r>
              <a:rPr lang="fr-FR" dirty="0"/>
              <a:t>couleur, compression avec ou sans perte, …</a:t>
            </a:r>
          </a:p>
        </p:txBody>
      </p:sp>
    </p:spTree>
    <p:extLst>
      <p:ext uri="{BB962C8B-B14F-4D97-AF65-F5344CB8AC3E}">
        <p14:creationId xmlns:p14="http://schemas.microsoft.com/office/powerpoint/2010/main" val="985235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910669-A3B7-A84F-A079-5F00B5C8A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Renvois et légende d’images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4679186-12E7-514D-AF72-339AFB4C4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Réaliser une table des images se réalise comme une table des matières</a:t>
            </a:r>
          </a:p>
          <a:p>
            <a:r>
              <a:rPr lang="fr-FR" dirty="0"/>
              <a:t>Possible de faire des renvois automatisés dans le texte vers les images (après avoir mis des légendes numérotées)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E226A93-4B47-FB49-88EB-E947CCCC9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167" y="3064184"/>
            <a:ext cx="7594600" cy="1409700"/>
          </a:xfrm>
          <a:prstGeom prst="rect">
            <a:avLst/>
          </a:prstGeom>
          <a:ln w="25400">
            <a:solidFill>
              <a:srgbClr val="3130FE"/>
            </a:solidFill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C4EA311-3DA1-E842-BDB9-90466F548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3406" y="4772332"/>
            <a:ext cx="5257800" cy="736600"/>
          </a:xfrm>
          <a:prstGeom prst="rect">
            <a:avLst/>
          </a:prstGeom>
          <a:ln w="25400">
            <a:solidFill>
              <a:srgbClr val="3130FE"/>
            </a:solidFill>
          </a:ln>
        </p:spPr>
      </p:pic>
    </p:spTree>
    <p:extLst>
      <p:ext uri="{BB962C8B-B14F-4D97-AF65-F5344CB8AC3E}">
        <p14:creationId xmlns:p14="http://schemas.microsoft.com/office/powerpoint/2010/main" val="3624935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6250A7-8ABE-8F4F-8014-2778E4BD7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Droit de l’image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1A8425F-0B25-5043-82FD-9E2D89B09B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Notions complexes et évolutives</a:t>
            </a:r>
          </a:p>
          <a:p>
            <a:r>
              <a:rPr lang="fr-FR" dirty="0"/>
              <a:t>Par défaut, sans information, considérez qu’une image n’est pas utilisable.</a:t>
            </a:r>
          </a:p>
        </p:txBody>
      </p:sp>
    </p:spTree>
    <p:extLst>
      <p:ext uri="{BB962C8B-B14F-4D97-AF65-F5344CB8AC3E}">
        <p14:creationId xmlns:p14="http://schemas.microsoft.com/office/powerpoint/2010/main" val="3578162639"/>
      </p:ext>
    </p:extLst>
  </p:cSld>
  <p:clrMapOvr>
    <a:masterClrMapping/>
  </p:clrMapOvr>
</p:sld>
</file>

<file path=ppt/theme/theme1.xml><?xml version="1.0" encoding="utf-8"?>
<a:theme xmlns:a="http://schemas.openxmlformats.org/drawingml/2006/main" name="theme_stag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theme_stage.thmx</Template>
  <TotalTime>5558</TotalTime>
  <Words>296</Words>
  <Application>Microsoft Macintosh PowerPoint</Application>
  <PresentationFormat>Affichage à l'écran (4:3)</PresentationFormat>
  <Paragraphs>36</Paragraphs>
  <Slides>7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6" baseType="lpstr">
      <vt:lpstr>ＭＳ Ｐゴシック</vt:lpstr>
      <vt:lpstr>ＭＳ Ｐゴシック</vt:lpstr>
      <vt:lpstr>Arial</vt:lpstr>
      <vt:lpstr>Avenir Book</vt:lpstr>
      <vt:lpstr>Calibri</vt:lpstr>
      <vt:lpstr>Tahoma</vt:lpstr>
      <vt:lpstr>Times</vt:lpstr>
      <vt:lpstr>Times New Roman</vt:lpstr>
      <vt:lpstr>theme_stage</vt:lpstr>
      <vt:lpstr>Images</vt:lpstr>
      <vt:lpstr>Contenu du TD</vt:lpstr>
      <vt:lpstr>Ancrage et habillage d’images</vt:lpstr>
      <vt:lpstr>Taille DE FICHIERS</vt:lpstr>
      <vt:lpstr>Formats D’IMAGE</vt:lpstr>
      <vt:lpstr>Renvois et légende d’images</vt:lpstr>
      <vt:lpstr>Droit de l’image</vt:lpstr>
    </vt:vector>
  </TitlesOfParts>
  <Company>LIRMM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Informatique : les bases essentielles</dc:title>
  <cp:lastModifiedBy>Microsoft Office User</cp:lastModifiedBy>
  <cp:revision>74</cp:revision>
  <cp:lastPrinted>2019-07-27T08:26:27Z</cp:lastPrinted>
  <dcterms:created xsi:type="dcterms:W3CDTF">2010-01-21T09:58:41Z</dcterms:created>
  <dcterms:modified xsi:type="dcterms:W3CDTF">2020-01-17T22:07:08Z</dcterms:modified>
</cp:coreProperties>
</file>