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1"/>
  </p:notesMasterIdLst>
  <p:handoutMasterIdLst>
    <p:handoutMasterId r:id="rId32"/>
  </p:handoutMasterIdLst>
  <p:sldIdLst>
    <p:sldId id="303" r:id="rId2"/>
    <p:sldId id="256" r:id="rId3"/>
    <p:sldId id="269" r:id="rId4"/>
    <p:sldId id="267" r:id="rId5"/>
    <p:sldId id="285" r:id="rId6"/>
    <p:sldId id="286" r:id="rId7"/>
    <p:sldId id="287" r:id="rId8"/>
    <p:sldId id="288" r:id="rId9"/>
    <p:sldId id="283" r:id="rId10"/>
    <p:sldId id="304" r:id="rId11"/>
    <p:sldId id="305" r:id="rId12"/>
    <p:sldId id="278" r:id="rId13"/>
    <p:sldId id="312" r:id="rId14"/>
    <p:sldId id="282" r:id="rId15"/>
    <p:sldId id="306" r:id="rId16"/>
    <p:sldId id="284" r:id="rId17"/>
    <p:sldId id="307" r:id="rId18"/>
    <p:sldId id="308" r:id="rId19"/>
    <p:sldId id="309" r:id="rId20"/>
    <p:sldId id="310" r:id="rId21"/>
    <p:sldId id="289" r:id="rId22"/>
    <p:sldId id="290" r:id="rId23"/>
    <p:sldId id="291" r:id="rId24"/>
    <p:sldId id="315" r:id="rId25"/>
    <p:sldId id="313" r:id="rId26"/>
    <p:sldId id="279" r:id="rId27"/>
    <p:sldId id="311" r:id="rId28"/>
    <p:sldId id="280" r:id="rId29"/>
    <p:sldId id="281" r:id="rId3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clrMru>
    <a:srgbClr val="256898"/>
    <a:srgbClr val="F7F9FF"/>
    <a:srgbClr val="236896"/>
    <a:srgbClr val="E6ECF5"/>
    <a:srgbClr val="226895"/>
    <a:srgbClr val="2676AC"/>
    <a:srgbClr val="1351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016" autoAdjust="0"/>
    <p:restoredTop sz="92666"/>
  </p:normalViewPr>
  <p:slideViewPr>
    <p:cSldViewPr snapToGrid="0" snapToObjects="1">
      <p:cViewPr varScale="1">
        <p:scale>
          <a:sx n="98" d="100"/>
          <a:sy n="98" d="100"/>
        </p:scale>
        <p:origin x="184" y="4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ED8A1-6168-504F-881D-A6CE10321494}" type="datetimeFigureOut">
              <a:rPr lang="fr-FR" smtClean="0"/>
              <a:t>22/01/2022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03574B-8290-B343-B6D6-3B967CBD13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50466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776C1-37B3-274A-9F4E-C21785A7653E}" type="datetimeFigureOut">
              <a:rPr lang="fr-FR" smtClean="0"/>
              <a:t>22/01/2022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8D4A18-D75E-AD44-BDF3-5EEB53AFDB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749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Nouveau : on insiste</a:t>
            </a:r>
            <a:r>
              <a:rPr lang="fr-FR" baseline="0" dirty="0"/>
              <a:t> sur la partie formation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65485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A l’occasion de ce transparent, on pourra rappeler que c’est en choisissant le style de paragraphe (Corps de Texte, Titre 1, Titre 2, …) qu’on associe un niveau de plan à chaque paragraphe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23769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AutoShape 2">
            <a:extLst>
              <a:ext uri="{FF2B5EF4-FFF2-40B4-BE49-F238E27FC236}">
                <a16:creationId xmlns:a16="http://schemas.microsoft.com/office/drawing/2014/main" id="{3C1A96E7-15F4-EE4A-83EB-C2758E30BA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noFill/>
          <a:ln/>
        </p:spPr>
      </p:sp>
      <p:sp>
        <p:nvSpPr>
          <p:cNvPr id="25602" name="Rectangle 3">
            <a:extLst>
              <a:ext uri="{FF2B5EF4-FFF2-40B4-BE49-F238E27FC236}">
                <a16:creationId xmlns:a16="http://schemas.microsoft.com/office/drawing/2014/main" id="{4899B088-A730-BC41-9726-FFA3E24B1B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fr-FR" altLang="fr-FR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185826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AutoShape 2">
            <a:extLst>
              <a:ext uri="{FF2B5EF4-FFF2-40B4-BE49-F238E27FC236}">
                <a16:creationId xmlns:a16="http://schemas.microsoft.com/office/drawing/2014/main" id="{89511250-BE50-7045-BAC7-510382FE16A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noFill/>
          <a:ln/>
        </p:spPr>
      </p:sp>
      <p:sp>
        <p:nvSpPr>
          <p:cNvPr id="27650" name="Rectangle 3">
            <a:extLst>
              <a:ext uri="{FF2B5EF4-FFF2-40B4-BE49-F238E27FC236}">
                <a16:creationId xmlns:a16="http://schemas.microsoft.com/office/drawing/2014/main" id="{4540345F-608D-E643-B701-A662A6C6A84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fr-FR" altLang="fr-FR" dirty="0">
                <a:latin typeface="Arial" panose="020B0604020202020204" pitchFamily="34" charset="0"/>
                <a:ea typeface="ＭＳ Ｐゴシック" panose="020B0600070205080204" pitchFamily="34" charset="-128"/>
              </a:rPr>
              <a:t>Rappeler que dans les logiciels, c’est parfois une dénomination « Retrait avant » ou « Retrait après » qui apparaît. Pour comprendre l’action réalisée, c’est donc le terme « Retrait » qu’il faut comprendre.</a:t>
            </a:r>
          </a:p>
        </p:txBody>
      </p:sp>
    </p:spTree>
    <p:extLst>
      <p:ext uri="{BB962C8B-B14F-4D97-AF65-F5344CB8AC3E}">
        <p14:creationId xmlns:p14="http://schemas.microsoft.com/office/powerpoint/2010/main" val="36905391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AutoShape 2">
            <a:extLst>
              <a:ext uri="{FF2B5EF4-FFF2-40B4-BE49-F238E27FC236}">
                <a16:creationId xmlns:a16="http://schemas.microsoft.com/office/drawing/2014/main" id="{51DC4115-92E4-4442-B513-CA31BABEE6C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noFill/>
          <a:ln/>
        </p:spPr>
      </p:sp>
      <p:sp>
        <p:nvSpPr>
          <p:cNvPr id="29698" name="Rectangle 3">
            <a:extLst>
              <a:ext uri="{FF2B5EF4-FFF2-40B4-BE49-F238E27FC236}">
                <a16:creationId xmlns:a16="http://schemas.microsoft.com/office/drawing/2014/main" id="{8B70DC9F-BE37-D54B-8B93-459953C5A9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fr-FR" altLang="fr-FR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519833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AutoShape 2">
            <a:extLst>
              <a:ext uri="{FF2B5EF4-FFF2-40B4-BE49-F238E27FC236}">
                <a16:creationId xmlns:a16="http://schemas.microsoft.com/office/drawing/2014/main" id="{00BEE0F4-DC7C-DC4B-BC85-51FA652B465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noFill/>
          <a:ln/>
        </p:spPr>
      </p:sp>
      <p:sp>
        <p:nvSpPr>
          <p:cNvPr id="31746" name="Rectangle 3">
            <a:extLst>
              <a:ext uri="{FF2B5EF4-FFF2-40B4-BE49-F238E27FC236}">
                <a16:creationId xmlns:a16="http://schemas.microsoft.com/office/drawing/2014/main" id="{429A339D-971A-8546-9B94-F7F243132EF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fr-FR" altLang="fr-FR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46632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AutoShape 2">
            <a:extLst>
              <a:ext uri="{FF2B5EF4-FFF2-40B4-BE49-F238E27FC236}">
                <a16:creationId xmlns:a16="http://schemas.microsoft.com/office/drawing/2014/main" id="{00CBA381-4B9A-054E-85CA-2D4A778B0C7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noFill/>
          <a:ln/>
        </p:spPr>
      </p:sp>
      <p:sp>
        <p:nvSpPr>
          <p:cNvPr id="33794" name="Rectangle 3">
            <a:extLst>
              <a:ext uri="{FF2B5EF4-FFF2-40B4-BE49-F238E27FC236}">
                <a16:creationId xmlns:a16="http://schemas.microsoft.com/office/drawing/2014/main" id="{0EF0FDA3-0F85-9641-AF49-1AFA84E6391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fr-FR" altLang="fr-FR" dirty="0">
                <a:latin typeface="Arial" panose="020B0604020202020204" pitchFamily="34" charset="0"/>
                <a:ea typeface="ＭＳ Ｐゴシック" panose="020B0600070205080204" pitchFamily="34" charset="-128"/>
              </a:rPr>
              <a:t>Rappeler que dans certains logiciels, c’est « Espacement au dessus » ou « Espacement en dessous » qui apparaît… d’où l’importance du terme « Espacement » à ne pas confondre avec « Retrait »</a:t>
            </a:r>
          </a:p>
        </p:txBody>
      </p:sp>
    </p:spTree>
    <p:extLst>
      <p:ext uri="{BB962C8B-B14F-4D97-AF65-F5344CB8AC3E}">
        <p14:creationId xmlns:p14="http://schemas.microsoft.com/office/powerpoint/2010/main" val="11402839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AutoShape 2">
            <a:extLst>
              <a:ext uri="{FF2B5EF4-FFF2-40B4-BE49-F238E27FC236}">
                <a16:creationId xmlns:a16="http://schemas.microsoft.com/office/drawing/2014/main" id="{EB7F476F-3ABD-6E4B-91AC-FB0EC1ADC38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noFill/>
          <a:ln/>
        </p:spPr>
      </p:sp>
      <p:sp>
        <p:nvSpPr>
          <p:cNvPr id="35842" name="Rectangle 3">
            <a:extLst>
              <a:ext uri="{FF2B5EF4-FFF2-40B4-BE49-F238E27FC236}">
                <a16:creationId xmlns:a16="http://schemas.microsoft.com/office/drawing/2014/main" id="{10536234-6882-CA47-AF5D-57A2B3D763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fr-FR" altLang="fr-FR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485705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AutoShape 2">
            <a:extLst>
              <a:ext uri="{FF2B5EF4-FFF2-40B4-BE49-F238E27FC236}">
                <a16:creationId xmlns:a16="http://schemas.microsoft.com/office/drawing/2014/main" id="{4CBD5AE6-62B4-9246-8665-58D2DD0E549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noFill/>
          <a:ln/>
        </p:spPr>
      </p:sp>
      <p:sp>
        <p:nvSpPr>
          <p:cNvPr id="37890" name="Rectangle 3">
            <a:extLst>
              <a:ext uri="{FF2B5EF4-FFF2-40B4-BE49-F238E27FC236}">
                <a16:creationId xmlns:a16="http://schemas.microsoft.com/office/drawing/2014/main" id="{52E7B66E-7FDE-0948-9846-22D73D59392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fr-FR" altLang="fr-FR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296429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AutoShape 2">
            <a:extLst>
              <a:ext uri="{FF2B5EF4-FFF2-40B4-BE49-F238E27FC236}">
                <a16:creationId xmlns:a16="http://schemas.microsoft.com/office/drawing/2014/main" id="{33650213-7E30-3A4F-819C-1815B175533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noFill/>
          <a:ln/>
        </p:spPr>
      </p:sp>
      <p:sp>
        <p:nvSpPr>
          <p:cNvPr id="39938" name="Rectangle 3">
            <a:extLst>
              <a:ext uri="{FF2B5EF4-FFF2-40B4-BE49-F238E27FC236}">
                <a16:creationId xmlns:a16="http://schemas.microsoft.com/office/drawing/2014/main" id="{5177911A-DCFA-2047-9CD7-8EFAD98B792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fr-FR" altLang="fr-FR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845836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AutoShape 2">
            <a:extLst>
              <a:ext uri="{FF2B5EF4-FFF2-40B4-BE49-F238E27FC236}">
                <a16:creationId xmlns:a16="http://schemas.microsoft.com/office/drawing/2014/main" id="{2A4B1569-433D-F746-93B2-50D84154194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noFill/>
          <a:ln/>
        </p:spPr>
      </p:sp>
      <p:sp>
        <p:nvSpPr>
          <p:cNvPr id="41986" name="Rectangle 3">
            <a:extLst>
              <a:ext uri="{FF2B5EF4-FFF2-40B4-BE49-F238E27FC236}">
                <a16:creationId xmlns:a16="http://schemas.microsoft.com/office/drawing/2014/main" id="{DFBBBD7E-EA76-1C46-AF77-85011C2DCCF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fr-FR" altLang="fr-FR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83748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045268-C48E-9948-A5FC-1E6DE03688ED}" type="slidenum">
              <a:rPr lang="fr-FR"/>
              <a:pPr>
                <a:defRPr/>
              </a:pPr>
              <a:t>3</a:t>
            </a:fld>
            <a:endParaRPr lang="fr-FR"/>
          </a:p>
        </p:txBody>
      </p:sp>
      <p:sp>
        <p:nvSpPr>
          <p:cNvPr id="201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GB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27035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AutoShape 2">
            <a:extLst>
              <a:ext uri="{FF2B5EF4-FFF2-40B4-BE49-F238E27FC236}">
                <a16:creationId xmlns:a16="http://schemas.microsoft.com/office/drawing/2014/main" id="{28C424C5-1418-2944-9B28-B8B7AB31F3C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noFill/>
          <a:ln/>
        </p:spPr>
      </p:sp>
      <p:sp>
        <p:nvSpPr>
          <p:cNvPr id="44034" name="Rectangle 3">
            <a:extLst>
              <a:ext uri="{FF2B5EF4-FFF2-40B4-BE49-F238E27FC236}">
                <a16:creationId xmlns:a16="http://schemas.microsoft.com/office/drawing/2014/main" id="{E68F42C8-730B-FF44-947B-061D655479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fr-FR" altLang="fr-FR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452223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AutoShape 2">
            <a:extLst>
              <a:ext uri="{FF2B5EF4-FFF2-40B4-BE49-F238E27FC236}">
                <a16:creationId xmlns:a16="http://schemas.microsoft.com/office/drawing/2014/main" id="{195BCA3E-50B1-4346-92C0-28E9E975771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noFill/>
          <a:ln/>
        </p:spPr>
      </p:sp>
      <p:sp>
        <p:nvSpPr>
          <p:cNvPr id="19458" name="Rectangle 3">
            <a:extLst>
              <a:ext uri="{FF2B5EF4-FFF2-40B4-BE49-F238E27FC236}">
                <a16:creationId xmlns:a16="http://schemas.microsoft.com/office/drawing/2014/main" id="{D2896736-6729-A349-AA26-B425EE99719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fr-FR" altLang="fr-FR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997334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AutoShape 2">
            <a:extLst>
              <a:ext uri="{FF2B5EF4-FFF2-40B4-BE49-F238E27FC236}">
                <a16:creationId xmlns:a16="http://schemas.microsoft.com/office/drawing/2014/main" id="{195BCA3E-50B1-4346-92C0-28E9E975771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noFill/>
          <a:ln/>
        </p:spPr>
      </p:sp>
      <p:sp>
        <p:nvSpPr>
          <p:cNvPr id="19458" name="Rectangle 3">
            <a:extLst>
              <a:ext uri="{FF2B5EF4-FFF2-40B4-BE49-F238E27FC236}">
                <a16:creationId xmlns:a16="http://schemas.microsoft.com/office/drawing/2014/main" id="{D2896736-6729-A349-AA26-B425EE99719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fr-FR" altLang="fr-FR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3221775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AutoShape 2">
            <a:extLst>
              <a:ext uri="{FF2B5EF4-FFF2-40B4-BE49-F238E27FC236}">
                <a16:creationId xmlns:a16="http://schemas.microsoft.com/office/drawing/2014/main" id="{E04D1F85-3E86-334D-AC81-C8BB39CB6D2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noFill/>
          <a:ln/>
        </p:spPr>
      </p:sp>
      <p:sp>
        <p:nvSpPr>
          <p:cNvPr id="21506" name="Rectangle 3">
            <a:extLst>
              <a:ext uri="{FF2B5EF4-FFF2-40B4-BE49-F238E27FC236}">
                <a16:creationId xmlns:a16="http://schemas.microsoft.com/office/drawing/2014/main" id="{C770EEFB-86D1-F446-976B-5742BD2D9A9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fr-FR" altLang="fr-FR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5061292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026">
            <a:extLst>
              <a:ext uri="{FF2B5EF4-FFF2-40B4-BE49-F238E27FC236}">
                <a16:creationId xmlns:a16="http://schemas.microsoft.com/office/drawing/2014/main" id="{97025FA2-CEA8-5C4A-A877-3A9F7C60A08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4" name="Rectangle 1027">
            <a:extLst>
              <a:ext uri="{FF2B5EF4-FFF2-40B4-BE49-F238E27FC236}">
                <a16:creationId xmlns:a16="http://schemas.microsoft.com/office/drawing/2014/main" id="{2EC47C42-51A0-1641-91D3-F7B40A04F7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234710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70422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78408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3017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Nouveau : on insiste</a:t>
            </a:r>
            <a:r>
              <a:rPr lang="fr-FR" baseline="0" dirty="0"/>
              <a:t> sur la partie formation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33957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39359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Nouveau : on insiste</a:t>
            </a:r>
            <a:r>
              <a:rPr lang="fr-FR" baseline="0" dirty="0"/>
              <a:t> sur la partie formation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79596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AutoShape 2">
            <a:extLst>
              <a:ext uri="{FF2B5EF4-FFF2-40B4-BE49-F238E27FC236}">
                <a16:creationId xmlns:a16="http://schemas.microsoft.com/office/drawing/2014/main" id="{E034C379-F2A6-2E49-8E9B-D3F034EAEDE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noFill/>
          <a:ln/>
        </p:spPr>
      </p:sp>
      <p:sp>
        <p:nvSpPr>
          <p:cNvPr id="17410" name="Rectangle 3">
            <a:extLst>
              <a:ext uri="{FF2B5EF4-FFF2-40B4-BE49-F238E27FC236}">
                <a16:creationId xmlns:a16="http://schemas.microsoft.com/office/drawing/2014/main" id="{424776BC-E787-814E-A2F4-3CE8F8D62B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fr-FR" altLang="fr-FR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70370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53109"/>
            <a:ext cx="7772400" cy="1006476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046817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modifier le style des sous-titres du masque</a:t>
            </a:r>
            <a:endParaRPr lang="en-US" dirty="0"/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677" y="13510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776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re et texte sur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65CBC60-8D80-A24B-889D-ED66BABD94A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2E66DFD-E6D6-CB49-B768-04C7C8D42B2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1ADE9EE-B55A-9E4B-8287-B498D8FB2DB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3BD5F9-A939-5843-BB10-ECFCB7B5CBDC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640051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abar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049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331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785" y="171470"/>
            <a:ext cx="6863399" cy="847861"/>
          </a:xfrm>
        </p:spPr>
        <p:txBody>
          <a:bodyPr>
            <a:normAutofit/>
          </a:bodyPr>
          <a:lstStyle>
            <a:lvl1pPr>
              <a:defRPr sz="2400" b="1" cap="all" baseline="0">
                <a:solidFill>
                  <a:srgbClr val="236896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369" y="1437071"/>
            <a:ext cx="8491815" cy="4663926"/>
          </a:xfrm>
        </p:spPr>
        <p:txBody>
          <a:bodyPr>
            <a:normAutofit/>
          </a:bodyPr>
          <a:lstStyle>
            <a:lvl1pPr>
              <a:defRPr lang="fr-FR" sz="2200" b="0" kern="1200" cap="none" baseline="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>
              <a:defRPr sz="2200">
                <a:latin typeface="Avenir Book" charset="0"/>
                <a:ea typeface="Avenir Book" charset="0"/>
                <a:cs typeface="Avenir Book" charset="0"/>
              </a:defRPr>
            </a:lvl2pPr>
            <a:lvl3pPr>
              <a:defRPr sz="2200">
                <a:latin typeface="Avenir Book" charset="0"/>
                <a:ea typeface="Avenir Book" charset="0"/>
                <a:cs typeface="Avenir Book" charset="0"/>
              </a:defRPr>
            </a:lvl3pPr>
            <a:lvl4pPr>
              <a:defRPr sz="2200">
                <a:latin typeface="Avenir Book" charset="0"/>
                <a:ea typeface="Avenir Book" charset="0"/>
                <a:cs typeface="Avenir Book" charset="0"/>
              </a:defRPr>
            </a:lvl4pPr>
            <a:lvl5pPr>
              <a:defRPr sz="220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042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+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9" name="Image 8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1882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Sans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029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fin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/>
          <p:nvPr userDrawn="1"/>
        </p:nvSpPr>
        <p:spPr>
          <a:xfrm>
            <a:off x="0" y="3820081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http://www.univ-montp3.fr/</a:t>
            </a:r>
            <a:r>
              <a:rPr lang="fr-FR" dirty="0" err="1">
                <a:solidFill>
                  <a:schemeClr val="bg1"/>
                </a:solidFill>
              </a:rPr>
              <a:t>miap</a:t>
            </a:r>
            <a:r>
              <a:rPr lang="fr-FR" dirty="0">
                <a:solidFill>
                  <a:schemeClr val="bg1"/>
                </a:solidFill>
              </a:rPr>
              <a:t>/</a:t>
            </a:r>
            <a:r>
              <a:rPr lang="fr-FR" dirty="0" err="1">
                <a:solidFill>
                  <a:schemeClr val="bg1"/>
                </a:solidFill>
              </a:rPr>
              <a:t>ens</a:t>
            </a:r>
            <a:r>
              <a:rPr lang="fr-FR" dirty="0">
                <a:solidFill>
                  <a:schemeClr val="bg1"/>
                </a:solidFill>
              </a:rPr>
              <a:t>/info/</a:t>
            </a:r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537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707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4591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 sans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0" y="393046"/>
            <a:ext cx="6222626" cy="895257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0934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 contenus avec t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4941" y="365127"/>
            <a:ext cx="5961600" cy="80476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0897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2"/>
            <a:ext cx="9144000" cy="685585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40566" y="206738"/>
            <a:ext cx="6980705" cy="8952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216" y="1563684"/>
            <a:ext cx="8548968" cy="4507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936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53784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2" name="Image 11" descr="LOGO-VIOLET-VF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03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73" r:id="rId4"/>
    <p:sldLayoutId id="2147483675" r:id="rId5"/>
    <p:sldLayoutId id="2147483674" r:id="rId6"/>
    <p:sldLayoutId id="2147483663" r:id="rId7"/>
    <p:sldLayoutId id="2147483664" r:id="rId8"/>
    <p:sldLayoutId id="2147483665" r:id="rId9"/>
    <p:sldLayoutId id="2147483676" r:id="rId1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rgbClr val="236896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iv-montp3.fr/miap/ens/info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D7648E-3FBB-1F4F-A9E6-8D7BF7EF6AD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Standard 6 semaines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89C51F3-47F9-684D-AACC-A3F7E8B1E5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Séance 1 – TD B1</a:t>
            </a:r>
          </a:p>
          <a:p>
            <a:r>
              <a:rPr lang="fr-FR" dirty="0"/>
              <a:t>Traitements de texte </a:t>
            </a:r>
            <a:br>
              <a:rPr lang="fr-FR" dirty="0"/>
            </a:br>
            <a:r>
              <a:rPr lang="fr-FR" dirty="0"/>
              <a:t>et outils collaboratifs</a:t>
            </a:r>
          </a:p>
        </p:txBody>
      </p:sp>
    </p:spTree>
    <p:extLst>
      <p:ext uri="{BB962C8B-B14F-4D97-AF65-F5344CB8AC3E}">
        <p14:creationId xmlns:p14="http://schemas.microsoft.com/office/powerpoint/2010/main" val="7790928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96C7A1A-6BB7-2542-9FDA-C8399399E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 suivre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D623EBB-D022-9642-927C-D94865C340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TD 2 et 3</a:t>
            </a:r>
          </a:p>
          <a:p>
            <a:pPr lvl="1"/>
            <a:r>
              <a:rPr lang="fr-FR" dirty="0"/>
              <a:t>Gestion de tableaux</a:t>
            </a:r>
          </a:p>
          <a:p>
            <a:pPr lvl="1"/>
            <a:r>
              <a:rPr lang="fr-FR" dirty="0"/>
              <a:t>Gestion de données avec un tableur</a:t>
            </a:r>
          </a:p>
          <a:p>
            <a:pPr lvl="1"/>
            <a:r>
              <a:rPr lang="fr-FR" dirty="0"/>
              <a:t>Création et insertion de graphiques</a:t>
            </a:r>
          </a:p>
          <a:p>
            <a:r>
              <a:rPr lang="fr-FR" dirty="0"/>
              <a:t>TD 4</a:t>
            </a:r>
          </a:p>
          <a:p>
            <a:pPr lvl="1"/>
            <a:r>
              <a:rPr lang="fr-FR" dirty="0"/>
              <a:t>HTML</a:t>
            </a:r>
          </a:p>
          <a:p>
            <a:pPr lvl="1"/>
            <a:r>
              <a:rPr lang="fr-FR" dirty="0"/>
              <a:t>Notion de référence relative et absolue</a:t>
            </a:r>
          </a:p>
          <a:p>
            <a:r>
              <a:rPr lang="fr-FR" dirty="0"/>
              <a:t>TD 5</a:t>
            </a:r>
          </a:p>
          <a:p>
            <a:pPr lvl="1"/>
            <a:r>
              <a:rPr lang="fr-FR" dirty="0" err="1"/>
              <a:t>PréAO</a:t>
            </a:r>
            <a:r>
              <a:rPr lang="fr-FR" dirty="0"/>
              <a:t> – présentation assistée par ordinateur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0F7C489-0BD8-C04E-825E-2C5E8D61F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529519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/>
              <a:t>Révision en traitement de texte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1CB0D67-623F-2F48-8CC0-2B812C6D67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22515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>
            <a:extLst>
              <a:ext uri="{FF2B5EF4-FFF2-40B4-BE49-F238E27FC236}">
                <a16:creationId xmlns:a16="http://schemas.microsoft.com/office/drawing/2014/main" id="{EE508721-22A4-5740-97CB-133EEED7CEA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fr-FR" altLang="fr-FR">
                <a:ea typeface="ＭＳ Ｐゴシック" panose="020B0600070205080204" pitchFamily="34" charset="-128"/>
              </a:rPr>
              <a:t>Notions de typographie</a:t>
            </a:r>
          </a:p>
        </p:txBody>
      </p:sp>
      <p:sp>
        <p:nvSpPr>
          <p:cNvPr id="16386" name="Sous-titre 2">
            <a:extLst>
              <a:ext uri="{FF2B5EF4-FFF2-40B4-BE49-F238E27FC236}">
                <a16:creationId xmlns:a16="http://schemas.microsoft.com/office/drawing/2014/main" id="{62097FFF-0131-7A41-86E9-ECB926F5172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fr-FR" altLang="fr-FR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136351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D8C469-FD52-AA43-82E1-870E37733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Paragraphes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D6C41E2-A636-2043-A712-3CC15F2B68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369" y="1261928"/>
            <a:ext cx="8491815" cy="5093902"/>
          </a:xfrm>
        </p:spPr>
        <p:txBody>
          <a:bodyPr>
            <a:normAutofit fontScale="92500" lnSpcReduction="10000"/>
          </a:bodyPr>
          <a:lstStyle/>
          <a:p>
            <a:r>
              <a:rPr lang="fr-FR" dirty="0"/>
              <a:t>Combien de paragraphes visibles ?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  <a:p>
            <a:r>
              <a:rPr lang="fr-FR" dirty="0">
                <a:solidFill>
                  <a:srgbClr val="FF0000"/>
                </a:solidFill>
              </a:rPr>
              <a:t>3 paragraphes</a:t>
            </a:r>
          </a:p>
          <a:p>
            <a:pPr lvl="1"/>
            <a:r>
              <a:rPr lang="fr-FR" dirty="0"/>
              <a:t>Et non 2 paragraphes : les titres sont des paragraphes (pour un logiciel de traitement de texte)</a:t>
            </a:r>
          </a:p>
          <a:p>
            <a:pPr lvl="1"/>
            <a:r>
              <a:rPr lang="fr-FR" dirty="0"/>
              <a:t>¶ (pied de mouche) = caractère invisible non imprimée désignant la fin d’un paragraphe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ECBB50C-C39F-E045-9695-54167D37C7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9370" y="1566732"/>
            <a:ext cx="7509530" cy="2960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521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7" name="Group 2">
            <a:extLst>
              <a:ext uri="{FF2B5EF4-FFF2-40B4-BE49-F238E27FC236}">
                <a16:creationId xmlns:a16="http://schemas.microsoft.com/office/drawing/2014/main" id="{BC5CC8AD-65B0-A047-990D-D99A79F7BBA8}"/>
              </a:ext>
            </a:extLst>
          </p:cNvPr>
          <p:cNvGrpSpPr>
            <a:grpSpLocks/>
          </p:cNvGrpSpPr>
          <p:nvPr/>
        </p:nvGrpSpPr>
        <p:grpSpPr bwMode="auto">
          <a:xfrm>
            <a:off x="457200" y="1219200"/>
            <a:ext cx="7848600" cy="4433888"/>
            <a:chOff x="288" y="1200"/>
            <a:chExt cx="4944" cy="2793"/>
          </a:xfrm>
        </p:grpSpPr>
        <p:pic>
          <p:nvPicPr>
            <p:cNvPr id="24584" name="Picture 3" descr="im">
              <a:extLst>
                <a:ext uri="{FF2B5EF4-FFF2-40B4-BE49-F238E27FC236}">
                  <a16:creationId xmlns:a16="http://schemas.microsoft.com/office/drawing/2014/main" id="{7C61ABBD-1C2E-B24E-9432-9D68AD33E4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" y="1200"/>
              <a:ext cx="4944" cy="27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85" name="Rectangle 4">
              <a:extLst>
                <a:ext uri="{FF2B5EF4-FFF2-40B4-BE49-F238E27FC236}">
                  <a16:creationId xmlns:a16="http://schemas.microsoft.com/office/drawing/2014/main" id="{BC1DA68B-DD75-E548-8A06-C6BBDF92D9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" y="1632"/>
              <a:ext cx="432" cy="235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fr-FR" altLang="fr-FR" sz="2000">
                  <a:latin typeface="Times New Roman" panose="02020603050405020304" pitchFamily="18" charset="0"/>
                </a:rPr>
                <a:t>Gauche</a:t>
              </a:r>
            </a:p>
          </p:txBody>
        </p:sp>
        <p:sp>
          <p:nvSpPr>
            <p:cNvPr id="24586" name="Rectangle 5">
              <a:extLst>
                <a:ext uri="{FF2B5EF4-FFF2-40B4-BE49-F238E27FC236}">
                  <a16:creationId xmlns:a16="http://schemas.microsoft.com/office/drawing/2014/main" id="{547D8327-4907-B048-BF9F-22710D94AC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2" y="1440"/>
              <a:ext cx="432" cy="25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fr-FR" altLang="fr-FR" sz="2000">
                  <a:latin typeface="Times New Roman" panose="02020603050405020304" pitchFamily="18" charset="0"/>
                </a:rPr>
                <a:t>Droite</a:t>
              </a:r>
              <a:endParaRPr lang="fr-FR" altLang="fr-FR">
                <a:latin typeface="Times New Roman" panose="02020603050405020304" pitchFamily="18" charset="0"/>
              </a:endParaRPr>
            </a:p>
          </p:txBody>
        </p:sp>
        <p:sp>
          <p:nvSpPr>
            <p:cNvPr id="24587" name="Rectangle 6">
              <a:extLst>
                <a:ext uri="{FF2B5EF4-FFF2-40B4-BE49-F238E27FC236}">
                  <a16:creationId xmlns:a16="http://schemas.microsoft.com/office/drawing/2014/main" id="{5473DA27-BE34-7F48-90DA-23DFE04643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" y="1440"/>
              <a:ext cx="4272" cy="48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fr-FR" altLang="fr-FR" sz="2000">
                  <a:latin typeface="Times New Roman" panose="02020603050405020304" pitchFamily="18" charset="0"/>
                </a:rPr>
                <a:t>Haut</a:t>
              </a:r>
            </a:p>
          </p:txBody>
        </p:sp>
      </p:grpSp>
      <p:sp>
        <p:nvSpPr>
          <p:cNvPr id="24578" name="Line 7">
            <a:extLst>
              <a:ext uri="{FF2B5EF4-FFF2-40B4-BE49-F238E27FC236}">
                <a16:creationId xmlns:a16="http://schemas.microsoft.com/office/drawing/2014/main" id="{3A4B3D84-3B5A-A343-974E-5D453191BFD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828800" y="533400"/>
            <a:ext cx="762000" cy="2362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4579" name="Line 8">
            <a:extLst>
              <a:ext uri="{FF2B5EF4-FFF2-40B4-BE49-F238E27FC236}">
                <a16:creationId xmlns:a16="http://schemas.microsoft.com/office/drawing/2014/main" id="{81D0B99B-545A-A448-BCD2-828272D6BDC7}"/>
              </a:ext>
            </a:extLst>
          </p:cNvPr>
          <p:cNvSpPr>
            <a:spLocks noChangeShapeType="1"/>
          </p:cNvSpPr>
          <p:nvPr/>
        </p:nvSpPr>
        <p:spPr bwMode="auto">
          <a:xfrm>
            <a:off x="1600200" y="30480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4580" name="Line 9">
            <a:extLst>
              <a:ext uri="{FF2B5EF4-FFF2-40B4-BE49-F238E27FC236}">
                <a16:creationId xmlns:a16="http://schemas.microsoft.com/office/drawing/2014/main" id="{5E954449-50BF-6A4B-9B57-C531A8E52841}"/>
              </a:ext>
            </a:extLst>
          </p:cNvPr>
          <p:cNvSpPr>
            <a:spLocks noChangeShapeType="1"/>
          </p:cNvSpPr>
          <p:nvPr/>
        </p:nvSpPr>
        <p:spPr bwMode="auto">
          <a:xfrm>
            <a:off x="6705600" y="30480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4581" name="Line 10">
            <a:extLst>
              <a:ext uri="{FF2B5EF4-FFF2-40B4-BE49-F238E27FC236}">
                <a16:creationId xmlns:a16="http://schemas.microsoft.com/office/drawing/2014/main" id="{0708CFCE-48DD-8441-BCF5-0A777791B20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858000" y="457200"/>
            <a:ext cx="685800" cy="251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4582" name="Text Box 11">
            <a:extLst>
              <a:ext uri="{FF2B5EF4-FFF2-40B4-BE49-F238E27FC236}">
                <a16:creationId xmlns:a16="http://schemas.microsoft.com/office/drawing/2014/main" id="{CE6157D7-F51A-7A49-8F9F-88E8A84CA1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0400" y="381000"/>
            <a:ext cx="3190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>
                <a:latin typeface="Times New Roman" panose="02020603050405020304" pitchFamily="18" charset="0"/>
              </a:rPr>
              <a:t>?</a:t>
            </a:r>
          </a:p>
        </p:txBody>
      </p:sp>
      <p:sp>
        <p:nvSpPr>
          <p:cNvPr id="24583" name="Text Box 12">
            <a:extLst>
              <a:ext uri="{FF2B5EF4-FFF2-40B4-BE49-F238E27FC236}">
                <a16:creationId xmlns:a16="http://schemas.microsoft.com/office/drawing/2014/main" id="{DFD83E3F-5F3F-CE4F-9EA4-4352098900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2200" y="304800"/>
            <a:ext cx="3190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>
                <a:latin typeface="Times New Roman" panose="02020603050405020304" pitchFamily="18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9394973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5" name="Group 2">
            <a:extLst>
              <a:ext uri="{FF2B5EF4-FFF2-40B4-BE49-F238E27FC236}">
                <a16:creationId xmlns:a16="http://schemas.microsoft.com/office/drawing/2014/main" id="{1B84E920-151A-E04E-AA19-A76C35455FF0}"/>
              </a:ext>
            </a:extLst>
          </p:cNvPr>
          <p:cNvGrpSpPr>
            <a:grpSpLocks/>
          </p:cNvGrpSpPr>
          <p:nvPr/>
        </p:nvGrpSpPr>
        <p:grpSpPr bwMode="auto">
          <a:xfrm>
            <a:off x="457200" y="1281113"/>
            <a:ext cx="7848600" cy="4433887"/>
            <a:chOff x="288" y="1200"/>
            <a:chExt cx="4944" cy="2793"/>
          </a:xfrm>
        </p:grpSpPr>
        <p:pic>
          <p:nvPicPr>
            <p:cNvPr id="26632" name="Picture 3" descr="im">
              <a:extLst>
                <a:ext uri="{FF2B5EF4-FFF2-40B4-BE49-F238E27FC236}">
                  <a16:creationId xmlns:a16="http://schemas.microsoft.com/office/drawing/2014/main" id="{CEA5FE9D-285D-C74D-B14A-21198D286C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" y="1200"/>
              <a:ext cx="4944" cy="27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33" name="Rectangle 4">
              <a:extLst>
                <a:ext uri="{FF2B5EF4-FFF2-40B4-BE49-F238E27FC236}">
                  <a16:creationId xmlns:a16="http://schemas.microsoft.com/office/drawing/2014/main" id="{D8059A88-341C-BD4F-BDFE-B0254D0E86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" y="1632"/>
              <a:ext cx="432" cy="235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fr-FR" altLang="fr-FR" sz="2000">
                <a:latin typeface="Times New Roman" panose="02020603050405020304" pitchFamily="18" charset="0"/>
              </a:endParaRPr>
            </a:p>
          </p:txBody>
        </p:sp>
        <p:sp>
          <p:nvSpPr>
            <p:cNvPr id="26634" name="Rectangle 5">
              <a:extLst>
                <a:ext uri="{FF2B5EF4-FFF2-40B4-BE49-F238E27FC236}">
                  <a16:creationId xmlns:a16="http://schemas.microsoft.com/office/drawing/2014/main" id="{13446C84-A1F7-1C46-A109-5506BBC07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2" y="1440"/>
              <a:ext cx="432" cy="25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fr-FR" altLang="fr-FR">
                <a:latin typeface="Times New Roman" panose="02020603050405020304" pitchFamily="18" charset="0"/>
              </a:endParaRPr>
            </a:p>
          </p:txBody>
        </p:sp>
        <p:sp>
          <p:nvSpPr>
            <p:cNvPr id="26635" name="Rectangle 6">
              <a:extLst>
                <a:ext uri="{FF2B5EF4-FFF2-40B4-BE49-F238E27FC236}">
                  <a16:creationId xmlns:a16="http://schemas.microsoft.com/office/drawing/2014/main" id="{CB41C1E8-70F6-0942-BA4B-806E93510B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" y="1440"/>
              <a:ext cx="4272" cy="48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fr-FR" altLang="fr-FR" sz="2000">
                <a:latin typeface="Times New Roman" panose="02020603050405020304" pitchFamily="18" charset="0"/>
              </a:endParaRPr>
            </a:p>
          </p:txBody>
        </p:sp>
      </p:grpSp>
      <p:sp>
        <p:nvSpPr>
          <p:cNvPr id="26626" name="Line 7">
            <a:extLst>
              <a:ext uri="{FF2B5EF4-FFF2-40B4-BE49-F238E27FC236}">
                <a16:creationId xmlns:a16="http://schemas.microsoft.com/office/drawing/2014/main" id="{5E544EB3-2726-AF42-936C-A0D772BF686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828800" y="761999"/>
            <a:ext cx="762000" cy="21955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6627" name="Line 8">
            <a:extLst>
              <a:ext uri="{FF2B5EF4-FFF2-40B4-BE49-F238E27FC236}">
                <a16:creationId xmlns:a16="http://schemas.microsoft.com/office/drawing/2014/main" id="{8B29E0E1-529C-D645-BF7E-89523DCA14EB}"/>
              </a:ext>
            </a:extLst>
          </p:cNvPr>
          <p:cNvSpPr>
            <a:spLocks noChangeShapeType="1"/>
          </p:cNvSpPr>
          <p:nvPr/>
        </p:nvSpPr>
        <p:spPr bwMode="auto">
          <a:xfrm>
            <a:off x="1600200" y="3109913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6628" name="Line 9">
            <a:extLst>
              <a:ext uri="{FF2B5EF4-FFF2-40B4-BE49-F238E27FC236}">
                <a16:creationId xmlns:a16="http://schemas.microsoft.com/office/drawing/2014/main" id="{6E0A16E5-069C-4546-9342-84C3FF07BB03}"/>
              </a:ext>
            </a:extLst>
          </p:cNvPr>
          <p:cNvSpPr>
            <a:spLocks noChangeShapeType="1"/>
          </p:cNvSpPr>
          <p:nvPr/>
        </p:nvSpPr>
        <p:spPr bwMode="auto">
          <a:xfrm>
            <a:off x="6705600" y="3109913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6629" name="Line 10">
            <a:extLst>
              <a:ext uri="{FF2B5EF4-FFF2-40B4-BE49-F238E27FC236}">
                <a16:creationId xmlns:a16="http://schemas.microsoft.com/office/drawing/2014/main" id="{5069B0F9-7355-A642-B4F7-ABB072010EC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858000" y="838199"/>
            <a:ext cx="576943" cy="21955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6630" name="Text Box 11">
            <a:extLst>
              <a:ext uri="{FF2B5EF4-FFF2-40B4-BE49-F238E27FC236}">
                <a16:creationId xmlns:a16="http://schemas.microsoft.com/office/drawing/2014/main" id="{FE341A8E-9FAD-C141-9E05-E6ACC9764B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62800" y="381000"/>
            <a:ext cx="16652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>
                <a:solidFill>
                  <a:srgbClr val="3130FE"/>
                </a:solidFill>
                <a:latin typeface="Times New Roman" panose="02020603050405020304" pitchFamily="18" charset="0"/>
              </a:rPr>
              <a:t>Retrait droit</a:t>
            </a:r>
          </a:p>
        </p:txBody>
      </p:sp>
      <p:sp>
        <p:nvSpPr>
          <p:cNvPr id="26631" name="Text Box 12">
            <a:extLst>
              <a:ext uri="{FF2B5EF4-FFF2-40B4-BE49-F238E27FC236}">
                <a16:creationId xmlns:a16="http://schemas.microsoft.com/office/drawing/2014/main" id="{17829856-6107-BA45-BAAF-36D728DC6A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4600" y="304800"/>
            <a:ext cx="20208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>
                <a:solidFill>
                  <a:srgbClr val="3130FE"/>
                </a:solidFill>
                <a:latin typeface="Times New Roman" panose="02020603050405020304" pitchFamily="18" charset="0"/>
              </a:rPr>
              <a:t>Retrait Gauche</a:t>
            </a:r>
          </a:p>
        </p:txBody>
      </p:sp>
    </p:spTree>
    <p:extLst>
      <p:ext uri="{BB962C8B-B14F-4D97-AF65-F5344CB8AC3E}">
        <p14:creationId xmlns:p14="http://schemas.microsoft.com/office/powerpoint/2010/main" val="26788844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2">
            <a:extLst>
              <a:ext uri="{FF2B5EF4-FFF2-40B4-BE49-F238E27FC236}">
                <a16:creationId xmlns:a16="http://schemas.microsoft.com/office/drawing/2014/main" id="{274E65FF-53D5-F54D-B00A-143BFFD83E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7200" y="533400"/>
            <a:ext cx="3190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>
                <a:latin typeface="Times New Roman" panose="02020603050405020304" pitchFamily="18" charset="0"/>
              </a:rPr>
              <a:t>?</a:t>
            </a:r>
          </a:p>
        </p:txBody>
      </p:sp>
      <p:grpSp>
        <p:nvGrpSpPr>
          <p:cNvPr id="28674" name="Group 3">
            <a:extLst>
              <a:ext uri="{FF2B5EF4-FFF2-40B4-BE49-F238E27FC236}">
                <a16:creationId xmlns:a16="http://schemas.microsoft.com/office/drawing/2014/main" id="{E356280E-ACCF-9144-AF90-7C3353EEE40E}"/>
              </a:ext>
            </a:extLst>
          </p:cNvPr>
          <p:cNvGrpSpPr>
            <a:grpSpLocks/>
          </p:cNvGrpSpPr>
          <p:nvPr/>
        </p:nvGrpSpPr>
        <p:grpSpPr bwMode="auto">
          <a:xfrm>
            <a:off x="457200" y="1219200"/>
            <a:ext cx="7848600" cy="4433888"/>
            <a:chOff x="288" y="1200"/>
            <a:chExt cx="4944" cy="2793"/>
          </a:xfrm>
        </p:grpSpPr>
        <p:pic>
          <p:nvPicPr>
            <p:cNvPr id="28677" name="Picture 4" descr="im">
              <a:extLst>
                <a:ext uri="{FF2B5EF4-FFF2-40B4-BE49-F238E27FC236}">
                  <a16:creationId xmlns:a16="http://schemas.microsoft.com/office/drawing/2014/main" id="{5EE4349D-906C-0F4E-B13C-DBCB729F43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" y="1200"/>
              <a:ext cx="4944" cy="27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678" name="Rectangle 5">
              <a:extLst>
                <a:ext uri="{FF2B5EF4-FFF2-40B4-BE49-F238E27FC236}">
                  <a16:creationId xmlns:a16="http://schemas.microsoft.com/office/drawing/2014/main" id="{E1959AA5-CEEE-CF4E-8F3B-DC566C833A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" y="1632"/>
              <a:ext cx="432" cy="235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fr-FR" altLang="fr-FR" sz="2000">
                <a:latin typeface="Times New Roman" panose="02020603050405020304" pitchFamily="18" charset="0"/>
              </a:endParaRPr>
            </a:p>
          </p:txBody>
        </p:sp>
        <p:sp>
          <p:nvSpPr>
            <p:cNvPr id="28679" name="Rectangle 6">
              <a:extLst>
                <a:ext uri="{FF2B5EF4-FFF2-40B4-BE49-F238E27FC236}">
                  <a16:creationId xmlns:a16="http://schemas.microsoft.com/office/drawing/2014/main" id="{EABF6DF1-6002-3A49-9089-9813863CDD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2" y="1440"/>
              <a:ext cx="432" cy="25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fr-FR" altLang="fr-FR">
                <a:latin typeface="Times New Roman" panose="02020603050405020304" pitchFamily="18" charset="0"/>
              </a:endParaRPr>
            </a:p>
          </p:txBody>
        </p:sp>
        <p:sp>
          <p:nvSpPr>
            <p:cNvPr id="28680" name="Rectangle 7">
              <a:extLst>
                <a:ext uri="{FF2B5EF4-FFF2-40B4-BE49-F238E27FC236}">
                  <a16:creationId xmlns:a16="http://schemas.microsoft.com/office/drawing/2014/main" id="{48571025-BE3D-3346-B947-B4E39CC0A0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" y="1440"/>
              <a:ext cx="4272" cy="48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fr-FR" altLang="fr-FR" sz="2000">
                <a:latin typeface="Times New Roman" panose="02020603050405020304" pitchFamily="18" charset="0"/>
              </a:endParaRPr>
            </a:p>
          </p:txBody>
        </p:sp>
      </p:grpSp>
      <p:sp>
        <p:nvSpPr>
          <p:cNvPr id="28675" name="Line 8">
            <a:extLst>
              <a:ext uri="{FF2B5EF4-FFF2-40B4-BE49-F238E27FC236}">
                <a16:creationId xmlns:a16="http://schemas.microsoft.com/office/drawing/2014/main" id="{2E44BDAB-832C-7743-8D79-60CFBB386311}"/>
              </a:ext>
            </a:extLst>
          </p:cNvPr>
          <p:cNvSpPr>
            <a:spLocks noChangeShapeType="1"/>
          </p:cNvSpPr>
          <p:nvPr/>
        </p:nvSpPr>
        <p:spPr bwMode="auto">
          <a:xfrm>
            <a:off x="1752600" y="43434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8676" name="Line 9">
            <a:extLst>
              <a:ext uri="{FF2B5EF4-FFF2-40B4-BE49-F238E27FC236}">
                <a16:creationId xmlns:a16="http://schemas.microsoft.com/office/drawing/2014/main" id="{A4D51EF2-C29C-B14C-9A0F-B7DE7358CAC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981200" y="685800"/>
            <a:ext cx="2362200" cy="3657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80720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 Box 2">
            <a:extLst>
              <a:ext uri="{FF2B5EF4-FFF2-40B4-BE49-F238E27FC236}">
                <a16:creationId xmlns:a16="http://schemas.microsoft.com/office/drawing/2014/main" id="{F1030AE6-BB41-7149-8FCB-1C27BD83E1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3400" y="762000"/>
            <a:ext cx="100380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 dirty="0">
                <a:solidFill>
                  <a:srgbClr val="3130FE"/>
                </a:solidFill>
                <a:latin typeface="Times New Roman" panose="02020603050405020304" pitchFamily="18" charset="0"/>
              </a:rPr>
              <a:t>Alinéa</a:t>
            </a:r>
          </a:p>
        </p:txBody>
      </p:sp>
      <p:grpSp>
        <p:nvGrpSpPr>
          <p:cNvPr id="30722" name="Group 3">
            <a:extLst>
              <a:ext uri="{FF2B5EF4-FFF2-40B4-BE49-F238E27FC236}">
                <a16:creationId xmlns:a16="http://schemas.microsoft.com/office/drawing/2014/main" id="{F27A792E-AFFC-9446-9665-BC3F1444D5D5}"/>
              </a:ext>
            </a:extLst>
          </p:cNvPr>
          <p:cNvGrpSpPr>
            <a:grpSpLocks/>
          </p:cNvGrpSpPr>
          <p:nvPr/>
        </p:nvGrpSpPr>
        <p:grpSpPr bwMode="auto">
          <a:xfrm>
            <a:off x="457200" y="1295400"/>
            <a:ext cx="7848600" cy="4433888"/>
            <a:chOff x="288" y="1200"/>
            <a:chExt cx="4944" cy="2793"/>
          </a:xfrm>
        </p:grpSpPr>
        <p:pic>
          <p:nvPicPr>
            <p:cNvPr id="30725" name="Picture 4" descr="im">
              <a:extLst>
                <a:ext uri="{FF2B5EF4-FFF2-40B4-BE49-F238E27FC236}">
                  <a16:creationId xmlns:a16="http://schemas.microsoft.com/office/drawing/2014/main" id="{7D418AFF-F81D-1F40-8A21-00CE71F3194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" y="1200"/>
              <a:ext cx="4944" cy="27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26" name="Rectangle 5">
              <a:extLst>
                <a:ext uri="{FF2B5EF4-FFF2-40B4-BE49-F238E27FC236}">
                  <a16:creationId xmlns:a16="http://schemas.microsoft.com/office/drawing/2014/main" id="{C4C10740-F2DA-524E-B7FF-644233CD5D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" y="1632"/>
              <a:ext cx="432" cy="235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fr-FR" altLang="fr-FR" sz="2000">
                <a:latin typeface="Times New Roman" panose="02020603050405020304" pitchFamily="18" charset="0"/>
              </a:endParaRPr>
            </a:p>
          </p:txBody>
        </p:sp>
        <p:sp>
          <p:nvSpPr>
            <p:cNvPr id="30727" name="Rectangle 6">
              <a:extLst>
                <a:ext uri="{FF2B5EF4-FFF2-40B4-BE49-F238E27FC236}">
                  <a16:creationId xmlns:a16="http://schemas.microsoft.com/office/drawing/2014/main" id="{2DA30642-58C1-0D40-963C-5C904A7841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2" y="1440"/>
              <a:ext cx="432" cy="25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fr-FR" altLang="fr-FR">
                <a:latin typeface="Times New Roman" panose="02020603050405020304" pitchFamily="18" charset="0"/>
              </a:endParaRPr>
            </a:p>
          </p:txBody>
        </p:sp>
        <p:sp>
          <p:nvSpPr>
            <p:cNvPr id="30728" name="Rectangle 7">
              <a:extLst>
                <a:ext uri="{FF2B5EF4-FFF2-40B4-BE49-F238E27FC236}">
                  <a16:creationId xmlns:a16="http://schemas.microsoft.com/office/drawing/2014/main" id="{C4502BBA-1399-1948-AD02-781124981C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" y="1440"/>
              <a:ext cx="4272" cy="48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fr-FR" altLang="fr-FR" sz="2000">
                <a:latin typeface="Times New Roman" panose="02020603050405020304" pitchFamily="18" charset="0"/>
              </a:endParaRPr>
            </a:p>
          </p:txBody>
        </p:sp>
      </p:grpSp>
      <p:sp>
        <p:nvSpPr>
          <p:cNvPr id="30723" name="Line 8">
            <a:extLst>
              <a:ext uri="{FF2B5EF4-FFF2-40B4-BE49-F238E27FC236}">
                <a16:creationId xmlns:a16="http://schemas.microsoft.com/office/drawing/2014/main" id="{656B7EEA-8C0E-254F-AEDD-4EAF4648AB37}"/>
              </a:ext>
            </a:extLst>
          </p:cNvPr>
          <p:cNvSpPr>
            <a:spLocks noChangeShapeType="1"/>
          </p:cNvSpPr>
          <p:nvPr/>
        </p:nvSpPr>
        <p:spPr bwMode="auto">
          <a:xfrm>
            <a:off x="1752600" y="4419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0724" name="Line 9">
            <a:extLst>
              <a:ext uri="{FF2B5EF4-FFF2-40B4-BE49-F238E27FC236}">
                <a16:creationId xmlns:a16="http://schemas.microsoft.com/office/drawing/2014/main" id="{EFDCC2E6-ED0D-7947-93BD-97CE40C7608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981200" y="990600"/>
            <a:ext cx="2286000" cy="3429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38067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 Box 2">
            <a:extLst>
              <a:ext uri="{FF2B5EF4-FFF2-40B4-BE49-F238E27FC236}">
                <a16:creationId xmlns:a16="http://schemas.microsoft.com/office/drawing/2014/main" id="{C375C8DA-C619-EC4A-B4D2-27DF60711F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381000"/>
            <a:ext cx="3190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>
                <a:solidFill>
                  <a:srgbClr val="3130FE"/>
                </a:solidFill>
                <a:latin typeface="Times New Roman" panose="02020603050405020304" pitchFamily="18" charset="0"/>
              </a:rPr>
              <a:t>?</a:t>
            </a:r>
          </a:p>
        </p:txBody>
      </p:sp>
      <p:pic>
        <p:nvPicPr>
          <p:cNvPr id="32770" name="Picture 3" descr="im">
            <a:extLst>
              <a:ext uri="{FF2B5EF4-FFF2-40B4-BE49-F238E27FC236}">
                <a16:creationId xmlns:a16="http://schemas.microsoft.com/office/drawing/2014/main" id="{22E53D1F-2655-4340-B9B2-972C7B01DE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81113"/>
            <a:ext cx="7848600" cy="443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Rectangle 4">
            <a:extLst>
              <a:ext uri="{FF2B5EF4-FFF2-40B4-BE49-F238E27FC236}">
                <a16:creationId xmlns:a16="http://schemas.microsoft.com/office/drawing/2014/main" id="{D42B5E6A-7749-4740-89A7-1D43041FC3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4024313"/>
            <a:ext cx="6781800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fr-FR" altLang="fr-FR" sz="2000">
              <a:latin typeface="Times New Roman" panose="02020603050405020304" pitchFamily="18" charset="0"/>
            </a:endParaRPr>
          </a:p>
        </p:txBody>
      </p:sp>
      <p:sp>
        <p:nvSpPr>
          <p:cNvPr id="32773" name="Rectangle 6">
            <a:extLst>
              <a:ext uri="{FF2B5EF4-FFF2-40B4-BE49-F238E27FC236}">
                <a16:creationId xmlns:a16="http://schemas.microsoft.com/office/drawing/2014/main" id="{ACB54DA3-DE6F-A64F-8121-F7B304C8E0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3338513"/>
            <a:ext cx="6781800" cy="1524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fr-FR" altLang="fr-FR" sz="2000">
              <a:latin typeface="Times New Roman" panose="02020603050405020304" pitchFamily="18" charset="0"/>
            </a:endParaRPr>
          </a:p>
        </p:txBody>
      </p:sp>
      <p:sp>
        <p:nvSpPr>
          <p:cNvPr id="32774" name="Text Box 7">
            <a:extLst>
              <a:ext uri="{FF2B5EF4-FFF2-40B4-BE49-F238E27FC236}">
                <a16:creationId xmlns:a16="http://schemas.microsoft.com/office/drawing/2014/main" id="{2743F46B-3029-3B42-AA7C-CE11CCA076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57200"/>
            <a:ext cx="3190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>
                <a:solidFill>
                  <a:srgbClr val="3130FE"/>
                </a:solidFill>
                <a:latin typeface="Times New Roman" panose="02020603050405020304" pitchFamily="18" charset="0"/>
              </a:rPr>
              <a:t>?</a:t>
            </a:r>
          </a:p>
        </p:txBody>
      </p:sp>
      <p:sp>
        <p:nvSpPr>
          <p:cNvPr id="32775" name="Line 8">
            <a:extLst>
              <a:ext uri="{FF2B5EF4-FFF2-40B4-BE49-F238E27FC236}">
                <a16:creationId xmlns:a16="http://schemas.microsoft.com/office/drawing/2014/main" id="{7ECD36A8-D355-AC49-BEDE-9E298A406D2B}"/>
              </a:ext>
            </a:extLst>
          </p:cNvPr>
          <p:cNvSpPr>
            <a:spLocks noChangeShapeType="1"/>
          </p:cNvSpPr>
          <p:nvPr/>
        </p:nvSpPr>
        <p:spPr bwMode="auto">
          <a:xfrm>
            <a:off x="7228114" y="914399"/>
            <a:ext cx="10886" cy="3262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9" name="Line 8">
            <a:extLst>
              <a:ext uri="{FF2B5EF4-FFF2-40B4-BE49-F238E27FC236}">
                <a16:creationId xmlns:a16="http://schemas.microsoft.com/office/drawing/2014/main" id="{81331D95-3B44-D648-80E8-6F597028D8AE}"/>
              </a:ext>
            </a:extLst>
          </p:cNvPr>
          <p:cNvSpPr>
            <a:spLocks noChangeShapeType="1"/>
          </p:cNvSpPr>
          <p:nvPr/>
        </p:nvSpPr>
        <p:spPr bwMode="auto">
          <a:xfrm>
            <a:off x="1981200" y="838200"/>
            <a:ext cx="10886" cy="25765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83169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2">
            <a:extLst>
              <a:ext uri="{FF2B5EF4-FFF2-40B4-BE49-F238E27FC236}">
                <a16:creationId xmlns:a16="http://schemas.microsoft.com/office/drawing/2014/main" id="{CD14E49F-872A-3C4C-BD16-D7330690FF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381000"/>
            <a:ext cx="24114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>
                <a:solidFill>
                  <a:srgbClr val="3130FE"/>
                </a:solidFill>
                <a:latin typeface="Times New Roman" panose="02020603050405020304" pitchFamily="18" charset="0"/>
              </a:rPr>
              <a:t>Espacement avant</a:t>
            </a:r>
          </a:p>
        </p:txBody>
      </p:sp>
      <p:pic>
        <p:nvPicPr>
          <p:cNvPr id="34818" name="Picture 3" descr="im">
            <a:extLst>
              <a:ext uri="{FF2B5EF4-FFF2-40B4-BE49-F238E27FC236}">
                <a16:creationId xmlns:a16="http://schemas.microsoft.com/office/drawing/2014/main" id="{7CE21D41-5937-624B-8184-58952E45D4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19200"/>
            <a:ext cx="7848600" cy="443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Rectangle 4">
            <a:extLst>
              <a:ext uri="{FF2B5EF4-FFF2-40B4-BE49-F238E27FC236}">
                <a16:creationId xmlns:a16="http://schemas.microsoft.com/office/drawing/2014/main" id="{F9102504-FA36-4E4A-B10D-7E37E371DB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3962400"/>
            <a:ext cx="6781800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fr-FR" altLang="fr-FR" sz="2000">
              <a:latin typeface="Times New Roman" panose="02020603050405020304" pitchFamily="18" charset="0"/>
            </a:endParaRPr>
          </a:p>
        </p:txBody>
      </p:sp>
      <p:sp>
        <p:nvSpPr>
          <p:cNvPr id="34821" name="Rectangle 6">
            <a:extLst>
              <a:ext uri="{FF2B5EF4-FFF2-40B4-BE49-F238E27FC236}">
                <a16:creationId xmlns:a16="http://schemas.microsoft.com/office/drawing/2014/main" id="{98517233-0B04-4F4B-90A6-ED813538AD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3276600"/>
            <a:ext cx="6781800" cy="1524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fr-FR" altLang="fr-FR" sz="2000">
              <a:latin typeface="Times New Roman" panose="02020603050405020304" pitchFamily="18" charset="0"/>
            </a:endParaRPr>
          </a:p>
        </p:txBody>
      </p:sp>
      <p:sp>
        <p:nvSpPr>
          <p:cNvPr id="34822" name="Text Box 7">
            <a:extLst>
              <a:ext uri="{FF2B5EF4-FFF2-40B4-BE49-F238E27FC236}">
                <a16:creationId xmlns:a16="http://schemas.microsoft.com/office/drawing/2014/main" id="{1E50111C-4BBE-9E4E-AD38-93F621AE37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29400" y="381000"/>
            <a:ext cx="23955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400">
                <a:solidFill>
                  <a:srgbClr val="3130FE"/>
                </a:solidFill>
                <a:latin typeface="Times New Roman" panose="02020603050405020304" pitchFamily="18" charset="0"/>
              </a:rPr>
              <a:t>Espacement après</a:t>
            </a:r>
          </a:p>
        </p:txBody>
      </p:sp>
      <p:sp>
        <p:nvSpPr>
          <p:cNvPr id="34823" name="Line 8">
            <a:extLst>
              <a:ext uri="{FF2B5EF4-FFF2-40B4-BE49-F238E27FC236}">
                <a16:creationId xmlns:a16="http://schemas.microsoft.com/office/drawing/2014/main" id="{861A63FA-55D5-014E-BED5-3A5BE4ED044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162800" y="838200"/>
            <a:ext cx="0" cy="3276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9" name="Line 8">
            <a:extLst>
              <a:ext uri="{FF2B5EF4-FFF2-40B4-BE49-F238E27FC236}">
                <a16:creationId xmlns:a16="http://schemas.microsoft.com/office/drawing/2014/main" id="{56727EFA-1B86-D446-BAEB-E26021FBCCF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057400" y="762000"/>
            <a:ext cx="0" cy="2590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5944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/>
              <a:t>Enseignements d’informatique :</a:t>
            </a:r>
            <a:br>
              <a:rPr lang="fr-FR" b="1" dirty="0"/>
            </a:br>
            <a:r>
              <a:rPr lang="fr-FR" b="1" dirty="0"/>
              <a:t>Quelques rappels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4E69DD3-ECD1-A742-8A8A-0262EF0F15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9048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2" descr="im">
            <a:extLst>
              <a:ext uri="{FF2B5EF4-FFF2-40B4-BE49-F238E27FC236}">
                <a16:creationId xmlns:a16="http://schemas.microsoft.com/office/drawing/2014/main" id="{E9A1750A-87B6-1649-9FE4-0D5FE3A32F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19200"/>
            <a:ext cx="7848600" cy="443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6" name="Rectangle 3">
            <a:extLst>
              <a:ext uri="{FF2B5EF4-FFF2-40B4-BE49-F238E27FC236}">
                <a16:creationId xmlns:a16="http://schemas.microsoft.com/office/drawing/2014/main" id="{4182AB47-A1D4-BA48-BDED-70173487F7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4648200"/>
            <a:ext cx="6781800" cy="762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fr-FR" altLang="fr-FR" sz="2000">
              <a:latin typeface="Times New Roman" panose="02020603050405020304" pitchFamily="18" charset="0"/>
            </a:endParaRPr>
          </a:p>
        </p:txBody>
      </p:sp>
      <p:sp>
        <p:nvSpPr>
          <p:cNvPr id="36867" name="Rectangle 4">
            <a:extLst>
              <a:ext uri="{FF2B5EF4-FFF2-40B4-BE49-F238E27FC236}">
                <a16:creationId xmlns:a16="http://schemas.microsoft.com/office/drawing/2014/main" id="{49477C85-3990-0F41-86F7-8A598B0342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4419600"/>
            <a:ext cx="6781800" cy="762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fr-FR" altLang="fr-FR" sz="2000">
              <a:latin typeface="Times New Roman" panose="02020603050405020304" pitchFamily="18" charset="0"/>
            </a:endParaRPr>
          </a:p>
        </p:txBody>
      </p:sp>
      <p:sp>
        <p:nvSpPr>
          <p:cNvPr id="36868" name="Text Box 5">
            <a:extLst>
              <a:ext uri="{FF2B5EF4-FFF2-40B4-BE49-F238E27FC236}">
                <a16:creationId xmlns:a16="http://schemas.microsoft.com/office/drawing/2014/main" id="{453B4DA9-4898-7342-874D-205A956CA5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29400" y="457200"/>
            <a:ext cx="3190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>
                <a:solidFill>
                  <a:srgbClr val="3130FE"/>
                </a:solidFill>
                <a:latin typeface="Times New Roman" panose="02020603050405020304" pitchFamily="18" charset="0"/>
              </a:rPr>
              <a:t>?</a:t>
            </a:r>
          </a:p>
        </p:txBody>
      </p:sp>
      <p:sp>
        <p:nvSpPr>
          <p:cNvPr id="36869" name="Line 6">
            <a:extLst>
              <a:ext uri="{FF2B5EF4-FFF2-40B4-BE49-F238E27FC236}">
                <a16:creationId xmlns:a16="http://schemas.microsoft.com/office/drawing/2014/main" id="{0F386927-F8B5-D543-979A-7568735EFE7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162800" y="381000"/>
            <a:ext cx="0" cy="403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6870" name="Rectangle 7">
            <a:extLst>
              <a:ext uri="{FF2B5EF4-FFF2-40B4-BE49-F238E27FC236}">
                <a16:creationId xmlns:a16="http://schemas.microsoft.com/office/drawing/2014/main" id="{141D918B-BF75-B942-ABFE-00A0C7D962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4876800"/>
            <a:ext cx="6781800" cy="762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fr-FR" altLang="fr-FR" sz="2000">
              <a:latin typeface="Times New Roman" panose="02020603050405020304" pitchFamily="18" charset="0"/>
            </a:endParaRPr>
          </a:p>
        </p:txBody>
      </p:sp>
      <p:sp>
        <p:nvSpPr>
          <p:cNvPr id="36871" name="Rectangle 8">
            <a:extLst>
              <a:ext uri="{FF2B5EF4-FFF2-40B4-BE49-F238E27FC236}">
                <a16:creationId xmlns:a16="http://schemas.microsoft.com/office/drawing/2014/main" id="{C821F4E6-76F0-2E4A-A620-1F538DD165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5105400"/>
            <a:ext cx="6781800" cy="762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fr-FR" altLang="fr-FR" sz="2000">
              <a:latin typeface="Times New Roman" panose="02020603050405020304" pitchFamily="18" charset="0"/>
            </a:endParaRPr>
          </a:p>
        </p:txBody>
      </p:sp>
      <p:sp>
        <p:nvSpPr>
          <p:cNvPr id="36872" name="Rectangle 9">
            <a:extLst>
              <a:ext uri="{FF2B5EF4-FFF2-40B4-BE49-F238E27FC236}">
                <a16:creationId xmlns:a16="http://schemas.microsoft.com/office/drawing/2014/main" id="{65AD3893-ACAB-9C41-8824-BFEFCED4F5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5334000"/>
            <a:ext cx="6781800" cy="762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fr-FR" altLang="fr-FR" sz="200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07730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2" descr="im">
            <a:extLst>
              <a:ext uri="{FF2B5EF4-FFF2-40B4-BE49-F238E27FC236}">
                <a16:creationId xmlns:a16="http://schemas.microsoft.com/office/drawing/2014/main" id="{E2199B77-4399-AC4C-8841-E1074D115D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95400"/>
            <a:ext cx="7848600" cy="443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4" name="Rectangle 3">
            <a:extLst>
              <a:ext uri="{FF2B5EF4-FFF2-40B4-BE49-F238E27FC236}">
                <a16:creationId xmlns:a16="http://schemas.microsoft.com/office/drawing/2014/main" id="{E0D2766A-1CE8-7345-B657-E9AA94F655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4724400"/>
            <a:ext cx="6781800" cy="762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fr-FR" altLang="fr-FR" sz="2000">
              <a:latin typeface="Times New Roman" panose="02020603050405020304" pitchFamily="18" charset="0"/>
            </a:endParaRPr>
          </a:p>
        </p:txBody>
      </p:sp>
      <p:sp>
        <p:nvSpPr>
          <p:cNvPr id="38915" name="Rectangle 4">
            <a:extLst>
              <a:ext uri="{FF2B5EF4-FFF2-40B4-BE49-F238E27FC236}">
                <a16:creationId xmlns:a16="http://schemas.microsoft.com/office/drawing/2014/main" id="{37DE7C4D-EDF1-6A4C-B857-8161B7DB2A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4495800"/>
            <a:ext cx="6781800" cy="762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fr-FR" altLang="fr-FR" sz="2000">
              <a:latin typeface="Times New Roman" panose="02020603050405020304" pitchFamily="18" charset="0"/>
            </a:endParaRPr>
          </a:p>
        </p:txBody>
      </p:sp>
      <p:sp>
        <p:nvSpPr>
          <p:cNvPr id="38916" name="Text Box 5">
            <a:extLst>
              <a:ext uri="{FF2B5EF4-FFF2-40B4-BE49-F238E27FC236}">
                <a16:creationId xmlns:a16="http://schemas.microsoft.com/office/drawing/2014/main" id="{B3B100B8-0F1E-3042-92C4-635FA3DE26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29400" y="609600"/>
            <a:ext cx="14874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>
                <a:solidFill>
                  <a:srgbClr val="3130FE"/>
                </a:solidFill>
                <a:latin typeface="Times New Roman" panose="02020603050405020304" pitchFamily="18" charset="0"/>
              </a:rPr>
              <a:t>Interlignes</a:t>
            </a:r>
          </a:p>
        </p:txBody>
      </p:sp>
      <p:sp>
        <p:nvSpPr>
          <p:cNvPr id="38917" name="Line 6">
            <a:extLst>
              <a:ext uri="{FF2B5EF4-FFF2-40B4-BE49-F238E27FC236}">
                <a16:creationId xmlns:a16="http://schemas.microsoft.com/office/drawing/2014/main" id="{7EA0DCEF-F514-B249-8567-19AFC8CBD2F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162800" y="1066800"/>
            <a:ext cx="0" cy="3429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8918" name="Rectangle 7">
            <a:extLst>
              <a:ext uri="{FF2B5EF4-FFF2-40B4-BE49-F238E27FC236}">
                <a16:creationId xmlns:a16="http://schemas.microsoft.com/office/drawing/2014/main" id="{D74B00DA-7C90-4547-945E-C1F1A5ACB6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4953000"/>
            <a:ext cx="6781800" cy="762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fr-FR" altLang="fr-FR" sz="2000">
              <a:latin typeface="Times New Roman" panose="02020603050405020304" pitchFamily="18" charset="0"/>
            </a:endParaRPr>
          </a:p>
        </p:txBody>
      </p:sp>
      <p:sp>
        <p:nvSpPr>
          <p:cNvPr id="38919" name="Rectangle 8">
            <a:extLst>
              <a:ext uri="{FF2B5EF4-FFF2-40B4-BE49-F238E27FC236}">
                <a16:creationId xmlns:a16="http://schemas.microsoft.com/office/drawing/2014/main" id="{4A82D233-AD2F-834A-B634-992A884518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5181600"/>
            <a:ext cx="6781800" cy="762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fr-FR" altLang="fr-FR" sz="2000">
              <a:latin typeface="Times New Roman" panose="02020603050405020304" pitchFamily="18" charset="0"/>
            </a:endParaRPr>
          </a:p>
        </p:txBody>
      </p:sp>
      <p:sp>
        <p:nvSpPr>
          <p:cNvPr id="38920" name="Rectangle 9">
            <a:extLst>
              <a:ext uri="{FF2B5EF4-FFF2-40B4-BE49-F238E27FC236}">
                <a16:creationId xmlns:a16="http://schemas.microsoft.com/office/drawing/2014/main" id="{FBDC2D7A-9896-EB41-BE60-AACA5BF343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5410200"/>
            <a:ext cx="6781800" cy="762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fr-FR" altLang="fr-FR" sz="200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42324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 Box 2">
            <a:extLst>
              <a:ext uri="{FF2B5EF4-FFF2-40B4-BE49-F238E27FC236}">
                <a16:creationId xmlns:a16="http://schemas.microsoft.com/office/drawing/2014/main" id="{37EA10AA-052C-4647-9696-C3E4B7D37C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34200" y="304800"/>
            <a:ext cx="1835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>
                <a:latin typeface="Times New Roman" panose="02020603050405020304" pitchFamily="18" charset="0"/>
              </a:rPr>
              <a:t>Alignement ?</a:t>
            </a:r>
          </a:p>
        </p:txBody>
      </p:sp>
      <p:pic>
        <p:nvPicPr>
          <p:cNvPr id="40962" name="Picture 3" descr="im">
            <a:extLst>
              <a:ext uri="{FF2B5EF4-FFF2-40B4-BE49-F238E27FC236}">
                <a16:creationId xmlns:a16="http://schemas.microsoft.com/office/drawing/2014/main" id="{6E83B999-289F-0144-9E0C-902ACB9EED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19200"/>
            <a:ext cx="7848600" cy="443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Line 4">
            <a:extLst>
              <a:ext uri="{FF2B5EF4-FFF2-40B4-BE49-F238E27FC236}">
                <a16:creationId xmlns:a16="http://schemas.microsoft.com/office/drawing/2014/main" id="{972CBC85-3203-D649-9895-629D4A1F079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191000" y="381000"/>
            <a:ext cx="2590800" cy="2362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0964" name="Line 5">
            <a:extLst>
              <a:ext uri="{FF2B5EF4-FFF2-40B4-BE49-F238E27FC236}">
                <a16:creationId xmlns:a16="http://schemas.microsoft.com/office/drawing/2014/main" id="{69EF0FCF-30FB-A84B-B1E3-52C2EC83131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29200" y="381000"/>
            <a:ext cx="1752600" cy="3200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0965" name="Line 6">
            <a:extLst>
              <a:ext uri="{FF2B5EF4-FFF2-40B4-BE49-F238E27FC236}">
                <a16:creationId xmlns:a16="http://schemas.microsoft.com/office/drawing/2014/main" id="{6EC81810-1470-7D49-9787-D86936A433F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096000" y="381000"/>
            <a:ext cx="685800" cy="419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85494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2" descr="im">
            <a:extLst>
              <a:ext uri="{FF2B5EF4-FFF2-40B4-BE49-F238E27FC236}">
                <a16:creationId xmlns:a16="http://schemas.microsoft.com/office/drawing/2014/main" id="{B1EE0009-BEF7-5141-AE8A-C3D64C8CFF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95400"/>
            <a:ext cx="7848600" cy="443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0" name="Text Box 3">
            <a:extLst>
              <a:ext uri="{FF2B5EF4-FFF2-40B4-BE49-F238E27FC236}">
                <a16:creationId xmlns:a16="http://schemas.microsoft.com/office/drawing/2014/main" id="{B9573AE3-1DDF-E64B-A67E-79479BAC93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0" y="609600"/>
            <a:ext cx="2546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400">
                <a:solidFill>
                  <a:srgbClr val="3130FE"/>
                </a:solidFill>
                <a:latin typeface="Times New Roman" panose="02020603050405020304" pitchFamily="18" charset="0"/>
              </a:rPr>
              <a:t>Alignement justifié</a:t>
            </a:r>
          </a:p>
        </p:txBody>
      </p:sp>
      <p:sp>
        <p:nvSpPr>
          <p:cNvPr id="43011" name="Line 4">
            <a:extLst>
              <a:ext uri="{FF2B5EF4-FFF2-40B4-BE49-F238E27FC236}">
                <a16:creationId xmlns:a16="http://schemas.microsoft.com/office/drawing/2014/main" id="{AE22E93B-2716-A646-B40D-D959DB5E175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867400" y="1066800"/>
            <a:ext cx="609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3012" name="Line 5">
            <a:extLst>
              <a:ext uri="{FF2B5EF4-FFF2-40B4-BE49-F238E27FC236}">
                <a16:creationId xmlns:a16="http://schemas.microsoft.com/office/drawing/2014/main" id="{57D9448C-A702-0B43-A6CF-DE2B54207C3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524000" y="4800600"/>
            <a:ext cx="5334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3013" name="Text Box 6">
            <a:extLst>
              <a:ext uri="{FF2B5EF4-FFF2-40B4-BE49-F238E27FC236}">
                <a16:creationId xmlns:a16="http://schemas.microsoft.com/office/drawing/2014/main" id="{7E84036F-0B43-9445-8586-CB255A7F4F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5791200"/>
            <a:ext cx="2773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400">
                <a:solidFill>
                  <a:srgbClr val="3130FE"/>
                </a:solidFill>
                <a:latin typeface="Times New Roman" panose="02020603050405020304" pitchFamily="18" charset="0"/>
              </a:rPr>
              <a:t>Alignement à gauche</a:t>
            </a:r>
          </a:p>
        </p:txBody>
      </p:sp>
      <p:sp>
        <p:nvSpPr>
          <p:cNvPr id="43014" name="Text Box 7">
            <a:extLst>
              <a:ext uri="{FF2B5EF4-FFF2-40B4-BE49-F238E27FC236}">
                <a16:creationId xmlns:a16="http://schemas.microsoft.com/office/drawing/2014/main" id="{A8B43C44-B10F-454E-A51D-C7387493D0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7000" y="1828800"/>
            <a:ext cx="16986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400">
                <a:solidFill>
                  <a:srgbClr val="3130FE"/>
                </a:solidFill>
                <a:latin typeface="Times New Roman" panose="02020603050405020304" pitchFamily="18" charset="0"/>
              </a:rPr>
              <a:t>Alignement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400">
                <a:solidFill>
                  <a:srgbClr val="3130FE"/>
                </a:solidFill>
                <a:latin typeface="Times New Roman" panose="02020603050405020304" pitchFamily="18" charset="0"/>
              </a:rPr>
              <a:t>à droite</a:t>
            </a:r>
          </a:p>
        </p:txBody>
      </p:sp>
      <p:sp>
        <p:nvSpPr>
          <p:cNvPr id="43015" name="Line 8">
            <a:extLst>
              <a:ext uri="{FF2B5EF4-FFF2-40B4-BE49-F238E27FC236}">
                <a16:creationId xmlns:a16="http://schemas.microsoft.com/office/drawing/2014/main" id="{5C84A664-3E25-4842-9172-2E94E4FF489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315200" y="2362200"/>
            <a:ext cx="3810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70551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1BA7D0E-7CC4-F74B-B313-AB0B30A78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7C8E4C6-2046-E84A-B5A7-B4E54BE05E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1540" y="509666"/>
            <a:ext cx="6917961" cy="5355274"/>
          </a:xfrm>
          <a:prstGeom prst="rect">
            <a:avLst/>
          </a:prstGeom>
        </p:spPr>
      </p:pic>
      <p:sp>
        <p:nvSpPr>
          <p:cNvPr id="6" name="Text Box 7">
            <a:extLst>
              <a:ext uri="{FF2B5EF4-FFF2-40B4-BE49-F238E27FC236}">
                <a16:creationId xmlns:a16="http://schemas.microsoft.com/office/drawing/2014/main" id="{66E73A34-C507-6046-B2C2-D02E0B9508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313" y="1922666"/>
            <a:ext cx="996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2400" dirty="0">
                <a:solidFill>
                  <a:schemeClr val="accent1"/>
                </a:solidFill>
                <a:latin typeface="Times New Roman" panose="02020603050405020304" pitchFamily="18" charset="0"/>
              </a:rPr>
              <a:t>Alinéa</a:t>
            </a:r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081289A8-6BF9-4344-8FEB-CEE0A3DDFD44}"/>
              </a:ext>
            </a:extLst>
          </p:cNvPr>
          <p:cNvCxnSpPr>
            <a:stCxn id="6" idx="3"/>
          </p:cNvCxnSpPr>
          <p:nvPr/>
        </p:nvCxnSpPr>
        <p:spPr>
          <a:xfrm>
            <a:off x="1230263" y="2151266"/>
            <a:ext cx="446137" cy="41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91362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2B742D-6EE7-FC4A-AB83-ED18267C96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Uniformisation et gestion de Plan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14BC599-3D96-FE41-B9DA-150ABA761D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Comment uniformiser la présentation d’un document ?</a:t>
            </a:r>
          </a:p>
          <a:p>
            <a:r>
              <a:rPr lang="fr-FR" dirty="0"/>
              <a:t>Réponse = en  définissant les caractéristiques des paragraphes via le style du paragraphe qui lui est appliqué</a:t>
            </a:r>
            <a:br>
              <a:rPr lang="fr-FR" dirty="0"/>
            </a:br>
            <a:r>
              <a:rPr lang="fr-FR" dirty="0"/>
              <a:t>(et non pas paragraphe par paragraphe)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9D7DBD6-8C19-F747-BC68-D351F3D09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25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07454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im">
            <a:extLst>
              <a:ext uri="{FF2B5EF4-FFF2-40B4-BE49-F238E27FC236}">
                <a16:creationId xmlns:a16="http://schemas.microsoft.com/office/drawing/2014/main" id="{96822A2F-CD86-3F4F-B988-BF87AD7868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19200"/>
            <a:ext cx="7823200" cy="450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4" name="Rectangle 3">
            <a:extLst>
              <a:ext uri="{FF2B5EF4-FFF2-40B4-BE49-F238E27FC236}">
                <a16:creationId xmlns:a16="http://schemas.microsoft.com/office/drawing/2014/main" id="{325DE616-F529-BC49-A8B6-2042EE264F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1981200"/>
            <a:ext cx="685800" cy="37338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fr-FR" altLang="fr-FR" sz="2000">
                <a:latin typeface="Times New Roman" panose="02020603050405020304" pitchFamily="18" charset="0"/>
              </a:rPr>
              <a:t>Gauche</a:t>
            </a:r>
          </a:p>
        </p:txBody>
      </p:sp>
      <p:sp>
        <p:nvSpPr>
          <p:cNvPr id="18435" name="Rectangle 4">
            <a:extLst>
              <a:ext uri="{FF2B5EF4-FFF2-40B4-BE49-F238E27FC236}">
                <a16:creationId xmlns:a16="http://schemas.microsoft.com/office/drawing/2014/main" id="{9DD72A60-CD1D-0244-BE02-E7BB5D5839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2800" y="1905000"/>
            <a:ext cx="685800" cy="38100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fr-FR" altLang="fr-FR" sz="2000">
                <a:latin typeface="Times New Roman" panose="02020603050405020304" pitchFamily="18" charset="0"/>
              </a:rPr>
              <a:t>Droite</a:t>
            </a:r>
            <a:endParaRPr lang="fr-FR" altLang="fr-FR">
              <a:latin typeface="Times New Roman" panose="02020603050405020304" pitchFamily="18" charset="0"/>
            </a:endParaRPr>
          </a:p>
        </p:txBody>
      </p:sp>
      <p:sp>
        <p:nvSpPr>
          <p:cNvPr id="18436" name="Rectangle 5">
            <a:extLst>
              <a:ext uri="{FF2B5EF4-FFF2-40B4-BE49-F238E27FC236}">
                <a16:creationId xmlns:a16="http://schemas.microsoft.com/office/drawing/2014/main" id="{921E3818-6886-CC4A-A91D-C1448AA843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1676400"/>
            <a:ext cx="6781800" cy="7620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fr-FR" altLang="fr-FR" sz="2000">
                <a:latin typeface="Times New Roman" panose="02020603050405020304" pitchFamily="18" charset="0"/>
              </a:rPr>
              <a:t>Haut</a:t>
            </a:r>
          </a:p>
        </p:txBody>
      </p:sp>
      <p:sp>
        <p:nvSpPr>
          <p:cNvPr id="18437" name="Line 6">
            <a:extLst>
              <a:ext uri="{FF2B5EF4-FFF2-40B4-BE49-F238E27FC236}">
                <a16:creationId xmlns:a16="http://schemas.microsoft.com/office/drawing/2014/main" id="{D1AB5F32-CC22-D948-BE04-A026B2E96C8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876800" y="838200"/>
            <a:ext cx="10668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8438" name="Text Box 7">
            <a:extLst>
              <a:ext uri="{FF2B5EF4-FFF2-40B4-BE49-F238E27FC236}">
                <a16:creationId xmlns:a16="http://schemas.microsoft.com/office/drawing/2014/main" id="{24F5598C-D33F-B740-AEF3-BA66CA6A17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6325" y="509588"/>
            <a:ext cx="3190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>
                <a:latin typeface="Times New Roman" panose="02020603050405020304" pitchFamily="18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4781424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im">
            <a:extLst>
              <a:ext uri="{FF2B5EF4-FFF2-40B4-BE49-F238E27FC236}">
                <a16:creationId xmlns:a16="http://schemas.microsoft.com/office/drawing/2014/main" id="{96822A2F-CD86-3F4F-B988-BF87AD7868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19200"/>
            <a:ext cx="7823200" cy="450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4" name="Rectangle 3">
            <a:extLst>
              <a:ext uri="{FF2B5EF4-FFF2-40B4-BE49-F238E27FC236}">
                <a16:creationId xmlns:a16="http://schemas.microsoft.com/office/drawing/2014/main" id="{325DE616-F529-BC49-A8B6-2042EE264F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1981200"/>
            <a:ext cx="685800" cy="37338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fr-FR" altLang="fr-FR" sz="2000">
                <a:latin typeface="Times New Roman" panose="02020603050405020304" pitchFamily="18" charset="0"/>
              </a:rPr>
              <a:t>Gauche</a:t>
            </a:r>
          </a:p>
        </p:txBody>
      </p:sp>
      <p:sp>
        <p:nvSpPr>
          <p:cNvPr id="18435" name="Rectangle 4">
            <a:extLst>
              <a:ext uri="{FF2B5EF4-FFF2-40B4-BE49-F238E27FC236}">
                <a16:creationId xmlns:a16="http://schemas.microsoft.com/office/drawing/2014/main" id="{9DD72A60-CD1D-0244-BE02-E7BB5D5839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2800" y="1905000"/>
            <a:ext cx="685800" cy="38100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fr-FR" altLang="fr-FR" sz="2000">
                <a:latin typeface="Times New Roman" panose="02020603050405020304" pitchFamily="18" charset="0"/>
              </a:rPr>
              <a:t>Droite</a:t>
            </a:r>
            <a:endParaRPr lang="fr-FR" altLang="fr-FR">
              <a:latin typeface="Times New Roman" panose="02020603050405020304" pitchFamily="18" charset="0"/>
            </a:endParaRPr>
          </a:p>
        </p:txBody>
      </p:sp>
      <p:sp>
        <p:nvSpPr>
          <p:cNvPr id="18436" name="Rectangle 5">
            <a:extLst>
              <a:ext uri="{FF2B5EF4-FFF2-40B4-BE49-F238E27FC236}">
                <a16:creationId xmlns:a16="http://schemas.microsoft.com/office/drawing/2014/main" id="{921E3818-6886-CC4A-A91D-C1448AA843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1676400"/>
            <a:ext cx="6781800" cy="7620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fr-FR" altLang="fr-FR" sz="2000">
                <a:latin typeface="Times New Roman" panose="02020603050405020304" pitchFamily="18" charset="0"/>
              </a:rPr>
              <a:t>Haut</a:t>
            </a:r>
          </a:p>
        </p:txBody>
      </p:sp>
      <p:sp>
        <p:nvSpPr>
          <p:cNvPr id="18437" name="Line 6">
            <a:extLst>
              <a:ext uri="{FF2B5EF4-FFF2-40B4-BE49-F238E27FC236}">
                <a16:creationId xmlns:a16="http://schemas.microsoft.com/office/drawing/2014/main" id="{D1AB5F32-CC22-D948-BE04-A026B2E96C8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876800" y="838200"/>
            <a:ext cx="10668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8438" name="Text Box 7">
            <a:extLst>
              <a:ext uri="{FF2B5EF4-FFF2-40B4-BE49-F238E27FC236}">
                <a16:creationId xmlns:a16="http://schemas.microsoft.com/office/drawing/2014/main" id="{24F5598C-D33F-B740-AEF3-BA66CA6A17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6325" y="509588"/>
            <a:ext cx="3190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>
                <a:latin typeface="Times New Roman" panose="02020603050405020304" pitchFamily="18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4991330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im">
            <a:extLst>
              <a:ext uri="{FF2B5EF4-FFF2-40B4-BE49-F238E27FC236}">
                <a16:creationId xmlns:a16="http://schemas.microsoft.com/office/drawing/2014/main" id="{C14D4A9C-5B27-F545-86EE-4A37D8AD1F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81113"/>
            <a:ext cx="7848600" cy="443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2" name="Rectangle 3">
            <a:extLst>
              <a:ext uri="{FF2B5EF4-FFF2-40B4-BE49-F238E27FC236}">
                <a16:creationId xmlns:a16="http://schemas.microsoft.com/office/drawing/2014/main" id="{8AA92A2E-BEA6-7F49-A6F4-7AE88F905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1966913"/>
            <a:ext cx="685800" cy="37338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fr-FR" altLang="fr-FR" sz="2000">
                <a:latin typeface="Times New Roman" panose="02020603050405020304" pitchFamily="18" charset="0"/>
              </a:rPr>
              <a:t>Gauche</a:t>
            </a:r>
          </a:p>
        </p:txBody>
      </p:sp>
      <p:sp>
        <p:nvSpPr>
          <p:cNvPr id="20483" name="Rectangle 4">
            <a:extLst>
              <a:ext uri="{FF2B5EF4-FFF2-40B4-BE49-F238E27FC236}">
                <a16:creationId xmlns:a16="http://schemas.microsoft.com/office/drawing/2014/main" id="{E7DD6147-B03D-6147-B0B0-353394B274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2800" y="1662113"/>
            <a:ext cx="685800" cy="40386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fr-FR" altLang="fr-FR" sz="2000">
                <a:latin typeface="Times New Roman" panose="02020603050405020304" pitchFamily="18" charset="0"/>
              </a:rPr>
              <a:t>Droite</a:t>
            </a:r>
            <a:endParaRPr lang="fr-FR" altLang="fr-FR">
              <a:latin typeface="Times New Roman" panose="02020603050405020304" pitchFamily="18" charset="0"/>
            </a:endParaRPr>
          </a:p>
        </p:txBody>
      </p:sp>
      <p:sp>
        <p:nvSpPr>
          <p:cNvPr id="20484" name="Rectangle 5">
            <a:extLst>
              <a:ext uri="{FF2B5EF4-FFF2-40B4-BE49-F238E27FC236}">
                <a16:creationId xmlns:a16="http://schemas.microsoft.com/office/drawing/2014/main" id="{713CB8CD-EE7D-D543-BB6F-A77BD57F9D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1662113"/>
            <a:ext cx="6781800" cy="7620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fr-FR" altLang="fr-FR" sz="2000">
                <a:latin typeface="Times New Roman" panose="02020603050405020304" pitchFamily="18" charset="0"/>
              </a:rPr>
              <a:t>Haut</a:t>
            </a:r>
          </a:p>
        </p:txBody>
      </p:sp>
      <p:sp>
        <p:nvSpPr>
          <p:cNvPr id="20485" name="Line 6">
            <a:extLst>
              <a:ext uri="{FF2B5EF4-FFF2-40B4-BE49-F238E27FC236}">
                <a16:creationId xmlns:a16="http://schemas.microsoft.com/office/drawing/2014/main" id="{6E2918F2-8E12-094C-8AE9-AF7790B4E26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800600" y="900113"/>
            <a:ext cx="10668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0486" name="Text Box 7">
            <a:extLst>
              <a:ext uri="{FF2B5EF4-FFF2-40B4-BE49-F238E27FC236}">
                <a16:creationId xmlns:a16="http://schemas.microsoft.com/office/drawing/2014/main" id="{0B863679-A6C8-AA45-8D54-35D517CD17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9800" y="457200"/>
            <a:ext cx="1165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fr-FR" altLang="fr-FR" b="1">
                <a:solidFill>
                  <a:srgbClr val="3130FE"/>
                </a:solidFill>
                <a:latin typeface="Times New Roman" panose="02020603050405020304" pitchFamily="18" charset="0"/>
              </a:rPr>
              <a:t>Marges</a:t>
            </a:r>
            <a:endParaRPr lang="fr-FR" altLang="fr-FR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59853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A205891C-3D9D-8543-BC3C-62FB9F321E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3923" y="899410"/>
            <a:ext cx="6815698" cy="5237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773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73574" y="0"/>
            <a:ext cx="6837449" cy="1325563"/>
          </a:xfrm>
        </p:spPr>
        <p:txBody>
          <a:bodyPr/>
          <a:lstStyle/>
          <a:p>
            <a:r>
              <a:rPr lang="fr-FR" dirty="0"/>
              <a:t>Organisation des enseignements en informatique en licence</a:t>
            </a: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658630" y="1391654"/>
            <a:ext cx="7886700" cy="437219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fr-FR" sz="2200" b="0" kern="1200" cap="none" baseline="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>
                <a:solidFill>
                  <a:srgbClr val="236896"/>
                </a:solidFill>
              </a:rPr>
              <a:t>Enseignement </a:t>
            </a:r>
            <a:r>
              <a:rPr lang="fr-FR" b="1" dirty="0">
                <a:solidFill>
                  <a:srgbClr val="FF0000"/>
                </a:solidFill>
              </a:rPr>
              <a:t>obligatoire en L1</a:t>
            </a:r>
          </a:p>
          <a:p>
            <a:pPr lvl="1"/>
            <a:r>
              <a:rPr lang="fr-FR" b="1" dirty="0">
                <a:solidFill>
                  <a:srgbClr val="236896"/>
                </a:solidFill>
              </a:rPr>
              <a:t>Semestre 2 : </a:t>
            </a:r>
            <a:r>
              <a:rPr lang="fr-FR" dirty="0"/>
              <a:t>niveau standard </a:t>
            </a:r>
          </a:p>
          <a:p>
            <a:pPr lvl="2"/>
            <a:r>
              <a:rPr lang="fr-FR" dirty="0"/>
              <a:t>selon résultat du semestre 1 en </a:t>
            </a:r>
            <a:r>
              <a:rPr lang="fr-FR" b="1" dirty="0"/>
              <a:t>6 ou 10 semaines</a:t>
            </a:r>
          </a:p>
          <a:p>
            <a:pPr lvl="2"/>
            <a:r>
              <a:rPr lang="fr-FR" dirty="0"/>
              <a:t>Pas de changement d’organisation possible</a:t>
            </a:r>
          </a:p>
          <a:p>
            <a:pPr marL="457200" lvl="1" indent="0">
              <a:buNone/>
            </a:pPr>
            <a:endParaRPr lang="fr-FR" dirty="0"/>
          </a:p>
          <a:p>
            <a:r>
              <a:rPr lang="fr-FR" b="1" dirty="0">
                <a:solidFill>
                  <a:srgbClr val="236896"/>
                </a:solidFill>
              </a:rPr>
              <a:t>Enseignement </a:t>
            </a:r>
            <a:r>
              <a:rPr lang="fr-FR" b="1" dirty="0">
                <a:solidFill>
                  <a:srgbClr val="FF0000"/>
                </a:solidFill>
              </a:rPr>
              <a:t>optionnel en L2/L3</a:t>
            </a:r>
          </a:p>
          <a:p>
            <a:pPr lvl="1"/>
            <a:r>
              <a:rPr lang="fr-FR" b="1" dirty="0">
                <a:solidFill>
                  <a:srgbClr val="236896"/>
                </a:solidFill>
              </a:rPr>
              <a:t>Au choix ou selon niveau, </a:t>
            </a:r>
          </a:p>
          <a:p>
            <a:pPr lvl="2"/>
            <a:r>
              <a:rPr lang="fr-FR" b="1" dirty="0">
                <a:solidFill>
                  <a:srgbClr val="236896"/>
                </a:solidFill>
              </a:rPr>
              <a:t>enseignement généraliste d’approfondissement </a:t>
            </a:r>
            <a:r>
              <a:rPr lang="fr-FR" dirty="0"/>
              <a:t>(ou préparation certification)</a:t>
            </a:r>
            <a:endParaRPr lang="fr-FR" b="1" dirty="0">
              <a:solidFill>
                <a:srgbClr val="236896"/>
              </a:solidFill>
            </a:endParaRPr>
          </a:p>
          <a:p>
            <a:pPr lvl="2"/>
            <a:r>
              <a:rPr lang="fr-FR" b="1" dirty="0">
                <a:solidFill>
                  <a:srgbClr val="236896"/>
                </a:solidFill>
              </a:rPr>
              <a:t>enseignements spécialisés (appelé expert)</a:t>
            </a:r>
          </a:p>
          <a:p>
            <a:pPr lvl="3"/>
            <a:r>
              <a:rPr lang="fr-FR" dirty="0">
                <a:solidFill>
                  <a:srgbClr val="236896"/>
                </a:solidFill>
              </a:rPr>
              <a:t>Expertise valorisable dans la vie professionnelle</a:t>
            </a:r>
          </a:p>
          <a:p>
            <a:pPr lvl="3"/>
            <a:r>
              <a:rPr lang="fr-FR" dirty="0"/>
              <a:t>Thèmes : Web  (CSS/HTML),  Simulation/Tableaux de bord  (tableur), Document (</a:t>
            </a:r>
            <a:r>
              <a:rPr lang="fr-FR" dirty="0" err="1"/>
              <a:t>LaTeX</a:t>
            </a:r>
            <a:r>
              <a:rPr lang="fr-FR" dirty="0"/>
              <a:t>), Bases de données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7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753784" y="6356351"/>
            <a:ext cx="2057400" cy="365125"/>
          </a:xfrm>
        </p:spPr>
        <p:txBody>
          <a:bodyPr/>
          <a:lstStyle/>
          <a:p>
            <a:fld id="{9F5EB459-6BC5-9E4D-90D2-27C5E13D9F42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15068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87625" y="171470"/>
            <a:ext cx="6863399" cy="847861"/>
          </a:xfrm>
        </p:spPr>
        <p:txBody>
          <a:bodyPr/>
          <a:lstStyle/>
          <a:p>
            <a:r>
              <a:rPr lang="fr-FR" dirty="0"/>
              <a:t>Présence obligatoire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000" dirty="0"/>
              <a:t>pour réussir !</a:t>
            </a:r>
          </a:p>
          <a:p>
            <a:r>
              <a:rPr lang="fr-FR" sz="2000" dirty="0"/>
              <a:t>pénalités d’absence (lourde) à partir de la troisième absence non justifiée</a:t>
            </a:r>
          </a:p>
          <a:p>
            <a:pPr lvl="1"/>
            <a:r>
              <a:rPr lang="fr-FR" sz="2000" dirty="0">
                <a:solidFill>
                  <a:srgbClr val="0000FF"/>
                </a:solidFill>
              </a:rPr>
              <a:t>justifiez vos absences au plus vite auprès de votre enseignant ou du secrétariat</a:t>
            </a:r>
          </a:p>
          <a:p>
            <a:r>
              <a:rPr lang="fr-FR" sz="2000" dirty="0"/>
              <a:t>Possibilité de désinscription en cas de deux absences consécutives</a:t>
            </a:r>
          </a:p>
          <a:p>
            <a:pPr lvl="1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4</a:t>
            </a:fld>
            <a:endParaRPr lang="fr-FR"/>
          </a:p>
        </p:txBody>
      </p:sp>
      <p:pic>
        <p:nvPicPr>
          <p:cNvPr id="6" name="Picture 4" descr="Sans titre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418" y="3576818"/>
            <a:ext cx="5883108" cy="2524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81568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87625" y="171470"/>
            <a:ext cx="6863399" cy="847861"/>
          </a:xfrm>
        </p:spPr>
        <p:txBody>
          <a:bodyPr/>
          <a:lstStyle/>
          <a:p>
            <a:r>
              <a:rPr lang="fr-FR" dirty="0"/>
              <a:t>Changer de TD 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000" dirty="0"/>
              <a:t>Possible pendant les 3 premières semaines d’enseignement</a:t>
            </a:r>
            <a:br>
              <a:rPr lang="fr-FR" sz="2000" dirty="0"/>
            </a:br>
            <a:endParaRPr lang="fr-FR" sz="2000" dirty="0"/>
          </a:p>
          <a:p>
            <a:r>
              <a:rPr lang="fr-FR" sz="2000" dirty="0"/>
              <a:t>Pour Montpellier </a:t>
            </a:r>
          </a:p>
          <a:p>
            <a:pPr lvl="1"/>
            <a:r>
              <a:rPr lang="fr-FR" sz="2000" dirty="0"/>
              <a:t>Les changements se réalisent sur notre site de gestion de TD</a:t>
            </a:r>
          </a:p>
          <a:p>
            <a:pPr lvl="2"/>
            <a:r>
              <a:rPr lang="fr-FR" sz="2000" dirty="0"/>
              <a:t>accès via </a:t>
            </a:r>
            <a:r>
              <a:rPr lang="fr-FR" sz="2000" dirty="0">
                <a:hlinkClick r:id="rId3"/>
              </a:rPr>
              <a:t>https://www.univ-montp3.fr/miap/ens/info/</a:t>
            </a:r>
            <a:endParaRPr lang="fr-FR" sz="2000" dirty="0"/>
          </a:p>
          <a:p>
            <a:pPr lvl="2"/>
            <a:r>
              <a:rPr lang="fr-FR" sz="2000" dirty="0"/>
              <a:t>ou accès via ENT</a:t>
            </a:r>
          </a:p>
          <a:p>
            <a:pPr lvl="1"/>
            <a:r>
              <a:rPr lang="fr-FR" sz="2000" dirty="0"/>
              <a:t>Si souci, contactez le secrétariat MIAP</a:t>
            </a:r>
            <a:br>
              <a:rPr lang="fr-FR" sz="2000" dirty="0"/>
            </a:br>
            <a:endParaRPr lang="fr-FR" sz="2000" dirty="0"/>
          </a:p>
          <a:p>
            <a:r>
              <a:rPr lang="fr-FR" sz="2000" dirty="0"/>
              <a:t>Pour Béziers, </a:t>
            </a:r>
          </a:p>
          <a:p>
            <a:pPr lvl="1"/>
            <a:r>
              <a:rPr lang="fr-FR" sz="2000" dirty="0"/>
              <a:t>Contactez Mme </a:t>
            </a:r>
            <a:r>
              <a:rPr lang="fr-FR" sz="2000" dirty="0" err="1"/>
              <a:t>Serex</a:t>
            </a:r>
            <a:r>
              <a:rPr lang="fr-FR" sz="2000" dirty="0"/>
              <a:t> Erika (BU)</a:t>
            </a:r>
          </a:p>
          <a:p>
            <a:pPr lvl="1"/>
            <a:endParaRPr lang="fr-FR" sz="2000" dirty="0"/>
          </a:p>
          <a:p>
            <a:pPr lvl="1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7986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87625" y="171470"/>
            <a:ext cx="6863399" cy="847861"/>
          </a:xfrm>
        </p:spPr>
        <p:txBody>
          <a:bodyPr/>
          <a:lstStyle/>
          <a:p>
            <a:r>
              <a:rPr lang="fr-FR" dirty="0"/>
              <a:t>Une séance de TD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000" dirty="0"/>
              <a:t>Un TD par séance</a:t>
            </a:r>
          </a:p>
          <a:p>
            <a:pPr lvl="1"/>
            <a:r>
              <a:rPr lang="fr-FR" sz="2000" dirty="0"/>
              <a:t>Si pas fini, terminez-le avant la semaine suivante</a:t>
            </a:r>
            <a:br>
              <a:rPr lang="fr-FR" sz="2000" dirty="0"/>
            </a:br>
            <a:r>
              <a:rPr lang="fr-FR" sz="2000" dirty="0"/>
              <a:t>chez vous ou </a:t>
            </a:r>
            <a:br>
              <a:rPr lang="fr-FR" sz="2000" dirty="0"/>
            </a:br>
            <a:r>
              <a:rPr lang="fr-FR" sz="2000" dirty="0"/>
              <a:t>(</a:t>
            </a:r>
            <a:r>
              <a:rPr lang="fr-FR" sz="2000"/>
              <a:t>sur Montpellier) au </a:t>
            </a:r>
            <a:r>
              <a:rPr lang="fr-FR" sz="2000" dirty="0"/>
              <a:t>pavillon </a:t>
            </a:r>
            <a:r>
              <a:rPr lang="fr-FR" sz="2000"/>
              <a:t>informatique </a:t>
            </a:r>
            <a:br>
              <a:rPr lang="fr-FR" sz="2000"/>
            </a:br>
            <a:r>
              <a:rPr lang="fr-FR" sz="2000"/>
              <a:t>			(</a:t>
            </a:r>
            <a:r>
              <a:rPr lang="fr-FR" sz="2000" dirty="0"/>
              <a:t>ouverture 8h-19h45 du lundi au vendredi)</a:t>
            </a:r>
          </a:p>
          <a:p>
            <a:pPr lvl="1"/>
            <a:endParaRPr lang="fr-FR" sz="2000" dirty="0"/>
          </a:p>
          <a:p>
            <a:r>
              <a:rPr lang="fr-FR" sz="2000" dirty="0"/>
              <a:t>Les retards et départs anticipés </a:t>
            </a:r>
            <a:br>
              <a:rPr lang="fr-FR" sz="2000" dirty="0"/>
            </a:br>
            <a:r>
              <a:rPr lang="fr-FR" sz="2000" dirty="0"/>
              <a:t>                                  peuvent être considérés comme des absences</a:t>
            </a:r>
          </a:p>
          <a:p>
            <a:endParaRPr lang="fr-FR" sz="2000" dirty="0"/>
          </a:p>
          <a:p>
            <a:r>
              <a:rPr lang="fr-FR" sz="2000" dirty="0"/>
              <a:t>Concentrez-vous :</a:t>
            </a:r>
          </a:p>
          <a:p>
            <a:pPr lvl="1"/>
            <a:r>
              <a:rPr lang="fr-FR" sz="2000" dirty="0"/>
              <a:t>merci d’éteindre vos portables</a:t>
            </a:r>
          </a:p>
          <a:p>
            <a:pPr lvl="1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02216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7785" y="171470"/>
            <a:ext cx="6863399" cy="1123930"/>
          </a:xfrm>
        </p:spPr>
        <p:txBody>
          <a:bodyPr>
            <a:normAutofit/>
          </a:bodyPr>
          <a:lstStyle/>
          <a:p>
            <a:r>
              <a:rPr lang="fr-FR" dirty="0"/>
              <a:t>Modalités de contrôle des connaissances en standard</a:t>
            </a:r>
            <a:br>
              <a:rPr lang="fr-FR" dirty="0"/>
            </a:br>
            <a:r>
              <a:rPr lang="fr-FR" dirty="0"/>
              <a:t>= comme en stage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Evaluation 1 en contrôle continu</a:t>
            </a:r>
          </a:p>
          <a:p>
            <a:pPr lvl="1"/>
            <a:r>
              <a:rPr lang="fr-FR" dirty="0"/>
              <a:t>Tests Moodle : tout au long de l’enseignement (/5)</a:t>
            </a:r>
          </a:p>
          <a:p>
            <a:pPr lvl="1"/>
            <a:r>
              <a:rPr lang="fr-FR" dirty="0"/>
              <a:t>Vérification mails de TD et remise de fichiers correctement réalisés (bonus)</a:t>
            </a:r>
          </a:p>
          <a:p>
            <a:pPr lvl="1"/>
            <a:r>
              <a:rPr lang="fr-FR" dirty="0"/>
              <a:t>Examen en séance 6 de 30 minutes : test Moodle (questions de culture numérique ou vérification de connaissances des manipulations de </a:t>
            </a:r>
            <a:r>
              <a:rPr lang="fr-FR"/>
              <a:t>bases) (/15)</a:t>
            </a:r>
            <a:endParaRPr lang="fr-FR" dirty="0"/>
          </a:p>
          <a:p>
            <a:pPr lvl="1"/>
            <a:r>
              <a:rPr lang="fr-FR" dirty="0"/>
              <a:t>(- pénalités d’absence)</a:t>
            </a:r>
          </a:p>
          <a:p>
            <a:pPr lvl="1"/>
            <a:endParaRPr lang="fr-FR" dirty="0"/>
          </a:p>
          <a:p>
            <a:r>
              <a:rPr lang="fr-FR" dirty="0"/>
              <a:t>Evaluation 2</a:t>
            </a:r>
          </a:p>
          <a:p>
            <a:pPr lvl="1"/>
            <a:r>
              <a:rPr lang="fr-FR" dirty="0"/>
              <a:t>uniquement si note d’évaluation 1 est &lt; 10</a:t>
            </a:r>
          </a:p>
          <a:p>
            <a:pPr lvl="1"/>
            <a:r>
              <a:rPr lang="fr-FR" dirty="0"/>
              <a:t>Examen de 40 minutes, comme en évaluation 1 avec plus de questions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73939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/>
              <a:t>Programme standard 6 semaines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1CB0D67-623F-2F48-8CC0-2B812C6D67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67336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87625" y="171470"/>
            <a:ext cx="6863399" cy="847861"/>
          </a:xfrm>
        </p:spPr>
        <p:txBody>
          <a:bodyPr/>
          <a:lstStyle/>
          <a:p>
            <a:r>
              <a:rPr lang="fr-FR" dirty="0" err="1"/>
              <a:t>AujouRd’hui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19369" y="1196387"/>
            <a:ext cx="8491815" cy="4663926"/>
          </a:xfrm>
        </p:spPr>
        <p:txBody>
          <a:bodyPr>
            <a:normAutofit/>
          </a:bodyPr>
          <a:lstStyle/>
          <a:p>
            <a:r>
              <a:rPr lang="fr-FR" dirty="0"/>
              <a:t>Outils collaboratifs</a:t>
            </a:r>
          </a:p>
          <a:p>
            <a:pPr lvl="1"/>
            <a:r>
              <a:rPr lang="fr-FR" dirty="0"/>
              <a:t>Suivi de modifications</a:t>
            </a:r>
          </a:p>
          <a:p>
            <a:pPr lvl="1"/>
            <a:r>
              <a:rPr lang="fr-FR" dirty="0"/>
              <a:t>Documents partagés</a:t>
            </a:r>
          </a:p>
          <a:p>
            <a:pPr lvl="1"/>
            <a:r>
              <a:rPr lang="fr-FR" dirty="0"/>
              <a:t>Agenda collaboratif</a:t>
            </a:r>
          </a:p>
          <a:p>
            <a:pPr lvl="1"/>
            <a:r>
              <a:rPr lang="fr-FR" dirty="0"/>
              <a:t>Outil de planification d’une réunion et sondage</a:t>
            </a:r>
          </a:p>
          <a:p>
            <a:pPr lvl="1"/>
            <a:endParaRPr lang="fr-FR" dirty="0"/>
          </a:p>
          <a:p>
            <a:r>
              <a:rPr lang="fr-FR" dirty="0"/>
              <a:t>Traitement de texte</a:t>
            </a:r>
          </a:p>
          <a:p>
            <a:pPr lvl="1"/>
            <a:r>
              <a:rPr lang="fr-FR" dirty="0"/>
              <a:t>Nouveauté : modèles de documents</a:t>
            </a:r>
          </a:p>
          <a:p>
            <a:pPr lvl="1"/>
            <a:r>
              <a:rPr lang="fr-FR" dirty="0"/>
              <a:t>Révision. </a:t>
            </a:r>
            <a:br>
              <a:rPr lang="fr-FR" dirty="0"/>
            </a:br>
            <a:r>
              <a:rPr lang="fr-FR" b="1" dirty="0">
                <a:solidFill>
                  <a:srgbClr val="FF0000"/>
                </a:solidFill>
              </a:rPr>
              <a:t>Attention ! Les TD A1 à A4 sont à revoir en auto-formation (= niveau Stage). Des questions concernant ces parties seront </a:t>
            </a:r>
            <a:r>
              <a:rPr lang="fr-FR" b="1">
                <a:solidFill>
                  <a:srgbClr val="FF0000"/>
                </a:solidFill>
              </a:rPr>
              <a:t>posées à </a:t>
            </a:r>
            <a:r>
              <a:rPr lang="fr-FR" b="1" dirty="0">
                <a:solidFill>
                  <a:srgbClr val="FF0000"/>
                </a:solidFill>
              </a:rPr>
              <a:t>l’examen.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560883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1628</TotalTime>
  <Words>745</Words>
  <Application>Microsoft Macintosh PowerPoint</Application>
  <PresentationFormat>Affichage à l'écran (4:3)</PresentationFormat>
  <Paragraphs>144</Paragraphs>
  <Slides>29</Slides>
  <Notes>24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29</vt:i4>
      </vt:variant>
    </vt:vector>
  </HeadingPairs>
  <TitlesOfParts>
    <vt:vector size="34" baseType="lpstr">
      <vt:lpstr>Arial</vt:lpstr>
      <vt:lpstr>Avenir Book</vt:lpstr>
      <vt:lpstr>Calibri</vt:lpstr>
      <vt:lpstr>Times New Roman</vt:lpstr>
      <vt:lpstr>Thème Office</vt:lpstr>
      <vt:lpstr>Standard 6 semaines</vt:lpstr>
      <vt:lpstr>Enseignements d’informatique : Quelques rappels</vt:lpstr>
      <vt:lpstr>Organisation des enseignements en informatique en licence</vt:lpstr>
      <vt:lpstr>Présence obligatoire</vt:lpstr>
      <vt:lpstr>Changer de TD ?</vt:lpstr>
      <vt:lpstr>Une séance de TD</vt:lpstr>
      <vt:lpstr>Modalités de contrôle des connaissances en standard = comme en stage</vt:lpstr>
      <vt:lpstr>Programme standard 6 semaines</vt:lpstr>
      <vt:lpstr>AujouRd’hui</vt:lpstr>
      <vt:lpstr>A suivre</vt:lpstr>
      <vt:lpstr>Révision en traitement de texte</vt:lpstr>
      <vt:lpstr>Notions de typographie</vt:lpstr>
      <vt:lpstr>Paragraphes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Uniformisation et gestion de Plan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bringay@gmail.com</dc:creator>
  <cp:lastModifiedBy>-</cp:lastModifiedBy>
  <cp:revision>195</cp:revision>
  <cp:lastPrinted>2018-09-13T10:52:12Z</cp:lastPrinted>
  <dcterms:created xsi:type="dcterms:W3CDTF">2016-06-22T20:29:37Z</dcterms:created>
  <dcterms:modified xsi:type="dcterms:W3CDTF">2022-01-22T10:48:56Z</dcterms:modified>
</cp:coreProperties>
</file>