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03" r:id="rId2"/>
    <p:sldId id="317" r:id="rId3"/>
    <p:sldId id="319" r:id="rId4"/>
    <p:sldId id="320" r:id="rId5"/>
    <p:sldId id="321" r:id="rId6"/>
    <p:sldId id="322" r:id="rId7"/>
    <p:sldId id="323" r:id="rId8"/>
    <p:sldId id="32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135185"/>
    <a:srgbClr val="F7F9FF"/>
    <a:srgbClr val="236896"/>
    <a:srgbClr val="E6ECF5"/>
    <a:srgbClr val="226895"/>
    <a:srgbClr val="267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34" autoAdjust="0"/>
    <p:restoredTop sz="92720"/>
  </p:normalViewPr>
  <p:slideViewPr>
    <p:cSldViewPr snapToGrid="0" snapToObjects="1">
      <p:cViewPr varScale="1">
        <p:scale>
          <a:sx n="113" d="100"/>
          <a:sy n="113" d="100"/>
        </p:scale>
        <p:origin x="25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04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3974" y="6356351"/>
            <a:ext cx="32110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/>
          </a:bodyPr>
          <a:lstStyle/>
          <a:p>
            <a:r>
              <a:rPr lang="fr-FR" b="1" dirty="0"/>
              <a:t>HTML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algn="l"/>
            <a:endParaRPr lang="fr-FR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091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5873A-1FA9-2841-B2BB-D5A2F156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HTML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4F5B7D-3DAD-064E-85E7-403446B91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135185"/>
                </a:solidFill>
              </a:rPr>
              <a:t>HTML</a:t>
            </a:r>
            <a:r>
              <a:rPr lang="fr-FR" dirty="0"/>
              <a:t> = </a:t>
            </a:r>
            <a:r>
              <a:rPr lang="fr-FR" b="1" dirty="0">
                <a:solidFill>
                  <a:srgbClr val="135185"/>
                </a:solidFill>
              </a:rPr>
              <a:t>H</a:t>
            </a:r>
            <a:r>
              <a:rPr lang="fr-FR" dirty="0"/>
              <a:t>yper </a:t>
            </a:r>
            <a:r>
              <a:rPr lang="fr-FR" b="1" dirty="0" err="1">
                <a:solidFill>
                  <a:srgbClr val="135185"/>
                </a:solidFill>
              </a:rPr>
              <a:t>T</a:t>
            </a:r>
            <a:r>
              <a:rPr lang="fr-FR" dirty="0" err="1"/>
              <a:t>ext</a:t>
            </a:r>
            <a:r>
              <a:rPr lang="fr-FR" dirty="0"/>
              <a:t> </a:t>
            </a:r>
            <a:r>
              <a:rPr lang="fr-FR" b="1" dirty="0" err="1">
                <a:solidFill>
                  <a:srgbClr val="135185"/>
                </a:solidFill>
              </a:rPr>
              <a:t>M</a:t>
            </a:r>
            <a:r>
              <a:rPr lang="fr-FR" dirty="0" err="1"/>
              <a:t>arkup</a:t>
            </a:r>
            <a:r>
              <a:rPr lang="fr-FR" dirty="0"/>
              <a:t> </a:t>
            </a:r>
            <a:r>
              <a:rPr lang="fr-FR" b="1" dirty="0" err="1">
                <a:solidFill>
                  <a:srgbClr val="135185"/>
                </a:solidFill>
              </a:rPr>
              <a:t>L</a:t>
            </a:r>
            <a:r>
              <a:rPr lang="fr-FR" dirty="0" err="1"/>
              <a:t>anguage</a:t>
            </a:r>
            <a:endParaRPr lang="fr-FR" dirty="0"/>
          </a:p>
          <a:p>
            <a:pPr lvl="1"/>
            <a:r>
              <a:rPr lang="fr-FR" dirty="0"/>
              <a:t>Le langage de base des fichiers sur le web</a:t>
            </a:r>
          </a:p>
          <a:p>
            <a:pPr lvl="1"/>
            <a:r>
              <a:rPr lang="fr-FR" dirty="0"/>
              <a:t>Langage de balisage de documents utilisé pour le Web</a:t>
            </a:r>
          </a:p>
          <a:p>
            <a:pPr lvl="1"/>
            <a:r>
              <a:rPr lang="fr-FR" dirty="0"/>
              <a:t>Le balisage permet au navigateur de construire la page web</a:t>
            </a:r>
            <a:br>
              <a:rPr lang="fr-FR" dirty="0"/>
            </a:br>
            <a:r>
              <a:rPr lang="fr-FR" dirty="0"/>
              <a:t> </a:t>
            </a:r>
          </a:p>
          <a:p>
            <a:r>
              <a:rPr lang="fr-FR" dirty="0"/>
              <a:t>Plusieurs versions/normes : actuellement HTML 5</a:t>
            </a:r>
          </a:p>
          <a:p>
            <a:pPr lvl="1"/>
            <a:r>
              <a:rPr lang="fr-FR" dirty="0"/>
              <a:t>1 norme définit la bonne utilisation des balises</a:t>
            </a:r>
            <a:br>
              <a:rPr lang="fr-FR" dirty="0"/>
            </a:br>
            <a:endParaRPr lang="fr-FR" dirty="0"/>
          </a:p>
          <a:p>
            <a:r>
              <a:rPr lang="fr-FR" dirty="0"/>
              <a:t>Fichier au format HTML</a:t>
            </a:r>
          </a:p>
          <a:p>
            <a:pPr lvl="1"/>
            <a:r>
              <a:rPr lang="fr-FR" dirty="0"/>
              <a:t>Extensions: .html ou .htm</a:t>
            </a:r>
          </a:p>
          <a:p>
            <a:pPr lvl="1"/>
            <a:r>
              <a:rPr lang="fr-FR" dirty="0"/>
              <a:t>Format : texte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20CFF2-E7EE-9843-9AD4-CE190EC5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3B4E7A-CA4A-E244-A824-02EC9591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046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F6B31A-B83E-2F4A-9E00-DB1CEC89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Code et interprétation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F3BF1B-FEDD-124F-938C-78E6D450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543" y="6356351"/>
            <a:ext cx="3404507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31037F-DED0-4546-8A35-58412D42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3784" y="6356351"/>
            <a:ext cx="2057400" cy="365125"/>
          </a:xfrm>
        </p:spPr>
        <p:txBody>
          <a:bodyPr/>
          <a:lstStyle/>
          <a:p>
            <a:fld id="{9F5EB459-6BC5-9E4D-90D2-27C5E13D9F42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C89568D-44CF-2D45-8883-7691E611A77B}"/>
              </a:ext>
            </a:extLst>
          </p:cNvPr>
          <p:cNvSpPr txBox="1">
            <a:spLocks noChangeArrowheads="1"/>
          </p:cNvSpPr>
          <p:nvPr/>
        </p:nvSpPr>
        <p:spPr>
          <a:xfrm>
            <a:off x="167480" y="1859569"/>
            <a:ext cx="4485141" cy="4221162"/>
          </a:xfrm>
          <a:prstGeom prst="rect">
            <a:avLst/>
          </a:prstGeom>
          <a:ln w="9360">
            <a:solidFill>
              <a:srgbClr val="000000"/>
            </a:solidFill>
            <a:round/>
            <a:headEnd/>
            <a:tailEnd/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&lt;!</a:t>
            </a:r>
            <a:r>
              <a:rPr lang="fr-FR" sz="2000" dirty="0" err="1"/>
              <a:t>doctype</a:t>
            </a:r>
            <a:r>
              <a:rPr lang="fr-FR" sz="2000" dirty="0"/>
              <a:t> html&gt;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&lt;html&gt;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  &lt;</a:t>
            </a:r>
            <a:r>
              <a:rPr lang="fr-FR" sz="2000" dirty="0" err="1"/>
              <a:t>head</a:t>
            </a:r>
            <a:r>
              <a:rPr lang="fr-FR" sz="2000" dirty="0"/>
              <a:t>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    &lt;</a:t>
            </a:r>
            <a:r>
              <a:rPr lang="fr-FR" sz="2000" dirty="0" err="1"/>
              <a:t>title</a:t>
            </a:r>
            <a:r>
              <a:rPr lang="fr-FR" sz="2000" dirty="0"/>
              <a:t>&gt;Titre du document&lt;/</a:t>
            </a:r>
            <a:r>
              <a:rPr lang="fr-FR" sz="2000" dirty="0" err="1"/>
              <a:t>title</a:t>
            </a:r>
            <a:r>
              <a:rPr lang="fr-FR" sz="2000" dirty="0"/>
              <a:t>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  &lt;/</a:t>
            </a:r>
            <a:r>
              <a:rPr lang="fr-FR" sz="2000" dirty="0" err="1"/>
              <a:t>head</a:t>
            </a:r>
            <a:r>
              <a:rPr lang="fr-FR" sz="2000" dirty="0"/>
              <a:t>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  &lt;body&gt;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    &lt;h1&gt;Contenu du document&lt;/h1&gt;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    &lt;p&gt;Hello world&lt;/p&gt;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  &lt;/body&gt;</a:t>
            </a:r>
          </a:p>
          <a:p>
            <a:pPr marL="0" indent="0">
              <a:spcBef>
                <a:spcPts val="550"/>
              </a:spcBef>
              <a:buClr>
                <a:srgbClr val="FFCC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&lt;/html&gt;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5B55C1D-7F55-B744-8219-BC31F4D45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914" y="1128336"/>
            <a:ext cx="347027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i="1" dirty="0">
                <a:latin typeface="Arial" charset="0"/>
                <a:cs typeface="MS Gothic" charset="0"/>
              </a:rPr>
              <a:t>Code source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D98E789F-DE45-B143-95A1-F19DA736D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168" y="1128336"/>
            <a:ext cx="359886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i="1" dirty="0">
                <a:latin typeface="Arial" charset="0"/>
                <a:cs typeface="MS Gothic" charset="0"/>
              </a:rPr>
              <a:t>Page web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B49B4B81-344E-BA40-8C16-FE7E43DC9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384" y="1954291"/>
            <a:ext cx="41656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" name="Espace réservé du numéro de diapositive 1">
            <a:extLst>
              <a:ext uri="{FF2B5EF4-FFF2-40B4-BE49-F238E27FC236}">
                <a16:creationId xmlns:a16="http://schemas.microsoft.com/office/drawing/2014/main" id="{A164D0C1-1FF1-C24E-B270-350742351E0A}"/>
              </a:ext>
            </a:extLst>
          </p:cNvPr>
          <p:cNvSpPr txBox="1">
            <a:spLocks/>
          </p:cNvSpPr>
          <p:nvPr/>
        </p:nvSpPr>
        <p:spPr>
          <a:xfrm>
            <a:off x="6906184" y="6508751"/>
            <a:ext cx="205740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Avenir Book" charset="0"/>
              </a:defRPr>
            </a:lvl1pPr>
            <a:lvl2pPr marL="457200" algn="l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2pPr>
            <a:lvl3pPr marL="914400" algn="l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3pPr>
            <a:lvl4pPr marL="1371600" algn="l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4pPr>
            <a:lvl5pPr marL="1828800" algn="l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1FA7CE90-FDE3-6142-8DFE-1B6E6B5B5042}" type="slidenum">
              <a:rPr lang="fr-FR" altLang="fr-FR" sz="1200" smtClean="0">
                <a:solidFill>
                  <a:srgbClr val="000000"/>
                </a:solidFill>
              </a:rPr>
              <a:pPr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605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533C4-EA3C-E145-B844-D4A634ADD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23DE2E-3EB5-0548-847D-2F076449C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Interprétées</a:t>
            </a:r>
            <a:r>
              <a:rPr lang="fr-FR" dirty="0"/>
              <a:t> par les navigateurs, indiquent de quelle façon le document doit être construit</a:t>
            </a:r>
          </a:p>
          <a:p>
            <a:r>
              <a:rPr lang="fr-FR" dirty="0"/>
              <a:t>Chaque balise est délimitée par : ‘&lt;' et ‘&gt;’</a:t>
            </a:r>
          </a:p>
          <a:p>
            <a:pPr lvl="1"/>
            <a:r>
              <a:rPr lang="fr-FR" dirty="0"/>
              <a:t>Exemples : &lt;p&gt;, &lt;h1&gt;, …</a:t>
            </a:r>
          </a:p>
          <a:p>
            <a:r>
              <a:rPr lang="fr-FR" dirty="0"/>
              <a:t>Un texte balisé est entouré par une balise ouvrante et une balise fermante (contenant un /)</a:t>
            </a:r>
          </a:p>
          <a:p>
            <a:pPr lvl="1"/>
            <a:r>
              <a:rPr lang="fr-FR" dirty="0"/>
              <a:t>Exemple : &lt;p&gt; paragraphe&lt;/p&gt;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790C1A-31CD-EC43-BCAF-3887A16D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41BE29-9F12-854C-9E9F-21783B56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579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017C99-B4CB-3244-A3B4-5DB6879CE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d’un document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571E06-424B-9F47-8176-1C8D4897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14E6A9-0621-1D48-8254-E439FF3B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03EF13A-4BD6-5E4A-BBAE-3C06A2AB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57" y="1948543"/>
            <a:ext cx="4419600" cy="3429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&lt;!</a:t>
            </a:r>
            <a:r>
              <a:rPr lang="fr-FR" dirty="0" err="1">
                <a:solidFill>
                  <a:srgbClr val="000000"/>
                </a:solidFill>
                <a:latin typeface="Arial" charset="0"/>
                <a:ea typeface="ヒラギノ角ゴ Pro W3" charset="0"/>
              </a:rPr>
              <a:t>doctype</a:t>
            </a: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 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dirty="0">
              <a:solidFill>
                <a:srgbClr val="000000"/>
              </a:solidFill>
              <a:latin typeface="Arial" charset="0"/>
              <a:ea typeface="ヒラギノ角ゴ Pro W3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&lt;</a:t>
            </a:r>
            <a:r>
              <a:rPr lang="fr-FR" dirty="0" err="1">
                <a:solidFill>
                  <a:srgbClr val="000000"/>
                </a:solidFill>
                <a:latin typeface="Arial" charset="0"/>
                <a:ea typeface="ヒラギノ角ゴ Pro W3" charset="0"/>
              </a:rPr>
              <a:t>head</a:t>
            </a: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	&lt;</a:t>
            </a:r>
            <a:r>
              <a:rPr lang="fr-FR" dirty="0" err="1">
                <a:solidFill>
                  <a:srgbClr val="000000"/>
                </a:solidFill>
                <a:latin typeface="Arial" charset="0"/>
                <a:ea typeface="ヒラギノ角ゴ Pro W3" charset="0"/>
              </a:rPr>
              <a:t>title</a:t>
            </a: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&gt;Le titre&lt;/</a:t>
            </a:r>
            <a:r>
              <a:rPr lang="fr-FR" dirty="0" err="1">
                <a:solidFill>
                  <a:srgbClr val="000000"/>
                </a:solidFill>
                <a:latin typeface="Arial" charset="0"/>
                <a:ea typeface="ヒラギノ角ゴ Pro W3" charset="0"/>
              </a:rPr>
              <a:t>title</a:t>
            </a: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&lt;/</a:t>
            </a:r>
            <a:r>
              <a:rPr lang="fr-FR" dirty="0" err="1">
                <a:solidFill>
                  <a:srgbClr val="000000"/>
                </a:solidFill>
                <a:latin typeface="Arial" charset="0"/>
                <a:ea typeface="ヒラギノ角ゴ Pro W3" charset="0"/>
              </a:rPr>
              <a:t>head</a:t>
            </a: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dirty="0">
              <a:solidFill>
                <a:srgbClr val="000000"/>
              </a:solidFill>
              <a:latin typeface="Arial" charset="0"/>
              <a:ea typeface="ヒラギノ角ゴ Pro W3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		Le corps du document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dirty="0">
              <a:solidFill>
                <a:srgbClr val="000000"/>
              </a:solidFill>
              <a:latin typeface="Arial" charset="0"/>
              <a:ea typeface="ヒラギノ角ゴ Pro W3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&lt;/body&gt;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ヒラギノ角ゴ Pro W3" charset="0"/>
              </a:rPr>
              <a:t>&lt;/html&gt;</a:t>
            </a: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C16BD40D-EBA6-DA4F-A304-6406F072D5E9}"/>
              </a:ext>
            </a:extLst>
          </p:cNvPr>
          <p:cNvSpPr>
            <a:spLocks/>
          </p:cNvSpPr>
          <p:nvPr/>
        </p:nvSpPr>
        <p:spPr bwMode="auto">
          <a:xfrm>
            <a:off x="5061857" y="3701339"/>
            <a:ext cx="304800" cy="1360714"/>
          </a:xfrm>
          <a:prstGeom prst="rightBrace">
            <a:avLst>
              <a:gd name="adj1" fmla="val 41667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fr-FR">
              <a:latin typeface="Times New Roman" charset="0"/>
              <a:ea typeface="ヒラギノ角ゴ Pro W3" charset="0"/>
            </a:endParaRPr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C7E6FBC4-65C2-EC40-8533-EDD6B4AE41FF}"/>
              </a:ext>
            </a:extLst>
          </p:cNvPr>
          <p:cNvSpPr>
            <a:spLocks/>
          </p:cNvSpPr>
          <p:nvPr/>
        </p:nvSpPr>
        <p:spPr bwMode="auto">
          <a:xfrm>
            <a:off x="5061857" y="252079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fr-FR">
              <a:latin typeface="Times New Roman" charset="0"/>
              <a:ea typeface="ヒラギノ角ゴ Pro W3" charset="0"/>
            </a:endParaRPr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EB6B5AA8-905C-3048-925B-377AFAE407A4}"/>
              </a:ext>
            </a:extLst>
          </p:cNvPr>
          <p:cNvSpPr>
            <a:spLocks/>
          </p:cNvSpPr>
          <p:nvPr/>
        </p:nvSpPr>
        <p:spPr bwMode="auto">
          <a:xfrm>
            <a:off x="6662057" y="1719943"/>
            <a:ext cx="152400" cy="3657600"/>
          </a:xfrm>
          <a:prstGeom prst="rightBrace">
            <a:avLst>
              <a:gd name="adj1" fmla="val 200000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fr-FR">
              <a:latin typeface="Times New Roman" charset="0"/>
              <a:ea typeface="ヒラギノ角ゴ Pro W3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1AD828CC-8502-FF48-A7E1-A2968D11E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245" y="2781981"/>
            <a:ext cx="11636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dirty="0">
                <a:solidFill>
                  <a:srgbClr val="135185"/>
                </a:solidFill>
                <a:latin typeface="Arial" charset="0"/>
              </a:rPr>
              <a:t>En-t</a:t>
            </a:r>
            <a:r>
              <a:rPr lang="fr-FR" dirty="0">
                <a:solidFill>
                  <a:srgbClr val="135185"/>
                </a:solidFill>
                <a:latin typeface="Arial" charset="0"/>
                <a:ea typeface="ＭＳ Ｐゴシック" charset="0"/>
                <a:cs typeface="ＭＳ Ｐゴシック" charset="0"/>
              </a:rPr>
              <a:t>ête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627F9736-AD88-C747-B642-ED2DCE31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598" y="4156952"/>
            <a:ext cx="9953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dirty="0">
                <a:solidFill>
                  <a:srgbClr val="135185"/>
                </a:solidFill>
                <a:latin typeface="Arial" charset="0"/>
              </a:rPr>
              <a:t>Corps</a:t>
            </a: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5C781C21-8C64-794E-A2A1-A22F331EA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45" y="3162981"/>
            <a:ext cx="1670948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ヒラギノ角ゴ Pro W3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dirty="0">
                <a:solidFill>
                  <a:srgbClr val="135185"/>
                </a:solidFill>
                <a:latin typeface="Arial" charset="0"/>
              </a:rPr>
              <a:t>Document </a:t>
            </a:r>
          </a:p>
          <a:p>
            <a:pPr>
              <a:buClrTx/>
              <a:buFontTx/>
              <a:buNone/>
              <a:defRPr/>
            </a:pPr>
            <a:r>
              <a:rPr lang="fr-FR" dirty="0">
                <a:solidFill>
                  <a:srgbClr val="135185"/>
                </a:solidFill>
                <a:latin typeface="Arial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230268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28CB5-9188-5548-BF97-58E7FBD4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balises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7116FD-392B-CC41-A01F-4801C376B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>
                <a:solidFill>
                  <a:srgbClr val="256898"/>
                </a:solidFill>
              </a:rPr>
              <a:t>Pour les caractères</a:t>
            </a:r>
          </a:p>
          <a:p>
            <a:pPr lvl="1"/>
            <a:r>
              <a:rPr lang="fr-FR" dirty="0"/>
              <a:t>&lt;</a:t>
            </a:r>
            <a:r>
              <a:rPr lang="fr-FR" dirty="0" err="1"/>
              <a:t>strong</a:t>
            </a:r>
            <a:r>
              <a:rPr lang="fr-FR" dirty="0"/>
              <a:t>&gt;Bonjour&lt;/</a:t>
            </a:r>
            <a:r>
              <a:rPr lang="fr-FR" dirty="0" err="1"/>
              <a:t>strong</a:t>
            </a:r>
            <a:r>
              <a:rPr lang="fr-FR" dirty="0"/>
              <a:t>&gt;  : </a:t>
            </a:r>
            <a:r>
              <a:rPr lang="fr-FR" b="1" dirty="0"/>
              <a:t>Bonjour </a:t>
            </a:r>
          </a:p>
          <a:p>
            <a:pPr lvl="1"/>
            <a:r>
              <a:rPr lang="fr-FR" dirty="0"/>
              <a:t>&lt;</a:t>
            </a:r>
            <a:r>
              <a:rPr lang="fr-FR" dirty="0" err="1"/>
              <a:t>em</a:t>
            </a:r>
            <a:r>
              <a:rPr lang="fr-FR" dirty="0"/>
              <a:t>&gt;Bonjour&lt;/</a:t>
            </a:r>
            <a:r>
              <a:rPr lang="fr-FR" dirty="0" err="1"/>
              <a:t>em</a:t>
            </a:r>
            <a:r>
              <a:rPr lang="fr-FR" dirty="0"/>
              <a:t>&gt; : </a:t>
            </a:r>
            <a:r>
              <a:rPr lang="fr-FR" i="1" dirty="0"/>
              <a:t>Bonjour </a:t>
            </a:r>
          </a:p>
          <a:p>
            <a:pPr lvl="1"/>
            <a:r>
              <a:rPr lang="fr-FR" dirty="0"/>
              <a:t>Remarque : les balises indiquent le fond (ici emphase) et non la forme à appliquer.</a:t>
            </a:r>
          </a:p>
          <a:p>
            <a:r>
              <a:rPr lang="fr-FR" dirty="0">
                <a:solidFill>
                  <a:srgbClr val="256898"/>
                </a:solidFill>
              </a:rPr>
              <a:t>Pour la mise en page</a:t>
            </a:r>
          </a:p>
          <a:p>
            <a:pPr lvl="1"/>
            <a:r>
              <a:rPr lang="fr-FR" dirty="0"/>
              <a:t>&lt;h1&gt;Titre de niveau 1&lt;/h1&gt;</a:t>
            </a:r>
          </a:p>
          <a:p>
            <a:pPr lvl="1"/>
            <a:r>
              <a:rPr lang="fr-FR" dirty="0"/>
              <a:t>&lt;p&gt; Paragraphe &lt;/p&gt;</a:t>
            </a:r>
          </a:p>
          <a:p>
            <a:pPr lvl="1"/>
            <a:r>
              <a:rPr lang="fr-FR" dirty="0"/>
              <a:t>Également listes : balises &lt;</a:t>
            </a:r>
            <a:r>
              <a:rPr lang="fr-FR" dirty="0" err="1"/>
              <a:t>ul</a:t>
            </a:r>
            <a:r>
              <a:rPr lang="fr-FR" dirty="0"/>
              <a:t>&gt;, &lt;</a:t>
            </a:r>
            <a:r>
              <a:rPr lang="fr-FR" dirty="0" err="1"/>
              <a:t>ol</a:t>
            </a:r>
            <a:r>
              <a:rPr lang="fr-FR" dirty="0"/>
              <a:t>&gt;, &lt;li&gt;</a:t>
            </a:r>
          </a:p>
          <a:p>
            <a:r>
              <a:rPr lang="fr-FR" dirty="0">
                <a:solidFill>
                  <a:srgbClr val="256898"/>
                </a:solidFill>
              </a:rPr>
              <a:t>Images</a:t>
            </a:r>
          </a:p>
          <a:p>
            <a:pPr lvl="1"/>
            <a:r>
              <a:rPr lang="fr-FR" dirty="0"/>
              <a:t>&lt;</a:t>
            </a:r>
            <a:r>
              <a:rPr lang="fr-FR" dirty="0" err="1"/>
              <a:t>img</a:t>
            </a:r>
            <a:r>
              <a:rPr lang="fr-FR" dirty="0"/>
              <a:t> </a:t>
            </a:r>
            <a:r>
              <a:rPr lang="fr-FR" dirty="0" err="1"/>
              <a:t>src</a:t>
            </a:r>
            <a:r>
              <a:rPr lang="fr-FR" dirty="0"/>
              <a:t>=  "</a:t>
            </a:r>
            <a:r>
              <a:rPr lang="fr-FR" dirty="0" err="1"/>
              <a:t>nomimage.jpg</a:t>
            </a:r>
            <a:r>
              <a:rPr lang="fr-FR" dirty="0"/>
              <a:t>" </a:t>
            </a:r>
            <a:r>
              <a:rPr lang="fr-FR" dirty="0" err="1"/>
              <a:t>alt</a:t>
            </a:r>
            <a:r>
              <a:rPr lang="fr-FR" dirty="0"/>
              <a:t>="description image" &gt;</a:t>
            </a:r>
          </a:p>
          <a:p>
            <a:pPr lvl="1"/>
            <a:r>
              <a:rPr lang="fr-FR" dirty="0"/>
              <a:t>Remarque : les images ne sont pas dans la page</a:t>
            </a:r>
          </a:p>
          <a:p>
            <a:r>
              <a:rPr lang="fr-FR" dirty="0">
                <a:solidFill>
                  <a:srgbClr val="256898"/>
                </a:solidFill>
              </a:rPr>
              <a:t>Liens</a:t>
            </a:r>
          </a:p>
          <a:p>
            <a:pPr lvl="1"/>
            <a:r>
              <a:rPr lang="fr-FR" dirty="0"/>
              <a:t>&lt;a </a:t>
            </a:r>
            <a:r>
              <a:rPr lang="fr-FR" dirty="0" err="1"/>
              <a:t>href</a:t>
            </a:r>
            <a:r>
              <a:rPr lang="fr-FR" dirty="0"/>
              <a:t>="http://</a:t>
            </a:r>
            <a:r>
              <a:rPr lang="fr-FR" dirty="0" err="1"/>
              <a:t>www.cnrs.fr</a:t>
            </a:r>
            <a:r>
              <a:rPr lang="fr-FR" dirty="0"/>
              <a:t>"&gt;texte qui apparaît dans la page&lt;/a&gt;</a:t>
            </a:r>
          </a:p>
          <a:p>
            <a:r>
              <a:rPr lang="fr-FR" dirty="0">
                <a:solidFill>
                  <a:srgbClr val="256898"/>
                </a:solidFill>
              </a:rPr>
              <a:t>Commentaires</a:t>
            </a:r>
            <a:endParaRPr lang="fr-FR" dirty="0"/>
          </a:p>
          <a:p>
            <a:pPr lvl="1"/>
            <a:r>
              <a:rPr lang="fr-FR" dirty="0"/>
              <a:t>&lt;!-- texte non affiché --&gt;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EAD12D-C053-5B48-B2BE-3B888B88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B33A33-3F0A-8740-B0C5-29477FE0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697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E68D7-83D4-D34F-B12E-0F7603C8B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de document HTML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9FCCC19-B851-0C4E-AFB8-8D6B9253C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B57F7E-1730-EB4B-AD3E-DF470286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7E9A8BC-7956-244C-9232-91FEA54E3684}"/>
              </a:ext>
            </a:extLst>
          </p:cNvPr>
          <p:cNvSpPr txBox="1">
            <a:spLocks noChangeArrowheads="1"/>
          </p:cNvSpPr>
          <p:nvPr/>
        </p:nvSpPr>
        <p:spPr>
          <a:xfrm>
            <a:off x="456292" y="1143001"/>
            <a:ext cx="7631793" cy="53775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&lt;!</a:t>
            </a:r>
            <a:r>
              <a:rPr lang="fr-FR" sz="2000" dirty="0" err="1"/>
              <a:t>doctype</a:t>
            </a:r>
            <a:r>
              <a:rPr lang="fr-FR" sz="2000" dirty="0"/>
              <a:t> html&gt;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&lt;html&gt;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</a:t>
            </a:r>
            <a:r>
              <a:rPr lang="fr-FR" sz="2000" dirty="0" err="1"/>
              <a:t>head</a:t>
            </a:r>
            <a:r>
              <a:rPr lang="fr-FR" sz="2000" dirty="0"/>
              <a:t>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&lt;</a:t>
            </a:r>
            <a:r>
              <a:rPr lang="fr-FR" sz="2000" dirty="0" err="1"/>
              <a:t>meta</a:t>
            </a:r>
            <a:r>
              <a:rPr lang="fr-FR" sz="2000" dirty="0"/>
              <a:t> </a:t>
            </a:r>
            <a:r>
              <a:rPr lang="fr-FR" sz="2000" dirty="0" err="1"/>
              <a:t>charset</a:t>
            </a:r>
            <a:r>
              <a:rPr lang="fr-FR" sz="2000" dirty="0"/>
              <a:t>="UTF-8"&gt;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&lt;</a:t>
            </a:r>
            <a:r>
              <a:rPr lang="fr-FR" sz="2000" dirty="0" err="1"/>
              <a:t>title</a:t>
            </a:r>
            <a:r>
              <a:rPr lang="fr-FR" sz="2000" dirty="0"/>
              <a:t>&gt;Informatique&lt;/</a:t>
            </a:r>
            <a:r>
              <a:rPr lang="fr-FR" sz="2000" dirty="0" err="1"/>
              <a:t>title</a:t>
            </a:r>
            <a:r>
              <a:rPr lang="fr-FR" sz="2000" dirty="0"/>
              <a:t>&gt; </a:t>
            </a:r>
          </a:p>
          <a:p>
            <a:pPr marL="341313" indent="-339725">
              <a:spcBef>
                <a:spcPts val="5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&lt;/</a:t>
            </a:r>
            <a:r>
              <a:rPr lang="fr-FR" sz="2000" dirty="0" err="1"/>
              <a:t>head</a:t>
            </a:r>
            <a:r>
              <a:rPr lang="fr-FR" sz="2000" dirty="0"/>
              <a:t>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&lt;body&gt;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&lt;h1&gt;Compétences informatique&lt;/h1&gt;</a:t>
            </a:r>
          </a:p>
          <a:p>
            <a:pPr marL="741363" lvl="1" indent="-282575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&lt;h2&gt;Public&lt;/h2&gt;</a:t>
            </a:r>
          </a:p>
          <a:p>
            <a:pPr marL="741363" lvl="1" indent="-282575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&lt;p&gt;&lt;</a:t>
            </a:r>
            <a:r>
              <a:rPr lang="fr-FR" sz="2000" dirty="0" err="1"/>
              <a:t>em</a:t>
            </a:r>
            <a:r>
              <a:rPr lang="fr-FR" sz="2000" dirty="0"/>
              <a:t>&gt;Les étudiants de licence à Paul Valéry&lt;/</a:t>
            </a:r>
            <a:r>
              <a:rPr lang="fr-FR" sz="2000" dirty="0" err="1"/>
              <a:t>em</a:t>
            </a:r>
            <a:r>
              <a:rPr lang="fr-FR" sz="2000" dirty="0"/>
              <a:t>&gt;&amp;</a:t>
            </a:r>
            <a:r>
              <a:rPr lang="fr-FR" sz="2000" dirty="0" err="1"/>
              <a:t>nbsp</a:t>
            </a:r>
            <a:r>
              <a:rPr lang="fr-FR" sz="2000" dirty="0"/>
              <a:t>;: &lt;/p&gt;</a:t>
            </a:r>
          </a:p>
          <a:p>
            <a:pPr marL="741363" lvl="1" indent="-282575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&lt;</a:t>
            </a:r>
            <a:r>
              <a:rPr lang="fr-FR" sz="2000" dirty="0" err="1"/>
              <a:t>ul</a:t>
            </a:r>
            <a:r>
              <a:rPr lang="fr-FR" sz="2000" dirty="0"/>
              <a:t>&gt;</a:t>
            </a:r>
          </a:p>
          <a:p>
            <a:pPr marL="741363" lvl="1" indent="-282575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	&lt;li&gt;Obligatoire en L1&lt;/li&gt;</a:t>
            </a:r>
          </a:p>
          <a:p>
            <a:pPr marL="741363" lvl="1" indent="-282575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	&lt;li&gt;Optionnel en L2&lt;/li&gt;</a:t>
            </a:r>
          </a:p>
          <a:p>
            <a:pPr marL="741363" lvl="1" indent="-282575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	&lt;/</a:t>
            </a:r>
            <a:r>
              <a:rPr lang="fr-FR" sz="2000" dirty="0" err="1"/>
              <a:t>ul</a:t>
            </a:r>
            <a:r>
              <a:rPr lang="fr-FR" sz="2000" dirty="0"/>
              <a:t>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&lt;/body&gt;</a:t>
            </a:r>
          </a:p>
          <a:p>
            <a:pPr marL="341313" indent="-339725"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FR" sz="20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9859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1D064D-29A3-5042-AACE-5B6C9BCDD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Important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8A3B40-01B6-004B-8D8B-9539A8108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le cadre de cet enseignement, le code source d’un fichier HTML doit être modifié à l’aide d’un éditeur de texte</a:t>
            </a:r>
          </a:p>
          <a:p>
            <a:pPr lvl="1"/>
            <a:r>
              <a:rPr lang="fr-FR" dirty="0"/>
              <a:t>Mac : </a:t>
            </a:r>
            <a:r>
              <a:rPr lang="fr-FR" dirty="0" err="1"/>
              <a:t>TextWrangler</a:t>
            </a:r>
            <a:r>
              <a:rPr lang="fr-FR" dirty="0"/>
              <a:t>, </a:t>
            </a:r>
            <a:r>
              <a:rPr lang="fr-FR" dirty="0" err="1"/>
              <a:t>BBedit</a:t>
            </a:r>
            <a:r>
              <a:rPr lang="fr-FR" dirty="0"/>
              <a:t>, Sublime </a:t>
            </a:r>
            <a:r>
              <a:rPr lang="fr-FR" dirty="0" err="1"/>
              <a:t>Text</a:t>
            </a:r>
            <a:r>
              <a:rPr lang="fr-FR" dirty="0"/>
              <a:t>, …</a:t>
            </a:r>
          </a:p>
          <a:p>
            <a:pPr lvl="1"/>
            <a:r>
              <a:rPr lang="fr-FR" dirty="0"/>
              <a:t>Linux : </a:t>
            </a:r>
            <a:r>
              <a:rPr lang="fr-FR" dirty="0" err="1"/>
              <a:t>Gedit</a:t>
            </a:r>
            <a:endParaRPr lang="fr-FR" dirty="0"/>
          </a:p>
          <a:p>
            <a:pPr lvl="1"/>
            <a:r>
              <a:rPr lang="fr-FR" dirty="0"/>
              <a:t>Windows : </a:t>
            </a:r>
            <a:r>
              <a:rPr lang="fr-FR" dirty="0" err="1"/>
              <a:t>NotePad</a:t>
            </a:r>
            <a:r>
              <a:rPr lang="fr-FR" dirty="0"/>
              <a:t>++</a:t>
            </a:r>
          </a:p>
          <a:p>
            <a:r>
              <a:rPr lang="fr-FR" dirty="0"/>
              <a:t>L’utilisation d’un logiciel spécialisé (Dreamweaver, …) ou d’un logiciel de traitement de texte (Open Office, Libre Office, Microsoft Word, ...) est hors sujet.</a:t>
            </a:r>
          </a:p>
          <a:p>
            <a:pPr lvl="1"/>
            <a:r>
              <a:rPr lang="fr-FR" dirty="0"/>
              <a:t>Quelques raisons :</a:t>
            </a:r>
          </a:p>
          <a:p>
            <a:pPr lvl="2"/>
            <a:r>
              <a:rPr lang="fr-FR" dirty="0"/>
              <a:t>But du TD = manipuler les balises pour comprendre</a:t>
            </a:r>
          </a:p>
          <a:p>
            <a:pPr lvl="2"/>
            <a:r>
              <a:rPr lang="fr-FR" dirty="0"/>
              <a:t>Ces logiciels </a:t>
            </a:r>
            <a:r>
              <a:rPr lang="fr-FR"/>
              <a:t>ajoutent  des informations </a:t>
            </a:r>
            <a:r>
              <a:rPr lang="fr-FR" dirty="0"/>
              <a:t>inutiles dans le </a:t>
            </a:r>
            <a:r>
              <a:rPr lang="fr-FR"/>
              <a:t>fichier </a:t>
            </a:r>
            <a:r>
              <a:rPr lang="fr-FR">
                <a:sym typeface="Wingdings" pitchFamily="2" charset="2"/>
              </a:rPr>
              <a:t> </a:t>
            </a:r>
            <a:r>
              <a:rPr lang="fr-FR"/>
              <a:t>fichier </a:t>
            </a:r>
            <a:r>
              <a:rPr lang="fr-FR" dirty="0"/>
              <a:t>plus gros (donc plus lent à télécharger)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ACA4B50-F3C1-A044-9177-D15A6321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9A3081-3182-0E4C-8DA3-3FA35135E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981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2051</TotalTime>
  <Words>691</Words>
  <Application>Microsoft Macintosh PowerPoint</Application>
  <PresentationFormat>Affichage à l'écran 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Avenir Book</vt:lpstr>
      <vt:lpstr>Calibri</vt:lpstr>
      <vt:lpstr>Times New Roman</vt:lpstr>
      <vt:lpstr>Thème Office</vt:lpstr>
      <vt:lpstr>HTML</vt:lpstr>
      <vt:lpstr>HTML ?</vt:lpstr>
      <vt:lpstr>Code et interprétation</vt:lpstr>
      <vt:lpstr>Balises</vt:lpstr>
      <vt:lpstr>Structure d’un document</vt:lpstr>
      <vt:lpstr>Quelques balises</vt:lpstr>
      <vt:lpstr>Exemple de document HTML</vt:lpstr>
      <vt:lpstr>Important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-</cp:lastModifiedBy>
  <cp:revision>248</cp:revision>
  <cp:lastPrinted>2020-09-12T20:37:47Z</cp:lastPrinted>
  <dcterms:created xsi:type="dcterms:W3CDTF">2016-06-22T20:29:37Z</dcterms:created>
  <dcterms:modified xsi:type="dcterms:W3CDTF">2022-02-18T08:17:32Z</dcterms:modified>
</cp:coreProperties>
</file>