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9"/>
  </p:notesMasterIdLst>
  <p:sldIdLst>
    <p:sldId id="256" r:id="rId3"/>
    <p:sldId id="276" r:id="rId4"/>
    <p:sldId id="278" r:id="rId5"/>
    <p:sldId id="271" r:id="rId6"/>
    <p:sldId id="270" r:id="rId7"/>
    <p:sldId id="279" r:id="rId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425B"/>
    <a:srgbClr val="CD9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7"/>
    <p:restoredTop sz="94694"/>
  </p:normalViewPr>
  <p:slideViewPr>
    <p:cSldViewPr>
      <p:cViewPr varScale="1">
        <p:scale>
          <a:sx n="121" d="100"/>
          <a:sy n="121" d="100"/>
        </p:scale>
        <p:origin x="143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7C743168-6CB8-1148-9ADA-F630FF4C6E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900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0B24466-600A-1140-B8AA-E27B3F50CA07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EB374D9C-3A2D-1749-A5B5-015D73D2C4D6}" type="slidenum">
              <a:rPr lang="fr-FR" sz="1200" smtClean="0"/>
              <a:pPr algn="r">
                <a:buClrTx/>
                <a:buFontTx/>
                <a:buNone/>
                <a:defRPr/>
              </a:pPr>
              <a:t>1</a:t>
            </a:fld>
            <a:endParaRPr lang="fr-FR" sz="1200"/>
          </a:p>
        </p:txBody>
      </p:sp>
      <p:sp>
        <p:nvSpPr>
          <p:cNvPr id="14338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55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740011DB-1915-484A-B7E1-EB0084BE09A1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D308C84B-DF30-2C4A-A9A8-65212A73F7EF}" type="slidenum">
              <a:rPr lang="fr-FR" sz="1200" smtClean="0"/>
              <a:pPr algn="r">
                <a:buClrTx/>
                <a:buFontTx/>
                <a:buNone/>
                <a:defRPr/>
              </a:pPr>
              <a:t>3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6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B8AFE3E-D7F3-2841-844C-DE7B33545724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D9B3D0B9-C3A7-9246-B551-C771616E0D40}" type="slidenum">
              <a:rPr lang="fr-FR" sz="1200" smtClean="0"/>
              <a:pPr algn="r">
                <a:buClrTx/>
                <a:buFontTx/>
                <a:buNone/>
                <a:defRPr/>
              </a:pPr>
              <a:t>4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fr-FR" dirty="0">
                <a:latin typeface="Arial" charset="0"/>
              </a:rPr>
              <a:t>Ex : </a:t>
            </a:r>
            <a:r>
              <a:rPr lang="fr-FR">
                <a:latin typeface="Arial" charset="0"/>
              </a:rPr>
              <a:t>expert</a:t>
            </a:r>
            <a:r>
              <a:rPr lang="fr-FR" baseline="0">
                <a:latin typeface="Arial" charset="0"/>
              </a:rPr>
              <a:t> Communication</a:t>
            </a: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420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323B9B1-C909-724A-A055-F55A34362F15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436CFC2D-7385-ED48-B466-7900B05846D9}" type="slidenum">
              <a:rPr lang="fr-FR" sz="1200" smtClean="0"/>
              <a:pPr algn="r">
                <a:buClrTx/>
                <a:buFontTx/>
                <a:buNone/>
                <a:defRPr/>
              </a:pPr>
              <a:t>5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87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323B9B1-C909-724A-A055-F55A34362F15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436CFC2D-7385-ED48-B466-7900B05846D9}" type="slidenum">
              <a:rPr lang="fr-FR" sz="1200" smtClean="0"/>
              <a:pPr algn="r">
                <a:buClrTx/>
                <a:buFontTx/>
                <a:buNone/>
                <a:defRPr/>
              </a:pPr>
              <a:t>6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2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2512B-81CC-724D-A637-B9B7E8DB5C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91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AC9BA-9FFD-E14E-846F-4077C9B478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7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9D89-9476-3044-B5BC-7C9A1182D9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31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FC3B5-CAA2-9448-A3A1-F1F2938290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52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054F7-8F05-554C-8510-71E1A1E904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73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01A4C-40F5-2A49-AFDD-65F1ADDEAA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6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5B2F-AE0E-3843-85B8-E34306F3D8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09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AF16-63FF-414E-9022-7D56D57EE3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520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763-3670-8847-A60F-B0DCFDA6F0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066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795C6-E0F3-2748-A096-21934B82B1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935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F406B-308F-0E46-8F27-76CFB6F9C5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5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688B5-974A-944F-9582-4E838E787B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436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7D8EA-93A1-6441-95A2-FDE48641B4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433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E23-DF13-684A-A00D-EBDCA21B98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966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1E277-0CD7-FB4D-ADEC-32F7893837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00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7F421-16AE-C64C-A568-C038D81BD8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4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8ECA-9795-584F-A8F6-FA6B73530F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3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1AA39-8733-7446-8FCB-4C08EE2D42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56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42998-2535-C242-9372-377F916D60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79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8F016-9D02-7B45-86F4-6536809CAE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8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961ED-E4FB-5740-BC8E-2CB6BA01A7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60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44821-73D8-8D44-A997-4105B17E5D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87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0463"/>
            <a:ext cx="2133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0463"/>
            <a:ext cx="21320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627BFC6-4B87-1542-9521-AC00A9E188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cs typeface="Arial Unicode MS" charset="0"/>
              </a:defRPr>
            </a:lvl1pPr>
          </a:lstStyle>
          <a:p>
            <a:pPr>
              <a:defRPr/>
            </a:pPr>
            <a:fld id="{DEF2B409-2310-634A-8710-F367829C76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914400" y="1524000"/>
            <a:ext cx="7623175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Modules d’informatique</a:t>
            </a:r>
            <a:br>
              <a:rPr lang="fr-FR" sz="4600" b="1" dirty="0">
                <a:solidFill>
                  <a:srgbClr val="006633"/>
                </a:solidFill>
                <a:latin typeface="Garamond" charset="0"/>
              </a:rPr>
            </a:b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au semestre 2</a:t>
            </a:r>
          </a:p>
          <a:p>
            <a:pPr algn="ctr">
              <a:buClrTx/>
              <a:buFontTx/>
              <a:buNone/>
              <a:defRPr/>
            </a:pP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2024-2025</a:t>
            </a:r>
            <a:r>
              <a:rPr lang="fr-FR" sz="4600" dirty="0">
                <a:solidFill>
                  <a:srgbClr val="006633"/>
                </a:solidFill>
                <a:latin typeface="Garamond" charset="0"/>
              </a:rPr>
              <a:t>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4584700"/>
            <a:ext cx="9144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fr-FR" dirty="0"/>
              <a:t>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8978"/>
            <a:ext cx="7772400" cy="2016223"/>
          </a:xfrm>
        </p:spPr>
        <p:txBody>
          <a:bodyPr/>
          <a:lstStyle/>
          <a:p>
            <a:pPr algn="ctr"/>
            <a:r>
              <a:rPr lang="fr-FR" dirty="0"/>
              <a:t>Choix pour les étudiants ayant suivi le module standard au S1 2024-2025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736812"/>
            <a:ext cx="8064896" cy="457250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200" dirty="0"/>
              <a:t>Perfectionnement et préparation à la certification </a:t>
            </a:r>
            <a:r>
              <a:rPr lang="fr-FR" sz="2200" dirty="0" err="1"/>
              <a:t>Pix</a:t>
            </a:r>
            <a:endParaRPr lang="fr-FR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200" dirty="0"/>
              <a:t>Spécialisation Bases de Données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200" dirty="0"/>
              <a:t>Spécialisation Scratch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200" dirty="0"/>
              <a:t>Spécialisation Web</a:t>
            </a:r>
          </a:p>
          <a:p>
            <a:pPr algn="l"/>
            <a:endParaRPr lang="fr-FR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200" dirty="0"/>
              <a:t>Remarques 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200" dirty="0"/>
              <a:t>le module Standard ne peut pas être repris même s’il n’a pas été validé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200" dirty="0"/>
              <a:t>un module déjà validé ne peut pas être suivi de nouveau</a:t>
            </a:r>
          </a:p>
        </p:txBody>
      </p:sp>
    </p:spTree>
    <p:extLst>
      <p:ext uri="{BB962C8B-B14F-4D97-AF65-F5344CB8AC3E}">
        <p14:creationId xmlns:p14="http://schemas.microsoft.com/office/powerpoint/2010/main" val="331482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67544" y="101625"/>
            <a:ext cx="8229600" cy="125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 Perfectionnement </a:t>
            </a:r>
            <a:br>
              <a:rPr lang="fr-FR" sz="4200" b="1" dirty="0">
                <a:solidFill>
                  <a:srgbClr val="006633"/>
                </a:solidFill>
                <a:latin typeface="Garamond" charset="0"/>
              </a:rPr>
            </a:b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et préparation à la certification 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7544" y="1628800"/>
            <a:ext cx="8219256" cy="554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>
                <a:solidFill>
                  <a:srgbClr val="CD9901"/>
                </a:solidFill>
              </a:rPr>
              <a:t>Approfondissement</a:t>
            </a:r>
            <a:r>
              <a:rPr lang="fr-FR" dirty="0"/>
              <a:t> de thèmes abordés en Standard : traitement de texte, tableur, images, HTML, PréAO, …</a:t>
            </a:r>
            <a:br>
              <a:rPr lang="fr-FR" dirty="0"/>
            </a:br>
            <a:endParaRPr lang="fr-FR" dirty="0"/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Entraînement à la certification</a:t>
            </a:r>
          </a:p>
          <a:p>
            <a:pPr lvl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 err="1"/>
              <a:t>Pix</a:t>
            </a:r>
            <a:r>
              <a:rPr lang="fr-FR" dirty="0"/>
              <a:t> = une certification de compétences numériques :</a:t>
            </a:r>
          </a:p>
          <a:p>
            <a:pPr lvl="2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adaptative, </a:t>
            </a:r>
          </a:p>
          <a:p>
            <a:pPr lvl="2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basée sur un référentiel européen, </a:t>
            </a:r>
          </a:p>
          <a:p>
            <a:pPr lvl="2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construite avec le monde socio-professionnel</a:t>
            </a:r>
            <a:br>
              <a:rPr lang="fr-FR" dirty="0"/>
            </a:br>
            <a:endParaRPr lang="fr-FR" dirty="0"/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Séances prévues pour le passage de la certification</a:t>
            </a:r>
            <a:endParaRPr lang="fr-FR" dirty="0">
              <a:solidFill>
                <a:schemeClr val="tx1"/>
              </a:solidFill>
            </a:endParaRP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endParaRPr lang="fr-FR" sz="2800" dirty="0"/>
          </a:p>
        </p:txBody>
      </p:sp>
      <p:pic>
        <p:nvPicPr>
          <p:cNvPr id="5" name="Image 4">
            <a:hlinkClick r:id="rId3"/>
            <a:extLst>
              <a:ext uri="{FF2B5EF4-FFF2-40B4-BE49-F238E27FC236}">
                <a16:creationId xmlns:a16="http://schemas.microsoft.com/office/drawing/2014/main" id="{B0BD7BEB-8EBE-9E40-972E-B512AA453E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000" y="792000"/>
            <a:ext cx="824400" cy="680130"/>
          </a:xfrm>
          <a:prstGeom prst="rect">
            <a:avLst/>
          </a:prstGeom>
        </p:spPr>
      </p:pic>
      <p:pic>
        <p:nvPicPr>
          <p:cNvPr id="8" name="Image 7">
            <a:hlinkClick r:id="rId3"/>
            <a:extLst>
              <a:ext uri="{FF2B5EF4-FFF2-40B4-BE49-F238E27FC236}">
                <a16:creationId xmlns:a16="http://schemas.microsoft.com/office/drawing/2014/main" id="{8A62B97E-85D6-0541-85AE-C04778BF78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2708920"/>
            <a:ext cx="698259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821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Web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51520" y="980951"/>
            <a:ext cx="6335935" cy="496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indent="0">
              <a:spcBef>
                <a:spcPts val="700"/>
              </a:spcBef>
              <a:buClr>
                <a:srgbClr val="CC9900"/>
              </a:buClr>
              <a:buSzPct val="65000"/>
              <a:defRPr/>
            </a:pPr>
            <a:r>
              <a:rPr lang="fr-FR" sz="2800" dirty="0"/>
              <a:t>Mise en forme de documents html via la technologie </a:t>
            </a:r>
            <a:r>
              <a:rPr lang="fr-FR" sz="2800" b="1" dirty="0">
                <a:solidFill>
                  <a:srgbClr val="CD9901"/>
                </a:solidFill>
              </a:rPr>
              <a:t>CSS</a:t>
            </a:r>
            <a:r>
              <a:rPr lang="fr-FR" sz="2800" dirty="0"/>
              <a:t> : un outil puissant 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pour de </a:t>
            </a:r>
            <a:r>
              <a:rPr lang="fr-FR" b="1" dirty="0">
                <a:solidFill>
                  <a:srgbClr val="CD9901"/>
                </a:solidFill>
              </a:rPr>
              <a:t>jolis sites web</a:t>
            </a:r>
            <a:r>
              <a:rPr lang="fr-FR" b="1" dirty="0"/>
              <a:t> 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technologie </a:t>
            </a:r>
            <a:r>
              <a:rPr lang="fr-FR" b="1" dirty="0">
                <a:solidFill>
                  <a:srgbClr val="CD9901"/>
                </a:solidFill>
              </a:rPr>
              <a:t>incontournable</a:t>
            </a:r>
            <a:r>
              <a:rPr lang="fr-FR" dirty="0"/>
              <a:t> 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principe : un document - plusieurs formes possibles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prolongement de la notion de style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approche par boîte et non par paragraphes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b="1" dirty="0">
                <a:solidFill>
                  <a:srgbClr val="CD9901"/>
                </a:solidFill>
              </a:rPr>
              <a:t>interactivité, </a:t>
            </a:r>
            <a:r>
              <a:rPr lang="fr-FR" b="1" dirty="0" err="1">
                <a:solidFill>
                  <a:srgbClr val="CD9901"/>
                </a:solidFill>
              </a:rPr>
              <a:t>dynamicité</a:t>
            </a:r>
            <a:r>
              <a:rPr lang="fr-FR" b="1" dirty="0">
                <a:solidFill>
                  <a:srgbClr val="CD9901"/>
                </a:solidFill>
              </a:rPr>
              <a:t> </a:t>
            </a:r>
          </a:p>
          <a:p>
            <a:pPr lvl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sz="2200" dirty="0"/>
              <a:t>agrandissement d’une image lors passage souris, affichage-masquage de parties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endParaRPr lang="fr-FR" sz="2200" dirty="0"/>
          </a:p>
        </p:txBody>
      </p:sp>
      <p:pic>
        <p:nvPicPr>
          <p:cNvPr id="2" name="Image 1" descr="Capture d’écran 2016-03-18 à 08.56.2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080120"/>
            <a:ext cx="2507981" cy="2564904"/>
          </a:xfrm>
          <a:prstGeom prst="rect">
            <a:avLst/>
          </a:prstGeom>
        </p:spPr>
      </p:pic>
      <p:pic>
        <p:nvPicPr>
          <p:cNvPr id="3" name="Image 2" descr="Capture d’écran 2016-03-18 à 08.55.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104456"/>
            <a:ext cx="2511328" cy="2564904"/>
          </a:xfrm>
          <a:prstGeom prst="rect">
            <a:avLst/>
          </a:prstGeom>
        </p:spPr>
      </p:pic>
      <p:sp>
        <p:nvSpPr>
          <p:cNvPr id="4" name="Flèche vers le bas 3"/>
          <p:cNvSpPr/>
          <p:nvPr/>
        </p:nvSpPr>
        <p:spPr bwMode="auto">
          <a:xfrm>
            <a:off x="7740352" y="3717032"/>
            <a:ext cx="144016" cy="360040"/>
          </a:xfrm>
          <a:prstGeom prst="downArrow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73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72249" y="260648"/>
            <a:ext cx="864096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Bases de données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8313" y="1125538"/>
            <a:ext cx="8229600" cy="496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sz="2800" dirty="0">
                <a:solidFill>
                  <a:srgbClr val="000000"/>
                </a:solidFill>
              </a:rPr>
              <a:t>Bases de données : un outil puissant pour le</a:t>
            </a:r>
          </a:p>
          <a:p>
            <a:pPr algn="r"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sz="2800" b="1" dirty="0">
                <a:solidFill>
                  <a:srgbClr val="CD9901"/>
                </a:solidFill>
              </a:rPr>
              <a:t>traitement de données structurées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dirty="0">
                <a:solidFill>
                  <a:srgbClr val="000000"/>
                </a:solidFill>
              </a:rPr>
              <a:t>Exemple : stocker et gérer des informations sur des personnes, des produits, des livres, des événements, …)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modéliser le réel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b="1" dirty="0">
                <a:solidFill>
                  <a:srgbClr val="CD9901"/>
                </a:solidFill>
              </a:rPr>
              <a:t>stocker, gérer, traiter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utiliser un langage de </a:t>
            </a:r>
            <a:br>
              <a:rPr lang="fr-FR" dirty="0">
                <a:solidFill>
                  <a:srgbClr val="000000"/>
                </a:solidFill>
              </a:rPr>
            </a:br>
            <a:r>
              <a:rPr lang="fr-FR" b="1" dirty="0">
                <a:solidFill>
                  <a:srgbClr val="CD9901"/>
                </a:solidFill>
              </a:rPr>
              <a:t>requêtes SQL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créer des formulaires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générer des états </a:t>
            </a:r>
            <a:br>
              <a:rPr lang="fr-FR" dirty="0">
                <a:solidFill>
                  <a:srgbClr val="00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	       ou rapports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endParaRPr lang="fr-FR" sz="2800" dirty="0">
              <a:solidFill>
                <a:srgbClr val="000000"/>
              </a:solidFill>
            </a:endParaRPr>
          </a:p>
        </p:txBody>
      </p:sp>
      <p:pic>
        <p:nvPicPr>
          <p:cNvPr id="3" name="Image 2" descr="B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96952"/>
            <a:ext cx="4328350" cy="288032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72249" y="260648"/>
            <a:ext cx="864096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Scratch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72249" y="1052736"/>
            <a:ext cx="822960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Une initiation à la programmation : suite d’instructions, traitements conditionnels et répétitifs</a:t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Apprentissage par l’exemple : création de petits jeux (exemple variant de </a:t>
            </a:r>
            <a:r>
              <a:rPr lang="fr-FR" dirty="0" err="1">
                <a:solidFill>
                  <a:srgbClr val="000000"/>
                </a:solidFill>
              </a:rPr>
              <a:t>Space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Invaders</a:t>
            </a:r>
            <a:r>
              <a:rPr lang="fr-FR" dirty="0">
                <a:solidFill>
                  <a:srgbClr val="000000"/>
                </a:solidFill>
              </a:rPr>
              <a:t>) ou programmation de robots éducatifs</a:t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Avec Scratch, un logiciel graphique et interactif de plus en plus utilisé dans les écoles, collèges et lycées</a:t>
            </a:r>
          </a:p>
          <a:p>
            <a:pPr lvl="1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Pourra intéresser les futurs professeurs des écoles : </a:t>
            </a:r>
            <a:r>
              <a:rPr lang="fr-FR" sz="1800" dirty="0">
                <a:solidFill>
                  <a:srgbClr val="000000"/>
                </a:solidFill>
              </a:rPr>
              <a:t>depuis quelques années, dans la seconde épreuve d'admissibilité du concours de recrutement des professeurs des écoles, un exercice portant sur l'algorithmique est proposé (généralement portant sur 4 points)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79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4983</TotalTime>
  <Words>371</Words>
  <Application>Microsoft Macintosh PowerPoint</Application>
  <PresentationFormat>Affichage à l'écran (4:3)</PresentationFormat>
  <Paragraphs>54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Garamond</vt:lpstr>
      <vt:lpstr>Times New Roman</vt:lpstr>
      <vt:lpstr>Wingdings</vt:lpstr>
      <vt:lpstr>Thème Office</vt:lpstr>
      <vt:lpstr>1_Thème Office</vt:lpstr>
      <vt:lpstr>Présentation PowerPoint</vt:lpstr>
      <vt:lpstr>Choix pour les étudiants ayant suivi le module standard au S1 2024-2025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Compétences informatiques &amp; C2i Niveau avancé </dc:title>
  <dc:creator>guest</dc:creator>
  <cp:lastModifiedBy>Gwenaël Richomme</cp:lastModifiedBy>
  <cp:revision>273</cp:revision>
  <cp:lastPrinted>2019-11-11T19:41:24Z</cp:lastPrinted>
  <dcterms:created xsi:type="dcterms:W3CDTF">2009-09-09T09:33:22Z</dcterms:created>
  <dcterms:modified xsi:type="dcterms:W3CDTF">2024-07-22T20:06:26Z</dcterms:modified>
</cp:coreProperties>
</file>